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5" r:id="rId3"/>
    <p:sldMasterId id="2147483748" r:id="rId4"/>
    <p:sldMasterId id="2147483685" r:id="rId5"/>
    <p:sldMasterId id="2147483724" r:id="rId6"/>
    <p:sldMasterId id="2147483730" r:id="rId7"/>
    <p:sldMasterId id="2147483736" r:id="rId8"/>
    <p:sldMasterId id="2147483742" r:id="rId9"/>
  </p:sldMasterIdLst>
  <p:notesMasterIdLst>
    <p:notesMasterId r:id="rId61"/>
  </p:notesMasterIdLst>
  <p:sldIdLst>
    <p:sldId id="289" r:id="rId10"/>
    <p:sldId id="265" r:id="rId11"/>
    <p:sldId id="299" r:id="rId12"/>
    <p:sldId id="263" r:id="rId13"/>
    <p:sldId id="269" r:id="rId14"/>
    <p:sldId id="300" r:id="rId15"/>
    <p:sldId id="330" r:id="rId16"/>
    <p:sldId id="301" r:id="rId17"/>
    <p:sldId id="293" r:id="rId18"/>
    <p:sldId id="294" r:id="rId19"/>
    <p:sldId id="302" r:id="rId20"/>
    <p:sldId id="303" r:id="rId21"/>
    <p:sldId id="304" r:id="rId22"/>
    <p:sldId id="305" r:id="rId23"/>
    <p:sldId id="295" r:id="rId24"/>
    <p:sldId id="331" r:id="rId25"/>
    <p:sldId id="296" r:id="rId26"/>
    <p:sldId id="345" r:id="rId27"/>
    <p:sldId id="306" r:id="rId28"/>
    <p:sldId id="297" r:id="rId29"/>
    <p:sldId id="298" r:id="rId30"/>
    <p:sldId id="325" r:id="rId31"/>
    <p:sldId id="326" r:id="rId32"/>
    <p:sldId id="327" r:id="rId33"/>
    <p:sldId id="328" r:id="rId34"/>
    <p:sldId id="329" r:id="rId35"/>
    <p:sldId id="310" r:id="rId36"/>
    <p:sldId id="311" r:id="rId37"/>
    <p:sldId id="312" r:id="rId38"/>
    <p:sldId id="313" r:id="rId39"/>
    <p:sldId id="315" r:id="rId40"/>
    <p:sldId id="317" r:id="rId41"/>
    <p:sldId id="318" r:id="rId42"/>
    <p:sldId id="319" r:id="rId43"/>
    <p:sldId id="320" r:id="rId44"/>
    <p:sldId id="321" r:id="rId45"/>
    <p:sldId id="332" r:id="rId46"/>
    <p:sldId id="333" r:id="rId47"/>
    <p:sldId id="334" r:id="rId48"/>
    <p:sldId id="335" r:id="rId49"/>
    <p:sldId id="336" r:id="rId50"/>
    <p:sldId id="337" r:id="rId51"/>
    <p:sldId id="338" r:id="rId52"/>
    <p:sldId id="339" r:id="rId53"/>
    <p:sldId id="344" r:id="rId54"/>
    <p:sldId id="322" r:id="rId55"/>
    <p:sldId id="342" r:id="rId56"/>
    <p:sldId id="340" r:id="rId57"/>
    <p:sldId id="341" r:id="rId58"/>
    <p:sldId id="343" r:id="rId59"/>
    <p:sldId id="292"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p:scale>
          <a:sx n="95" d="100"/>
          <a:sy n="95" d="100"/>
        </p:scale>
        <p:origin x="-8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pages/Nexsen-Pruet/23434748397" TargetMode="External"/><Relationship Id="rId2" Type="http://schemas.openxmlformats.org/officeDocument/2006/relationships/hyperlink" Target="http://www.nexsenpruet.com" TargetMode="External"/><Relationship Id="rId1" Type="http://schemas.openxmlformats.org/officeDocument/2006/relationships/slideMaster" Target="../slideMasters/slideMaster1.xml"/><Relationship Id="rId5" Type="http://schemas.openxmlformats.org/officeDocument/2006/relationships/hyperlink" Target="http://www.linkedin.com/company/49966" TargetMode="External"/><Relationship Id="rId4" Type="http://schemas.openxmlformats.org/officeDocument/2006/relationships/hyperlink" Target="https://twitter.com/NexsenPru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pages/Nexsen-Pruet/23434748397" TargetMode="External"/><Relationship Id="rId2" Type="http://schemas.openxmlformats.org/officeDocument/2006/relationships/hyperlink" Target="http://www.nexsenpruet.com" TargetMode="External"/><Relationship Id="rId1" Type="http://schemas.openxmlformats.org/officeDocument/2006/relationships/slideMaster" Target="../slideMasters/slideMaster1.xml"/><Relationship Id="rId5" Type="http://schemas.openxmlformats.org/officeDocument/2006/relationships/hyperlink" Target="http://www.linkedin.com/company/49966" TargetMode="External"/><Relationship Id="rId4" Type="http://schemas.openxmlformats.org/officeDocument/2006/relationships/hyperlink" Target="https://twitter.com/NexsenPruet"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act Details">
    <p:spTree>
      <p:nvGrpSpPr>
        <p:cNvPr id="1" name=""/>
        <p:cNvGrpSpPr/>
        <p:nvPr/>
      </p:nvGrpSpPr>
      <p:grpSpPr>
        <a:xfrm>
          <a:off x="0" y="0"/>
          <a:ext cx="0" cy="0"/>
          <a:chOff x="0" y="0"/>
          <a:chExt cx="0" cy="0"/>
        </a:xfrm>
      </p:grpSpPr>
      <p:sp>
        <p:nvSpPr>
          <p:cNvPr id="3" name="Rectangle 11">
            <a:hlinkClick r:id="rId2"/>
          </p:cNvPr>
          <p:cNvSpPr>
            <a:spLocks/>
          </p:cNvSpPr>
          <p:nvPr/>
        </p:nvSpPr>
        <p:spPr bwMode="auto">
          <a:xfrm>
            <a:off x="5321726" y="6502676"/>
            <a:ext cx="17648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marL="0" marR="0" indent="0" algn="l" defTabSz="642651" rtl="0" eaLnBrk="1" fontAlgn="base" latinLnBrk="0" hangingPunct="1">
              <a:lnSpc>
                <a:spcPct val="100000"/>
              </a:lnSpc>
              <a:spcBef>
                <a:spcPct val="0"/>
              </a:spcBef>
              <a:spcAft>
                <a:spcPct val="0"/>
              </a:spcAft>
              <a:buClrTx/>
              <a:buSzTx/>
              <a:buFontTx/>
              <a:buNone/>
              <a:tabLst/>
              <a:defRPr/>
            </a:pPr>
            <a:r>
              <a:rPr lang="en-US" sz="1300" b="1" dirty="0" smtClean="0">
                <a:solidFill>
                  <a:srgbClr val="D6A747"/>
                </a:solidFill>
                <a:latin typeface="Arial Narrow" panose="020B0606020202030204" pitchFamily="34" charset="0"/>
                <a:ea typeface="ＭＳ Ｐゴシック" charset="0"/>
                <a:cs typeface="DIN-Regular" charset="0"/>
                <a:sym typeface="DIN-Regular" charset="0"/>
              </a:rPr>
              <a:t>www.nexsenpruet.com</a:t>
            </a:r>
            <a:r>
              <a:rPr lang="en-US" sz="1300" dirty="0" smtClean="0">
                <a:solidFill>
                  <a:srgbClr val="D6A747"/>
                </a:solidFill>
                <a:latin typeface="DIN-Regular" charset="0"/>
                <a:ea typeface="ＭＳ Ｐゴシック" charset="0"/>
                <a:cs typeface="DIN-Regular" charset="0"/>
                <a:sym typeface="DIN-Regular" charset="0"/>
              </a:rPr>
              <a:t> </a:t>
            </a:r>
            <a:endParaRPr lang="en-US" sz="1300" dirty="0">
              <a:solidFill>
                <a:srgbClr val="D6A747"/>
              </a:solidFill>
              <a:latin typeface="DIN-Regular" charset="0"/>
              <a:ea typeface="ＭＳ Ｐゴシック" charset="0"/>
              <a:cs typeface="DIN-Regular" charset="0"/>
              <a:sym typeface="DIN-Regular" charset="0"/>
            </a:endParaRPr>
          </a:p>
        </p:txBody>
      </p:sp>
      <p:sp>
        <p:nvSpPr>
          <p:cNvPr id="4" name="AutoShape 4">
            <a:hlinkClick r:id="rId3"/>
          </p:cNvPr>
          <p:cNvSpPr>
            <a:spLocks/>
          </p:cNvSpPr>
          <p:nvPr/>
        </p:nvSpPr>
        <p:spPr bwMode="auto">
          <a:xfrm>
            <a:off x="7086600" y="6490776"/>
            <a:ext cx="95994" cy="199801"/>
          </a:xfrm>
          <a:custGeom>
            <a:avLst/>
            <a:gdLst/>
            <a:ahLst/>
            <a:cxnLst/>
            <a:rect l="0" t="0" r="r" b="b"/>
            <a:pathLst>
              <a:path w="21600" h="21600">
                <a:moveTo>
                  <a:pt x="14372" y="7078"/>
                </a:moveTo>
                <a:lnTo>
                  <a:pt x="21600" y="7078"/>
                </a:lnTo>
                <a:lnTo>
                  <a:pt x="20756" y="10800"/>
                </a:lnTo>
                <a:lnTo>
                  <a:pt x="14372" y="10800"/>
                </a:lnTo>
                <a:lnTo>
                  <a:pt x="14372" y="21600"/>
                </a:lnTo>
                <a:lnTo>
                  <a:pt x="4781" y="21600"/>
                </a:lnTo>
                <a:lnTo>
                  <a:pt x="4781" y="10800"/>
                </a:lnTo>
                <a:lnTo>
                  <a:pt x="0" y="10800"/>
                </a:lnTo>
                <a:lnTo>
                  <a:pt x="0" y="7078"/>
                </a:lnTo>
                <a:lnTo>
                  <a:pt x="4781" y="7078"/>
                </a:lnTo>
                <a:lnTo>
                  <a:pt x="4781" y="4836"/>
                </a:lnTo>
                <a:cubicBezTo>
                  <a:pt x="4781" y="3246"/>
                  <a:pt x="5587" y="2043"/>
                  <a:pt x="7200" y="1226"/>
                </a:cubicBezTo>
                <a:cubicBezTo>
                  <a:pt x="8812" y="409"/>
                  <a:pt x="11465" y="0"/>
                  <a:pt x="15159" y="0"/>
                </a:cubicBezTo>
                <a:lnTo>
                  <a:pt x="21544" y="0"/>
                </a:lnTo>
                <a:lnTo>
                  <a:pt x="21544" y="3722"/>
                </a:lnTo>
                <a:lnTo>
                  <a:pt x="17550" y="3722"/>
                </a:lnTo>
                <a:cubicBezTo>
                  <a:pt x="16819" y="3722"/>
                  <a:pt x="16232" y="3751"/>
                  <a:pt x="15792" y="3808"/>
                </a:cubicBezTo>
                <a:cubicBezTo>
                  <a:pt x="15351" y="3864"/>
                  <a:pt x="15033" y="3967"/>
                  <a:pt x="14836" y="4116"/>
                </a:cubicBezTo>
                <a:cubicBezTo>
                  <a:pt x="14639" y="4264"/>
                  <a:pt x="14513" y="4415"/>
                  <a:pt x="14456" y="4568"/>
                </a:cubicBezTo>
                <a:cubicBezTo>
                  <a:pt x="14400" y="4721"/>
                  <a:pt x="14372" y="4937"/>
                  <a:pt x="14372" y="5217"/>
                </a:cubicBezTo>
                <a:cubicBezTo>
                  <a:pt x="14372" y="5217"/>
                  <a:pt x="14372" y="7078"/>
                  <a:pt x="14372" y="7078"/>
                </a:cubicBezTo>
                <a:close/>
                <a:moveTo>
                  <a:pt x="14372" y="7078"/>
                </a:moveTo>
              </a:path>
            </a:pathLst>
          </a:custGeom>
          <a:solidFill>
            <a:srgbClr val="D5A71F"/>
          </a:solidFill>
          <a:ln>
            <a:noFill/>
          </a:ln>
          <a:extLst/>
        </p:spPr>
        <p:txBody>
          <a:bodyPr lIns="0" tIns="0" rIns="0" bIns="0"/>
          <a:lstStyle/>
          <a:p>
            <a:endParaRPr lang="en-US" dirty="0"/>
          </a:p>
        </p:txBody>
      </p:sp>
      <p:sp>
        <p:nvSpPr>
          <p:cNvPr id="5" name="AutoShape 5">
            <a:hlinkClick r:id="rId4"/>
          </p:cNvPr>
          <p:cNvSpPr>
            <a:spLocks/>
          </p:cNvSpPr>
          <p:nvPr/>
        </p:nvSpPr>
        <p:spPr bwMode="auto">
          <a:xfrm>
            <a:off x="7239000" y="6524137"/>
            <a:ext cx="205383" cy="178594"/>
          </a:xfrm>
          <a:custGeom>
            <a:avLst/>
            <a:gdLst/>
            <a:ahLst/>
            <a:cxnLst/>
            <a:rect l="0" t="0" r="r" b="b"/>
            <a:pathLst>
              <a:path w="21600" h="21600">
                <a:moveTo>
                  <a:pt x="21600" y="2565"/>
                </a:moveTo>
                <a:cubicBezTo>
                  <a:pt x="20988" y="3668"/>
                  <a:pt x="20248" y="4607"/>
                  <a:pt x="19380" y="5383"/>
                </a:cubicBezTo>
                <a:cubicBezTo>
                  <a:pt x="19389" y="5541"/>
                  <a:pt x="19393" y="5777"/>
                  <a:pt x="19393" y="6092"/>
                </a:cubicBezTo>
                <a:cubicBezTo>
                  <a:pt x="19393" y="7555"/>
                  <a:pt x="19220" y="9014"/>
                  <a:pt x="18873" y="10471"/>
                </a:cubicBezTo>
                <a:cubicBezTo>
                  <a:pt x="18525" y="11928"/>
                  <a:pt x="17998" y="13326"/>
                  <a:pt x="17290" y="14664"/>
                </a:cubicBezTo>
                <a:cubicBezTo>
                  <a:pt x="16581" y="16003"/>
                  <a:pt x="15739" y="17187"/>
                  <a:pt x="14761" y="18216"/>
                </a:cubicBezTo>
                <a:cubicBezTo>
                  <a:pt x="13783" y="19246"/>
                  <a:pt x="12604" y="20067"/>
                  <a:pt x="11225" y="20680"/>
                </a:cubicBezTo>
                <a:cubicBezTo>
                  <a:pt x="9845" y="21294"/>
                  <a:pt x="8369" y="21600"/>
                  <a:pt x="6798" y="21600"/>
                </a:cubicBezTo>
                <a:cubicBezTo>
                  <a:pt x="4322" y="21600"/>
                  <a:pt x="2056" y="20784"/>
                  <a:pt x="0" y="19153"/>
                </a:cubicBezTo>
                <a:cubicBezTo>
                  <a:pt x="320" y="19198"/>
                  <a:pt x="676" y="19221"/>
                  <a:pt x="1069" y="19221"/>
                </a:cubicBezTo>
                <a:cubicBezTo>
                  <a:pt x="3125" y="19221"/>
                  <a:pt x="4957" y="18444"/>
                  <a:pt x="6565" y="16892"/>
                </a:cubicBezTo>
                <a:cubicBezTo>
                  <a:pt x="5606" y="16870"/>
                  <a:pt x="4747" y="16507"/>
                  <a:pt x="3988" y="15804"/>
                </a:cubicBezTo>
                <a:cubicBezTo>
                  <a:pt x="3230" y="15100"/>
                  <a:pt x="2709" y="14203"/>
                  <a:pt x="2426" y="13112"/>
                </a:cubicBezTo>
                <a:cubicBezTo>
                  <a:pt x="2727" y="13168"/>
                  <a:pt x="3006" y="13196"/>
                  <a:pt x="3262" y="13196"/>
                </a:cubicBezTo>
                <a:cubicBezTo>
                  <a:pt x="3655" y="13196"/>
                  <a:pt x="4043" y="13135"/>
                  <a:pt x="4427" y="13011"/>
                </a:cubicBezTo>
                <a:cubicBezTo>
                  <a:pt x="3403" y="12752"/>
                  <a:pt x="2556" y="12125"/>
                  <a:pt x="1885" y="11129"/>
                </a:cubicBezTo>
                <a:cubicBezTo>
                  <a:pt x="1213" y="10134"/>
                  <a:pt x="877" y="8977"/>
                  <a:pt x="877" y="7661"/>
                </a:cubicBezTo>
                <a:lnTo>
                  <a:pt x="877" y="7594"/>
                </a:lnTo>
                <a:cubicBezTo>
                  <a:pt x="1498" y="8022"/>
                  <a:pt x="2165" y="8252"/>
                  <a:pt x="2878" y="8286"/>
                </a:cubicBezTo>
                <a:cubicBezTo>
                  <a:pt x="2275" y="7791"/>
                  <a:pt x="1795" y="7144"/>
                  <a:pt x="1439" y="6345"/>
                </a:cubicBezTo>
                <a:cubicBezTo>
                  <a:pt x="1083" y="5546"/>
                  <a:pt x="905" y="4680"/>
                  <a:pt x="905" y="3746"/>
                </a:cubicBezTo>
                <a:cubicBezTo>
                  <a:pt x="905" y="2756"/>
                  <a:pt x="1106" y="1840"/>
                  <a:pt x="1508" y="996"/>
                </a:cubicBezTo>
                <a:cubicBezTo>
                  <a:pt x="2613" y="2672"/>
                  <a:pt x="3959" y="4014"/>
                  <a:pt x="5544" y="5020"/>
                </a:cubicBezTo>
                <a:cubicBezTo>
                  <a:pt x="7129" y="6027"/>
                  <a:pt x="8826" y="6587"/>
                  <a:pt x="10636" y="6699"/>
                </a:cubicBezTo>
                <a:cubicBezTo>
                  <a:pt x="10562" y="6272"/>
                  <a:pt x="10526" y="5856"/>
                  <a:pt x="10526" y="5451"/>
                </a:cubicBezTo>
                <a:cubicBezTo>
                  <a:pt x="10526" y="3943"/>
                  <a:pt x="10958" y="2658"/>
                  <a:pt x="11821" y="1595"/>
                </a:cubicBezTo>
                <a:cubicBezTo>
                  <a:pt x="12684" y="532"/>
                  <a:pt x="13728" y="0"/>
                  <a:pt x="14953" y="0"/>
                </a:cubicBezTo>
                <a:cubicBezTo>
                  <a:pt x="16232" y="0"/>
                  <a:pt x="17310" y="574"/>
                  <a:pt x="18187" y="1721"/>
                </a:cubicBezTo>
                <a:cubicBezTo>
                  <a:pt x="19183" y="1485"/>
                  <a:pt x="20120" y="1046"/>
                  <a:pt x="20997" y="405"/>
                </a:cubicBezTo>
                <a:cubicBezTo>
                  <a:pt x="20659" y="1699"/>
                  <a:pt x="20010" y="2700"/>
                  <a:pt x="19051" y="3409"/>
                </a:cubicBezTo>
                <a:cubicBezTo>
                  <a:pt x="19900" y="3297"/>
                  <a:pt x="20750" y="3015"/>
                  <a:pt x="21600" y="2565"/>
                </a:cubicBezTo>
                <a:close/>
                <a:moveTo>
                  <a:pt x="21600" y="2565"/>
                </a:moveTo>
              </a:path>
            </a:pathLst>
          </a:custGeom>
          <a:solidFill>
            <a:srgbClr val="D5A71F"/>
          </a:solidFill>
          <a:ln>
            <a:noFill/>
          </a:ln>
          <a:extLst/>
        </p:spPr>
        <p:txBody>
          <a:bodyPr lIns="0" tIns="0" rIns="0" bIns="0"/>
          <a:lstStyle/>
          <a:p>
            <a:endParaRPr lang="en-US" dirty="0"/>
          </a:p>
        </p:txBody>
      </p:sp>
      <p:sp>
        <p:nvSpPr>
          <p:cNvPr id="6" name="AutoShape 6">
            <a:hlinkClick r:id="rId5"/>
          </p:cNvPr>
          <p:cNvSpPr>
            <a:spLocks/>
          </p:cNvSpPr>
          <p:nvPr/>
        </p:nvSpPr>
        <p:spPr bwMode="auto">
          <a:xfrm>
            <a:off x="7489468" y="6482962"/>
            <a:ext cx="219894" cy="207615"/>
          </a:xfrm>
          <a:custGeom>
            <a:avLst/>
            <a:gdLst/>
            <a:ahLst/>
            <a:cxnLst/>
            <a:rect l="0" t="0" r="r" b="b"/>
            <a:pathLst>
              <a:path w="21600" h="21600">
                <a:moveTo>
                  <a:pt x="21600" y="13242"/>
                </a:moveTo>
                <a:lnTo>
                  <a:pt x="21600" y="21600"/>
                </a:lnTo>
                <a:lnTo>
                  <a:pt x="16973" y="21600"/>
                </a:lnTo>
                <a:lnTo>
                  <a:pt x="16973" y="13802"/>
                </a:lnTo>
                <a:cubicBezTo>
                  <a:pt x="16973" y="12772"/>
                  <a:pt x="16783" y="11965"/>
                  <a:pt x="16404" y="11381"/>
                </a:cubicBezTo>
                <a:cubicBezTo>
                  <a:pt x="16024" y="10798"/>
                  <a:pt x="15431" y="10506"/>
                  <a:pt x="14625" y="10506"/>
                </a:cubicBezTo>
                <a:cubicBezTo>
                  <a:pt x="14034" y="10506"/>
                  <a:pt x="13540" y="10675"/>
                  <a:pt x="13141" y="11013"/>
                </a:cubicBezTo>
                <a:cubicBezTo>
                  <a:pt x="12743" y="11352"/>
                  <a:pt x="12445" y="11771"/>
                  <a:pt x="12248" y="12271"/>
                </a:cubicBezTo>
                <a:cubicBezTo>
                  <a:pt x="12145" y="12566"/>
                  <a:pt x="12094" y="12963"/>
                  <a:pt x="12094" y="13463"/>
                </a:cubicBezTo>
                <a:lnTo>
                  <a:pt x="12094" y="21600"/>
                </a:lnTo>
                <a:lnTo>
                  <a:pt x="7467" y="21600"/>
                </a:lnTo>
                <a:cubicBezTo>
                  <a:pt x="7486" y="17686"/>
                  <a:pt x="7495" y="14513"/>
                  <a:pt x="7495" y="12080"/>
                </a:cubicBezTo>
                <a:cubicBezTo>
                  <a:pt x="7495" y="9647"/>
                  <a:pt x="7491" y="8196"/>
                  <a:pt x="7481" y="7725"/>
                </a:cubicBezTo>
                <a:lnTo>
                  <a:pt x="7467" y="7018"/>
                </a:lnTo>
                <a:lnTo>
                  <a:pt x="12094" y="7018"/>
                </a:lnTo>
                <a:lnTo>
                  <a:pt x="12094" y="9137"/>
                </a:lnTo>
                <a:lnTo>
                  <a:pt x="12066" y="9137"/>
                </a:lnTo>
                <a:cubicBezTo>
                  <a:pt x="12253" y="8823"/>
                  <a:pt x="12445" y="8549"/>
                  <a:pt x="12642" y="8313"/>
                </a:cubicBezTo>
                <a:cubicBezTo>
                  <a:pt x="12839" y="8078"/>
                  <a:pt x="13104" y="7823"/>
                  <a:pt x="13437" y="7548"/>
                </a:cubicBezTo>
                <a:cubicBezTo>
                  <a:pt x="13769" y="7274"/>
                  <a:pt x="14177" y="7060"/>
                  <a:pt x="14660" y="6908"/>
                </a:cubicBezTo>
                <a:cubicBezTo>
                  <a:pt x="15143" y="6756"/>
                  <a:pt x="15679" y="6680"/>
                  <a:pt x="16270" y="6680"/>
                </a:cubicBezTo>
                <a:cubicBezTo>
                  <a:pt x="17873" y="6680"/>
                  <a:pt x="19162" y="7237"/>
                  <a:pt x="20137" y="8350"/>
                </a:cubicBezTo>
                <a:cubicBezTo>
                  <a:pt x="21112" y="9463"/>
                  <a:pt x="21600" y="11094"/>
                  <a:pt x="21600" y="13242"/>
                </a:cubicBezTo>
                <a:close/>
                <a:moveTo>
                  <a:pt x="4908" y="7018"/>
                </a:moveTo>
                <a:lnTo>
                  <a:pt x="4908" y="21600"/>
                </a:lnTo>
                <a:lnTo>
                  <a:pt x="267" y="21600"/>
                </a:lnTo>
                <a:lnTo>
                  <a:pt x="267" y="7018"/>
                </a:lnTo>
                <a:cubicBezTo>
                  <a:pt x="267" y="7018"/>
                  <a:pt x="4908" y="7018"/>
                  <a:pt x="4908" y="7018"/>
                </a:cubicBezTo>
                <a:close/>
                <a:moveTo>
                  <a:pt x="5203" y="2516"/>
                </a:moveTo>
                <a:cubicBezTo>
                  <a:pt x="5212" y="3232"/>
                  <a:pt x="4976" y="3831"/>
                  <a:pt x="4493" y="4311"/>
                </a:cubicBezTo>
                <a:cubicBezTo>
                  <a:pt x="4010" y="4792"/>
                  <a:pt x="3375" y="5032"/>
                  <a:pt x="2587" y="5032"/>
                </a:cubicBezTo>
                <a:lnTo>
                  <a:pt x="2559" y="5032"/>
                </a:lnTo>
                <a:cubicBezTo>
                  <a:pt x="1791" y="5032"/>
                  <a:pt x="1172" y="4792"/>
                  <a:pt x="703" y="4311"/>
                </a:cubicBezTo>
                <a:cubicBezTo>
                  <a:pt x="234" y="3831"/>
                  <a:pt x="0" y="3232"/>
                  <a:pt x="0" y="2516"/>
                </a:cubicBezTo>
                <a:cubicBezTo>
                  <a:pt x="0" y="1790"/>
                  <a:pt x="241" y="1189"/>
                  <a:pt x="724" y="714"/>
                </a:cubicBezTo>
                <a:cubicBezTo>
                  <a:pt x="1207" y="238"/>
                  <a:pt x="1837" y="0"/>
                  <a:pt x="2616" y="0"/>
                </a:cubicBezTo>
                <a:cubicBezTo>
                  <a:pt x="3394" y="0"/>
                  <a:pt x="4017" y="238"/>
                  <a:pt x="4486" y="714"/>
                </a:cubicBezTo>
                <a:cubicBezTo>
                  <a:pt x="4955" y="1189"/>
                  <a:pt x="5194" y="1790"/>
                  <a:pt x="5203" y="2516"/>
                </a:cubicBezTo>
                <a:close/>
                <a:moveTo>
                  <a:pt x="5203" y="2516"/>
                </a:moveTo>
              </a:path>
            </a:pathLst>
          </a:custGeom>
          <a:solidFill>
            <a:srgbClr val="D5A71F"/>
          </a:solidFill>
          <a:ln>
            <a:noFill/>
          </a:ln>
          <a:extLst/>
        </p:spPr>
        <p:txBody>
          <a:bodyPr lIns="0" tIns="0" rIns="0" bIns="0"/>
          <a:lstStyle/>
          <a:p>
            <a:endParaRPr lang="en-US" dirty="0"/>
          </a:p>
        </p:txBody>
      </p:sp>
      <p:grpSp>
        <p:nvGrpSpPr>
          <p:cNvPr id="8" name="Group 43"/>
          <p:cNvGrpSpPr>
            <a:grpSpLocks/>
          </p:cNvGrpSpPr>
          <p:nvPr/>
        </p:nvGrpSpPr>
        <p:grpSpPr bwMode="auto">
          <a:xfrm>
            <a:off x="2365251" y="3024932"/>
            <a:ext cx="4411266" cy="803672"/>
            <a:chOff x="0" y="0"/>
            <a:chExt cx="3951" cy="719"/>
          </a:xfrm>
        </p:grpSpPr>
        <p:sp>
          <p:nvSpPr>
            <p:cNvPr id="9" name="AutoShape 7"/>
            <p:cNvSpPr>
              <a:spLocks/>
            </p:cNvSpPr>
            <p:nvPr/>
          </p:nvSpPr>
          <p:spPr bwMode="auto">
            <a:xfrm>
              <a:off x="0" y="316"/>
              <a:ext cx="260" cy="329"/>
            </a:xfrm>
            <a:custGeom>
              <a:avLst/>
              <a:gdLst/>
              <a:ahLst/>
              <a:cxnLst/>
              <a:rect l="0" t="0" r="r" b="b"/>
              <a:pathLst>
                <a:path w="21600" h="21600">
                  <a:moveTo>
                    <a:pt x="0" y="0"/>
                  </a:moveTo>
                  <a:lnTo>
                    <a:pt x="477" y="0"/>
                  </a:lnTo>
                  <a:lnTo>
                    <a:pt x="17173" y="13550"/>
                  </a:lnTo>
                  <a:lnTo>
                    <a:pt x="17173" y="663"/>
                  </a:lnTo>
                  <a:lnTo>
                    <a:pt x="21600" y="663"/>
                  </a:lnTo>
                  <a:lnTo>
                    <a:pt x="21600" y="21600"/>
                  </a:lnTo>
                  <a:lnTo>
                    <a:pt x="21125" y="21600"/>
                  </a:lnTo>
                  <a:lnTo>
                    <a:pt x="4395" y="8056"/>
                  </a:lnTo>
                  <a:lnTo>
                    <a:pt x="4395" y="20943"/>
                  </a:lnTo>
                  <a:lnTo>
                    <a:pt x="0" y="20943"/>
                  </a:lnTo>
                  <a:cubicBezTo>
                    <a:pt x="0" y="20943"/>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8"/>
            <p:cNvSpPr>
              <a:spLocks/>
            </p:cNvSpPr>
            <p:nvPr/>
          </p:nvSpPr>
          <p:spPr bwMode="auto">
            <a:xfrm>
              <a:off x="408" y="324"/>
              <a:ext cx="184" cy="309"/>
            </a:xfrm>
            <a:custGeom>
              <a:avLst/>
              <a:gdLst/>
              <a:ahLst/>
              <a:cxnLst/>
              <a:rect l="0" t="0" r="r" b="b"/>
              <a:pathLst>
                <a:path w="21600" h="21600">
                  <a:moveTo>
                    <a:pt x="0" y="0"/>
                  </a:moveTo>
                  <a:lnTo>
                    <a:pt x="21339" y="0"/>
                  </a:lnTo>
                  <a:lnTo>
                    <a:pt x="21339" y="3321"/>
                  </a:lnTo>
                  <a:lnTo>
                    <a:pt x="6257" y="3321"/>
                  </a:lnTo>
                  <a:lnTo>
                    <a:pt x="6257" y="8635"/>
                  </a:lnTo>
                  <a:lnTo>
                    <a:pt x="19210" y="8635"/>
                  </a:lnTo>
                  <a:lnTo>
                    <a:pt x="19210" y="11928"/>
                  </a:lnTo>
                  <a:lnTo>
                    <a:pt x="6257" y="11928"/>
                  </a:lnTo>
                  <a:lnTo>
                    <a:pt x="625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 name="AutoShape 9"/>
            <p:cNvSpPr>
              <a:spLocks/>
            </p:cNvSpPr>
            <p:nvPr/>
          </p:nvSpPr>
          <p:spPr bwMode="auto">
            <a:xfrm>
              <a:off x="698" y="324"/>
              <a:ext cx="307" cy="309"/>
            </a:xfrm>
            <a:custGeom>
              <a:avLst/>
              <a:gdLst/>
              <a:ahLst/>
              <a:cxnLst/>
              <a:rect l="0" t="0" r="r" b="b"/>
              <a:pathLst>
                <a:path w="21600" h="21600">
                  <a:moveTo>
                    <a:pt x="0" y="21600"/>
                  </a:moveTo>
                  <a:lnTo>
                    <a:pt x="8202" y="10342"/>
                  </a:lnTo>
                  <a:lnTo>
                    <a:pt x="306" y="0"/>
                  </a:lnTo>
                  <a:lnTo>
                    <a:pt x="4973" y="0"/>
                  </a:lnTo>
                  <a:lnTo>
                    <a:pt x="10535" y="7168"/>
                  </a:lnTo>
                  <a:lnTo>
                    <a:pt x="15758" y="0"/>
                  </a:lnTo>
                  <a:lnTo>
                    <a:pt x="20016" y="0"/>
                  </a:lnTo>
                  <a:lnTo>
                    <a:pt x="12710" y="10007"/>
                  </a:lnTo>
                  <a:lnTo>
                    <a:pt x="21600" y="21600"/>
                  </a:lnTo>
                  <a:lnTo>
                    <a:pt x="16844" y="21600"/>
                  </a:lnTo>
                  <a:lnTo>
                    <a:pt x="10381" y="13175"/>
                  </a:lnTo>
                  <a:lnTo>
                    <a:pt x="4283" y="21600"/>
                  </a:lnTo>
                  <a:cubicBezTo>
                    <a:pt x="428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 name="AutoShape 10"/>
            <p:cNvSpPr>
              <a:spLocks/>
            </p:cNvSpPr>
            <p:nvPr/>
          </p:nvSpPr>
          <p:spPr bwMode="auto">
            <a:xfrm>
              <a:off x="1099" y="316"/>
              <a:ext cx="197" cy="330"/>
            </a:xfrm>
            <a:custGeom>
              <a:avLst/>
              <a:gdLst/>
              <a:ahLst/>
              <a:cxnLst/>
              <a:rect l="0" t="0" r="r" b="b"/>
              <a:pathLst>
                <a:path w="21600" h="21600">
                  <a:moveTo>
                    <a:pt x="9494" y="18483"/>
                  </a:moveTo>
                  <a:cubicBezTo>
                    <a:pt x="13220" y="18483"/>
                    <a:pt x="15548" y="17257"/>
                    <a:pt x="15548" y="15661"/>
                  </a:cubicBezTo>
                  <a:cubicBezTo>
                    <a:pt x="15548" y="14142"/>
                    <a:pt x="13947" y="13174"/>
                    <a:pt x="10514" y="11972"/>
                  </a:cubicBezTo>
                  <a:lnTo>
                    <a:pt x="7947" y="11060"/>
                  </a:lnTo>
                  <a:cubicBezTo>
                    <a:pt x="3193" y="9400"/>
                    <a:pt x="732" y="7829"/>
                    <a:pt x="732" y="5347"/>
                  </a:cubicBezTo>
                  <a:cubicBezTo>
                    <a:pt x="732" y="2232"/>
                    <a:pt x="4846" y="0"/>
                    <a:pt x="11146" y="0"/>
                  </a:cubicBezTo>
                  <a:cubicBezTo>
                    <a:pt x="14142" y="0"/>
                    <a:pt x="16903" y="405"/>
                    <a:pt x="19762" y="1230"/>
                  </a:cubicBezTo>
                  <a:lnTo>
                    <a:pt x="19562" y="4463"/>
                  </a:lnTo>
                  <a:cubicBezTo>
                    <a:pt x="16367" y="3433"/>
                    <a:pt x="13755" y="2861"/>
                    <a:pt x="11573" y="2861"/>
                  </a:cubicBezTo>
                  <a:cubicBezTo>
                    <a:pt x="8330" y="2861"/>
                    <a:pt x="6494" y="3801"/>
                    <a:pt x="6494" y="5173"/>
                  </a:cubicBezTo>
                  <a:cubicBezTo>
                    <a:pt x="6494" y="6434"/>
                    <a:pt x="8037" y="7229"/>
                    <a:pt x="11188" y="8315"/>
                  </a:cubicBezTo>
                  <a:lnTo>
                    <a:pt x="13659" y="9176"/>
                  </a:lnTo>
                  <a:cubicBezTo>
                    <a:pt x="18892" y="11005"/>
                    <a:pt x="21600" y="12770"/>
                    <a:pt x="21600" y="15572"/>
                  </a:cubicBezTo>
                  <a:cubicBezTo>
                    <a:pt x="21600" y="19085"/>
                    <a:pt x="17151" y="21600"/>
                    <a:pt x="9785" y="21600"/>
                  </a:cubicBezTo>
                  <a:cubicBezTo>
                    <a:pt x="6538" y="21600"/>
                    <a:pt x="3395" y="21196"/>
                    <a:pt x="536" y="20400"/>
                  </a:cubicBezTo>
                  <a:lnTo>
                    <a:pt x="0" y="16428"/>
                  </a:lnTo>
                  <a:cubicBezTo>
                    <a:pt x="3537" y="17769"/>
                    <a:pt x="6588" y="18483"/>
                    <a:pt x="9494" y="18483"/>
                  </a:cubicBezTo>
                  <a:close/>
                  <a:moveTo>
                    <a:pt x="9494" y="184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3" name="AutoShape 11"/>
            <p:cNvSpPr>
              <a:spLocks/>
            </p:cNvSpPr>
            <p:nvPr/>
          </p:nvSpPr>
          <p:spPr bwMode="auto">
            <a:xfrm>
              <a:off x="1430" y="324"/>
              <a:ext cx="184" cy="309"/>
            </a:xfrm>
            <a:custGeom>
              <a:avLst/>
              <a:gdLst/>
              <a:ahLst/>
              <a:cxnLst/>
              <a:rect l="0" t="0" r="r" b="b"/>
              <a:pathLst>
                <a:path w="21600" h="21600">
                  <a:moveTo>
                    <a:pt x="0" y="0"/>
                  </a:moveTo>
                  <a:lnTo>
                    <a:pt x="21337" y="0"/>
                  </a:lnTo>
                  <a:lnTo>
                    <a:pt x="21337" y="3321"/>
                  </a:lnTo>
                  <a:lnTo>
                    <a:pt x="6261" y="3321"/>
                  </a:lnTo>
                  <a:lnTo>
                    <a:pt x="6261" y="8635"/>
                  </a:lnTo>
                  <a:lnTo>
                    <a:pt x="19213" y="8635"/>
                  </a:lnTo>
                  <a:lnTo>
                    <a:pt x="19213" y="11928"/>
                  </a:lnTo>
                  <a:lnTo>
                    <a:pt x="6261" y="11928"/>
                  </a:lnTo>
                  <a:lnTo>
                    <a:pt x="6261"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4" name="AutoShape 12"/>
            <p:cNvSpPr>
              <a:spLocks/>
            </p:cNvSpPr>
            <p:nvPr/>
          </p:nvSpPr>
          <p:spPr bwMode="auto">
            <a:xfrm>
              <a:off x="1757" y="316"/>
              <a:ext cx="260" cy="329"/>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5" name="Line 13"/>
            <p:cNvSpPr>
              <a:spLocks noChangeShapeType="1"/>
            </p:cNvSpPr>
            <p:nvPr/>
          </p:nvSpPr>
          <p:spPr bwMode="auto">
            <a:xfrm rot="10800000" flipH="1">
              <a:off x="2170" y="250"/>
              <a:ext cx="0" cy="469"/>
            </a:xfrm>
            <a:prstGeom prst="line">
              <a:avLst/>
            </a:prstGeom>
            <a:noFill/>
            <a:ln w="8586" cap="flat">
              <a:solidFill>
                <a:srgbClr val="70727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6" name="AutoShape 14"/>
            <p:cNvSpPr>
              <a:spLocks/>
            </p:cNvSpPr>
            <p:nvPr/>
          </p:nvSpPr>
          <p:spPr bwMode="auto">
            <a:xfrm>
              <a:off x="2321" y="324"/>
              <a:ext cx="206" cy="309"/>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2764B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7" name="AutoShape 15"/>
            <p:cNvSpPr>
              <a:spLocks/>
            </p:cNvSpPr>
            <p:nvPr/>
          </p:nvSpPr>
          <p:spPr bwMode="auto">
            <a:xfrm>
              <a:off x="2648" y="324"/>
              <a:ext cx="239" cy="309"/>
            </a:xfrm>
            <a:custGeom>
              <a:avLst/>
              <a:gdLst/>
              <a:ahLst/>
              <a:cxnLst/>
              <a:rect l="0" t="0" r="r" b="b"/>
              <a:pathLst>
                <a:path w="21600" h="21600">
                  <a:moveTo>
                    <a:pt x="7137" y="9852"/>
                  </a:moveTo>
                  <a:cubicBezTo>
                    <a:pt x="11526" y="9852"/>
                    <a:pt x="13706" y="8599"/>
                    <a:pt x="13706" y="6401"/>
                  </a:cubicBezTo>
                  <a:cubicBezTo>
                    <a:pt x="13706" y="4027"/>
                    <a:pt x="11361" y="3080"/>
                    <a:pt x="6696" y="3080"/>
                  </a:cubicBezTo>
                  <a:lnTo>
                    <a:pt x="4905" y="3080"/>
                  </a:lnTo>
                  <a:lnTo>
                    <a:pt x="4905" y="9852"/>
                  </a:lnTo>
                  <a:cubicBezTo>
                    <a:pt x="4905" y="9852"/>
                    <a:pt x="7137" y="9852"/>
                    <a:pt x="7137" y="9852"/>
                  </a:cubicBezTo>
                  <a:close/>
                  <a:moveTo>
                    <a:pt x="0" y="0"/>
                  </a:moveTo>
                  <a:lnTo>
                    <a:pt x="6539" y="0"/>
                  </a:lnTo>
                  <a:cubicBezTo>
                    <a:pt x="10127" y="0"/>
                    <a:pt x="12916" y="182"/>
                    <a:pt x="15348" y="1490"/>
                  </a:cubicBezTo>
                  <a:cubicBezTo>
                    <a:pt x="17459" y="2625"/>
                    <a:pt x="18654" y="4329"/>
                    <a:pt x="18654" y="6099"/>
                  </a:cubicBezTo>
                  <a:cubicBezTo>
                    <a:pt x="18654" y="8935"/>
                    <a:pt x="16458" y="11074"/>
                    <a:pt x="12478" y="12109"/>
                  </a:cubicBezTo>
                  <a:lnTo>
                    <a:pt x="21600" y="21600"/>
                  </a:lnTo>
                  <a:lnTo>
                    <a:pt x="15830" y="21600"/>
                  </a:lnTo>
                  <a:lnTo>
                    <a:pt x="7259" y="12630"/>
                  </a:lnTo>
                  <a:lnTo>
                    <a:pt x="4868" y="12630"/>
                  </a:lnTo>
                  <a:lnTo>
                    <a:pt x="4868"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8" name="AutoShape 16"/>
            <p:cNvSpPr>
              <a:spLocks/>
            </p:cNvSpPr>
            <p:nvPr/>
          </p:nvSpPr>
          <p:spPr bwMode="auto">
            <a:xfrm>
              <a:off x="2995" y="324"/>
              <a:ext cx="256" cy="319"/>
            </a:xfrm>
            <a:custGeom>
              <a:avLst/>
              <a:gdLst/>
              <a:ahLst/>
              <a:cxnLst/>
              <a:rect l="0" t="0" r="r" b="b"/>
              <a:pathLst>
                <a:path w="21600" h="21600">
                  <a:moveTo>
                    <a:pt x="4697" y="12204"/>
                  </a:moveTo>
                  <a:cubicBezTo>
                    <a:pt x="4697" y="16253"/>
                    <a:pt x="6897" y="18320"/>
                    <a:pt x="11113" y="18320"/>
                  </a:cubicBezTo>
                  <a:cubicBezTo>
                    <a:pt x="15254" y="18320"/>
                    <a:pt x="17455" y="16225"/>
                    <a:pt x="17455" y="12118"/>
                  </a:cubicBezTo>
                  <a:lnTo>
                    <a:pt x="17455" y="0"/>
                  </a:lnTo>
                  <a:lnTo>
                    <a:pt x="21600" y="0"/>
                  </a:lnTo>
                  <a:lnTo>
                    <a:pt x="21600" y="12175"/>
                  </a:lnTo>
                  <a:cubicBezTo>
                    <a:pt x="21600" y="18293"/>
                    <a:pt x="17308" y="21600"/>
                    <a:pt x="11003" y="21600"/>
                  </a:cubicBezTo>
                  <a:cubicBezTo>
                    <a:pt x="4100" y="21600"/>
                    <a:pt x="0" y="18350"/>
                    <a:pt x="0" y="12236"/>
                  </a:cubicBezTo>
                  <a:lnTo>
                    <a:pt x="0" y="0"/>
                  </a:lnTo>
                  <a:lnTo>
                    <a:pt x="4697" y="0"/>
                  </a:lnTo>
                  <a:cubicBezTo>
                    <a:pt x="4697" y="0"/>
                    <a:pt x="4697" y="12204"/>
                    <a:pt x="4697" y="12204"/>
                  </a:cubicBezTo>
                  <a:close/>
                  <a:moveTo>
                    <a:pt x="4697" y="122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9" name="AutoShape 17"/>
            <p:cNvSpPr>
              <a:spLocks/>
            </p:cNvSpPr>
            <p:nvPr/>
          </p:nvSpPr>
          <p:spPr bwMode="auto">
            <a:xfrm>
              <a:off x="3392" y="324"/>
              <a:ext cx="184" cy="309"/>
            </a:xfrm>
            <a:custGeom>
              <a:avLst/>
              <a:gdLst/>
              <a:ahLst/>
              <a:cxnLst/>
              <a:rect l="0" t="0" r="r" b="b"/>
              <a:pathLst>
                <a:path w="21600" h="21600">
                  <a:moveTo>
                    <a:pt x="0" y="0"/>
                  </a:moveTo>
                  <a:lnTo>
                    <a:pt x="21352" y="0"/>
                  </a:lnTo>
                  <a:lnTo>
                    <a:pt x="21352" y="3321"/>
                  </a:lnTo>
                  <a:lnTo>
                    <a:pt x="6267" y="3321"/>
                  </a:lnTo>
                  <a:lnTo>
                    <a:pt x="6267" y="8635"/>
                  </a:lnTo>
                  <a:lnTo>
                    <a:pt x="19218" y="8635"/>
                  </a:lnTo>
                  <a:lnTo>
                    <a:pt x="19218" y="11928"/>
                  </a:lnTo>
                  <a:lnTo>
                    <a:pt x="6267" y="11928"/>
                  </a:lnTo>
                  <a:lnTo>
                    <a:pt x="626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 name="AutoShape 18"/>
            <p:cNvSpPr>
              <a:spLocks/>
            </p:cNvSpPr>
            <p:nvPr/>
          </p:nvSpPr>
          <p:spPr bwMode="auto">
            <a:xfrm>
              <a:off x="3686" y="324"/>
              <a:ext cx="265" cy="309"/>
            </a:xfrm>
            <a:custGeom>
              <a:avLst/>
              <a:gdLst/>
              <a:ahLst/>
              <a:cxnLst/>
              <a:rect l="0" t="0" r="r" b="b"/>
              <a:pathLst>
                <a:path w="21600" h="21600">
                  <a:moveTo>
                    <a:pt x="13057" y="21600"/>
                  </a:moveTo>
                  <a:lnTo>
                    <a:pt x="8578" y="21600"/>
                  </a:lnTo>
                  <a:lnTo>
                    <a:pt x="8578" y="3290"/>
                  </a:lnTo>
                  <a:lnTo>
                    <a:pt x="0" y="3290"/>
                  </a:lnTo>
                  <a:lnTo>
                    <a:pt x="0" y="0"/>
                  </a:lnTo>
                  <a:lnTo>
                    <a:pt x="21600" y="0"/>
                  </a:lnTo>
                  <a:lnTo>
                    <a:pt x="21600" y="3290"/>
                  </a:lnTo>
                  <a:lnTo>
                    <a:pt x="13057" y="3290"/>
                  </a:lnTo>
                  <a:cubicBezTo>
                    <a:pt x="13057" y="3290"/>
                    <a:pt x="13057" y="21600"/>
                    <a:pt x="13057" y="21600"/>
                  </a:cubicBezTo>
                  <a:close/>
                  <a:moveTo>
                    <a:pt x="13057"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1" name="AutoShape 19"/>
            <p:cNvSpPr>
              <a:spLocks/>
            </p:cNvSpPr>
            <p:nvPr/>
          </p:nvSpPr>
          <p:spPr bwMode="auto">
            <a:xfrm>
              <a:off x="429"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6" y="21600"/>
                  </a:lnTo>
                  <a:lnTo>
                    <a:pt x="3479" y="4612"/>
                  </a:lnTo>
                  <a:lnTo>
                    <a:pt x="3479" y="21600"/>
                  </a:lnTo>
                  <a:cubicBezTo>
                    <a:pt x="3479"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2" name="AutoShape 20"/>
            <p:cNvSpPr>
              <a:spLocks/>
            </p:cNvSpPr>
            <p:nvPr/>
          </p:nvSpPr>
          <p:spPr bwMode="auto">
            <a:xfrm>
              <a:off x="572" y="4"/>
              <a:ext cx="105" cy="139"/>
            </a:xfrm>
            <a:custGeom>
              <a:avLst/>
              <a:gdLst/>
              <a:ahLst/>
              <a:cxnLst/>
              <a:rect l="0" t="0" r="r" b="b"/>
              <a:pathLst>
                <a:path w="21600" h="21600">
                  <a:moveTo>
                    <a:pt x="0" y="21600"/>
                  </a:moveTo>
                  <a:lnTo>
                    <a:pt x="0" y="0"/>
                  </a:lnTo>
                  <a:lnTo>
                    <a:pt x="20933" y="0"/>
                  </a:lnTo>
                  <a:lnTo>
                    <a:pt x="20933" y="2551"/>
                  </a:lnTo>
                  <a:lnTo>
                    <a:pt x="3832" y="2551"/>
                  </a:lnTo>
                  <a:lnTo>
                    <a:pt x="3832" y="9149"/>
                  </a:lnTo>
                  <a:lnTo>
                    <a:pt x="19845" y="9149"/>
                  </a:lnTo>
                  <a:lnTo>
                    <a:pt x="19845"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3" name="AutoShape 21"/>
            <p:cNvSpPr>
              <a:spLocks/>
            </p:cNvSpPr>
            <p:nvPr/>
          </p:nvSpPr>
          <p:spPr bwMode="auto">
            <a:xfrm>
              <a:off x="690" y="4"/>
              <a:ext cx="129" cy="139"/>
            </a:xfrm>
            <a:custGeom>
              <a:avLst/>
              <a:gdLst/>
              <a:ahLst/>
              <a:cxnLst/>
              <a:rect l="0" t="0" r="r" b="b"/>
              <a:pathLst>
                <a:path w="21600" h="21600">
                  <a:moveTo>
                    <a:pt x="0" y="21600"/>
                  </a:moveTo>
                  <a:lnTo>
                    <a:pt x="9106" y="10406"/>
                  </a:lnTo>
                  <a:lnTo>
                    <a:pt x="1075" y="0"/>
                  </a:lnTo>
                  <a:lnTo>
                    <a:pt x="4793" y="0"/>
                  </a:lnTo>
                  <a:lnTo>
                    <a:pt x="9089" y="5519"/>
                  </a:lnTo>
                  <a:cubicBezTo>
                    <a:pt x="9979" y="6666"/>
                    <a:pt x="10615" y="7555"/>
                    <a:pt x="10989" y="8188"/>
                  </a:cubicBezTo>
                  <a:cubicBezTo>
                    <a:pt x="11502" y="7415"/>
                    <a:pt x="12116" y="6599"/>
                    <a:pt x="12834" y="5745"/>
                  </a:cubicBezTo>
                  <a:lnTo>
                    <a:pt x="17572" y="0"/>
                  </a:lnTo>
                  <a:lnTo>
                    <a:pt x="20956" y="0"/>
                  </a:lnTo>
                  <a:lnTo>
                    <a:pt x="12780" y="10264"/>
                  </a:lnTo>
                  <a:lnTo>
                    <a:pt x="21600" y="21600"/>
                  </a:lnTo>
                  <a:lnTo>
                    <a:pt x="17744" y="21600"/>
                  </a:lnTo>
                  <a:lnTo>
                    <a:pt x="11799" y="13898"/>
                  </a:lnTo>
                  <a:cubicBezTo>
                    <a:pt x="11458" y="13459"/>
                    <a:pt x="11135" y="13014"/>
                    <a:pt x="10827" y="12559"/>
                  </a:cubicBezTo>
                  <a:cubicBezTo>
                    <a:pt x="10312" y="13304"/>
                    <a:pt x="9942" y="13820"/>
                    <a:pt x="9711" y="14109"/>
                  </a:cubicBezTo>
                  <a:lnTo>
                    <a:pt x="3742" y="21600"/>
                  </a:lnTo>
                  <a:cubicBezTo>
                    <a:pt x="3742"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4" name="AutoShape 22"/>
            <p:cNvSpPr>
              <a:spLocks/>
            </p:cNvSpPr>
            <p:nvPr/>
          </p:nvSpPr>
          <p:spPr bwMode="auto">
            <a:xfrm>
              <a:off x="825" y="4"/>
              <a:ext cx="112" cy="139"/>
            </a:xfrm>
            <a:custGeom>
              <a:avLst/>
              <a:gdLst/>
              <a:ahLst/>
              <a:cxnLst/>
              <a:rect l="0" t="0" r="r" b="b"/>
              <a:pathLst>
                <a:path w="21600" h="21600">
                  <a:moveTo>
                    <a:pt x="8975" y="21600"/>
                  </a:moveTo>
                  <a:lnTo>
                    <a:pt x="8975" y="2551"/>
                  </a:lnTo>
                  <a:lnTo>
                    <a:pt x="0" y="2551"/>
                  </a:lnTo>
                  <a:lnTo>
                    <a:pt x="0" y="0"/>
                  </a:lnTo>
                  <a:lnTo>
                    <a:pt x="21600" y="0"/>
                  </a:lnTo>
                  <a:lnTo>
                    <a:pt x="21600" y="2551"/>
                  </a:lnTo>
                  <a:lnTo>
                    <a:pt x="12582" y="2551"/>
                  </a:lnTo>
                  <a:lnTo>
                    <a:pt x="12582" y="21600"/>
                  </a:lnTo>
                  <a:cubicBezTo>
                    <a:pt x="12582" y="21600"/>
                    <a:pt x="8975" y="21600"/>
                    <a:pt x="8975" y="21600"/>
                  </a:cubicBezTo>
                  <a:close/>
                  <a:moveTo>
                    <a:pt x="897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23"/>
            <p:cNvSpPr>
              <a:spLocks/>
            </p:cNvSpPr>
            <p:nvPr/>
          </p:nvSpPr>
          <p:spPr bwMode="auto">
            <a:xfrm>
              <a:off x="1001" y="0"/>
              <a:ext cx="124" cy="144"/>
            </a:xfrm>
            <a:custGeom>
              <a:avLst/>
              <a:gdLst/>
              <a:ahLst/>
              <a:cxnLst/>
              <a:rect l="0" t="0" r="r" b="b"/>
              <a:pathLst>
                <a:path w="21600" h="21600">
                  <a:moveTo>
                    <a:pt x="18366" y="13923"/>
                  </a:moveTo>
                  <a:lnTo>
                    <a:pt x="21600" y="14618"/>
                  </a:lnTo>
                  <a:cubicBezTo>
                    <a:pt x="20922" y="16892"/>
                    <a:pt x="19702" y="18622"/>
                    <a:pt x="17941" y="19815"/>
                  </a:cubicBezTo>
                  <a:cubicBezTo>
                    <a:pt x="16181" y="21007"/>
                    <a:pt x="14024" y="21600"/>
                    <a:pt x="11480" y="21600"/>
                  </a:cubicBezTo>
                  <a:cubicBezTo>
                    <a:pt x="8850" y="21600"/>
                    <a:pt x="6706" y="21142"/>
                    <a:pt x="5058" y="20226"/>
                  </a:cubicBezTo>
                  <a:cubicBezTo>
                    <a:pt x="3408" y="19309"/>
                    <a:pt x="2149" y="17983"/>
                    <a:pt x="1289" y="16244"/>
                  </a:cubicBezTo>
                  <a:cubicBezTo>
                    <a:pt x="427" y="14504"/>
                    <a:pt x="0" y="12639"/>
                    <a:pt x="0" y="10645"/>
                  </a:cubicBezTo>
                  <a:cubicBezTo>
                    <a:pt x="0" y="8467"/>
                    <a:pt x="484" y="6571"/>
                    <a:pt x="1456" y="4951"/>
                  </a:cubicBezTo>
                  <a:cubicBezTo>
                    <a:pt x="2428" y="3332"/>
                    <a:pt x="3812" y="2100"/>
                    <a:pt x="5606" y="1260"/>
                  </a:cubicBezTo>
                  <a:cubicBezTo>
                    <a:pt x="7405" y="421"/>
                    <a:pt x="9375" y="0"/>
                    <a:pt x="11532" y="0"/>
                  </a:cubicBezTo>
                  <a:cubicBezTo>
                    <a:pt x="13975" y="0"/>
                    <a:pt x="16032" y="532"/>
                    <a:pt x="17700" y="1597"/>
                  </a:cubicBezTo>
                  <a:cubicBezTo>
                    <a:pt x="19364" y="2660"/>
                    <a:pt x="20528" y="4154"/>
                    <a:pt x="21183" y="6082"/>
                  </a:cubicBezTo>
                  <a:lnTo>
                    <a:pt x="18000" y="6724"/>
                  </a:lnTo>
                  <a:cubicBezTo>
                    <a:pt x="17435" y="5206"/>
                    <a:pt x="16611" y="4099"/>
                    <a:pt x="15534" y="3404"/>
                  </a:cubicBezTo>
                  <a:cubicBezTo>
                    <a:pt x="14454" y="2711"/>
                    <a:pt x="13097" y="2364"/>
                    <a:pt x="11465" y="2364"/>
                  </a:cubicBezTo>
                  <a:cubicBezTo>
                    <a:pt x="9587" y="2364"/>
                    <a:pt x="8018" y="2750"/>
                    <a:pt x="6758" y="3516"/>
                  </a:cubicBezTo>
                  <a:cubicBezTo>
                    <a:pt x="5496" y="4288"/>
                    <a:pt x="4611" y="5320"/>
                    <a:pt x="4099" y="6617"/>
                  </a:cubicBezTo>
                  <a:cubicBezTo>
                    <a:pt x="3587" y="7914"/>
                    <a:pt x="3331" y="9252"/>
                    <a:pt x="3331" y="10631"/>
                  </a:cubicBezTo>
                  <a:cubicBezTo>
                    <a:pt x="3331" y="12406"/>
                    <a:pt x="3636" y="13957"/>
                    <a:pt x="4240" y="15282"/>
                  </a:cubicBezTo>
                  <a:cubicBezTo>
                    <a:pt x="4846" y="16607"/>
                    <a:pt x="5787" y="17599"/>
                    <a:pt x="7064" y="18256"/>
                  </a:cubicBezTo>
                  <a:cubicBezTo>
                    <a:pt x="8342" y="18910"/>
                    <a:pt x="9725" y="19236"/>
                    <a:pt x="11214" y="19236"/>
                  </a:cubicBezTo>
                  <a:cubicBezTo>
                    <a:pt x="13023" y="19236"/>
                    <a:pt x="14559" y="18792"/>
                    <a:pt x="15813" y="17898"/>
                  </a:cubicBezTo>
                  <a:cubicBezTo>
                    <a:pt x="17071" y="17005"/>
                    <a:pt x="17921" y="15681"/>
                    <a:pt x="18366" y="13923"/>
                  </a:cubicBezTo>
                  <a:close/>
                  <a:moveTo>
                    <a:pt x="18366" y="13923"/>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6" name="AutoShape 24"/>
            <p:cNvSpPr>
              <a:spLocks/>
            </p:cNvSpPr>
            <p:nvPr/>
          </p:nvSpPr>
          <p:spPr bwMode="auto">
            <a:xfrm>
              <a:off x="1148" y="4"/>
              <a:ext cx="110" cy="139"/>
            </a:xfrm>
            <a:custGeom>
              <a:avLst/>
              <a:gdLst/>
              <a:ahLst/>
              <a:cxnLst/>
              <a:rect l="0" t="0" r="r" b="b"/>
              <a:pathLst>
                <a:path w="21600" h="21600">
                  <a:moveTo>
                    <a:pt x="0" y="21600"/>
                  </a:moveTo>
                  <a:lnTo>
                    <a:pt x="0" y="0"/>
                  </a:lnTo>
                  <a:lnTo>
                    <a:pt x="3647" y="0"/>
                  </a:lnTo>
                  <a:lnTo>
                    <a:pt x="3647" y="8871"/>
                  </a:lnTo>
                  <a:lnTo>
                    <a:pt x="17956" y="8871"/>
                  </a:lnTo>
                  <a:lnTo>
                    <a:pt x="17956" y="0"/>
                  </a:lnTo>
                  <a:lnTo>
                    <a:pt x="21600" y="0"/>
                  </a:lnTo>
                  <a:lnTo>
                    <a:pt x="21600" y="21600"/>
                  </a:lnTo>
                  <a:lnTo>
                    <a:pt x="17956" y="21600"/>
                  </a:lnTo>
                  <a:lnTo>
                    <a:pt x="17956" y="11418"/>
                  </a:lnTo>
                  <a:lnTo>
                    <a:pt x="3647" y="11418"/>
                  </a:lnTo>
                  <a:lnTo>
                    <a:pt x="3647" y="21600"/>
                  </a:lnTo>
                  <a:cubicBezTo>
                    <a:pt x="3647"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7" name="AutoShape 25"/>
            <p:cNvSpPr>
              <a:spLocks/>
            </p:cNvSpPr>
            <p:nvPr/>
          </p:nvSpPr>
          <p:spPr bwMode="auto">
            <a:xfrm>
              <a:off x="1275" y="4"/>
              <a:ext cx="131" cy="139"/>
            </a:xfrm>
            <a:custGeom>
              <a:avLst/>
              <a:gdLst/>
              <a:ahLst/>
              <a:cxnLst/>
              <a:rect l="0" t="0" r="r" b="b"/>
              <a:pathLst>
                <a:path w="21600" h="21600">
                  <a:moveTo>
                    <a:pt x="6652" y="12730"/>
                  </a:moveTo>
                  <a:lnTo>
                    <a:pt x="14476" y="12730"/>
                  </a:lnTo>
                  <a:lnTo>
                    <a:pt x="12062" y="6748"/>
                  </a:lnTo>
                  <a:cubicBezTo>
                    <a:pt x="11330" y="4930"/>
                    <a:pt x="10786" y="3436"/>
                    <a:pt x="10434" y="2267"/>
                  </a:cubicBezTo>
                  <a:cubicBezTo>
                    <a:pt x="10136" y="3656"/>
                    <a:pt x="9726" y="5031"/>
                    <a:pt x="9194" y="6399"/>
                  </a:cubicBezTo>
                  <a:cubicBezTo>
                    <a:pt x="9194" y="6399"/>
                    <a:pt x="6652" y="12730"/>
                    <a:pt x="6652" y="12730"/>
                  </a:cubicBezTo>
                  <a:close/>
                  <a:moveTo>
                    <a:pt x="0" y="21600"/>
                  </a:moveTo>
                  <a:lnTo>
                    <a:pt x="8880" y="0"/>
                  </a:lnTo>
                  <a:lnTo>
                    <a:pt x="12152" y="0"/>
                  </a:lnTo>
                  <a:lnTo>
                    <a:pt x="21600" y="21600"/>
                  </a:lnTo>
                  <a:lnTo>
                    <a:pt x="18122" y="21600"/>
                  </a:lnTo>
                  <a:lnTo>
                    <a:pt x="15435" y="15060"/>
                  </a:lnTo>
                  <a:lnTo>
                    <a:pt x="5770" y="15060"/>
                  </a:lnTo>
                  <a:lnTo>
                    <a:pt x="3230" y="21600"/>
                  </a:lnTo>
                  <a:cubicBezTo>
                    <a:pt x="323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8" name="AutoShape 26"/>
            <p:cNvSpPr>
              <a:spLocks/>
            </p:cNvSpPr>
            <p:nvPr/>
          </p:nvSpPr>
          <p:spPr bwMode="auto">
            <a:xfrm>
              <a:off x="142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9" name="AutoShape 27"/>
            <p:cNvSpPr>
              <a:spLocks/>
            </p:cNvSpPr>
            <p:nvPr/>
          </p:nvSpPr>
          <p:spPr bwMode="auto">
            <a:xfrm>
              <a:off x="153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0" name="AutoShape 28"/>
            <p:cNvSpPr>
              <a:spLocks/>
            </p:cNvSpPr>
            <p:nvPr/>
          </p:nvSpPr>
          <p:spPr bwMode="auto">
            <a:xfrm>
              <a:off x="1643" y="4"/>
              <a:ext cx="105" cy="139"/>
            </a:xfrm>
            <a:custGeom>
              <a:avLst/>
              <a:gdLst/>
              <a:ahLst/>
              <a:cxnLst/>
              <a:rect l="0" t="0" r="r" b="b"/>
              <a:pathLst>
                <a:path w="21600" h="21600">
                  <a:moveTo>
                    <a:pt x="0" y="21600"/>
                  </a:moveTo>
                  <a:lnTo>
                    <a:pt x="0" y="0"/>
                  </a:lnTo>
                  <a:lnTo>
                    <a:pt x="20927" y="0"/>
                  </a:lnTo>
                  <a:lnTo>
                    <a:pt x="20927" y="2551"/>
                  </a:lnTo>
                  <a:lnTo>
                    <a:pt x="3828" y="2551"/>
                  </a:lnTo>
                  <a:lnTo>
                    <a:pt x="3828" y="9149"/>
                  </a:lnTo>
                  <a:lnTo>
                    <a:pt x="19841" y="9149"/>
                  </a:lnTo>
                  <a:lnTo>
                    <a:pt x="19841"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1" name="AutoShape 29"/>
            <p:cNvSpPr>
              <a:spLocks/>
            </p:cNvSpPr>
            <p:nvPr/>
          </p:nvSpPr>
          <p:spPr bwMode="auto">
            <a:xfrm>
              <a:off x="1773"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4" y="21600"/>
                  </a:lnTo>
                  <a:lnTo>
                    <a:pt x="3481" y="4612"/>
                  </a:lnTo>
                  <a:lnTo>
                    <a:pt x="3481" y="21600"/>
                  </a:lnTo>
                  <a:cubicBezTo>
                    <a:pt x="3481"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2" name="AutoShape 30"/>
            <p:cNvSpPr>
              <a:spLocks/>
            </p:cNvSpPr>
            <p:nvPr/>
          </p:nvSpPr>
          <p:spPr bwMode="auto">
            <a:xfrm>
              <a:off x="1908" y="0"/>
              <a:ext cx="130" cy="144"/>
            </a:xfrm>
            <a:custGeom>
              <a:avLst/>
              <a:gdLst/>
              <a:ahLst/>
              <a:cxnLst/>
              <a:rect l="0" t="0" r="r" b="b"/>
              <a:pathLst>
                <a:path w="21600" h="21600">
                  <a:moveTo>
                    <a:pt x="11708" y="13059"/>
                  </a:moveTo>
                  <a:lnTo>
                    <a:pt x="11708" y="10595"/>
                  </a:lnTo>
                  <a:lnTo>
                    <a:pt x="21600" y="10595"/>
                  </a:lnTo>
                  <a:lnTo>
                    <a:pt x="21600" y="18340"/>
                  </a:lnTo>
                  <a:cubicBezTo>
                    <a:pt x="20079" y="19423"/>
                    <a:pt x="18517" y="20237"/>
                    <a:pt x="16900" y="20784"/>
                  </a:cubicBezTo>
                  <a:cubicBezTo>
                    <a:pt x="15287" y="21329"/>
                    <a:pt x="13629" y="21600"/>
                    <a:pt x="11930" y="21600"/>
                  </a:cubicBezTo>
                  <a:cubicBezTo>
                    <a:pt x="9636" y="21600"/>
                    <a:pt x="7553" y="21164"/>
                    <a:pt x="5677" y="20283"/>
                  </a:cubicBezTo>
                  <a:cubicBezTo>
                    <a:pt x="3802" y="19405"/>
                    <a:pt x="2386" y="18135"/>
                    <a:pt x="1433" y="16471"/>
                  </a:cubicBezTo>
                  <a:cubicBezTo>
                    <a:pt x="479" y="14811"/>
                    <a:pt x="0" y="12952"/>
                    <a:pt x="0" y="10902"/>
                  </a:cubicBezTo>
                  <a:cubicBezTo>
                    <a:pt x="0" y="8870"/>
                    <a:pt x="476" y="6971"/>
                    <a:pt x="1422" y="5210"/>
                  </a:cubicBezTo>
                  <a:cubicBezTo>
                    <a:pt x="2376" y="3447"/>
                    <a:pt x="3741" y="2140"/>
                    <a:pt x="5526" y="1284"/>
                  </a:cubicBezTo>
                  <a:cubicBezTo>
                    <a:pt x="7311" y="430"/>
                    <a:pt x="9364" y="0"/>
                    <a:pt x="11693" y="0"/>
                  </a:cubicBezTo>
                  <a:cubicBezTo>
                    <a:pt x="13380" y="0"/>
                    <a:pt x="14905" y="246"/>
                    <a:pt x="16269" y="734"/>
                  </a:cubicBezTo>
                  <a:cubicBezTo>
                    <a:pt x="17639" y="1226"/>
                    <a:pt x="18706" y="1907"/>
                    <a:pt x="19481" y="2782"/>
                  </a:cubicBezTo>
                  <a:cubicBezTo>
                    <a:pt x="20255" y="3657"/>
                    <a:pt x="20845" y="4798"/>
                    <a:pt x="21249" y="6203"/>
                  </a:cubicBezTo>
                  <a:lnTo>
                    <a:pt x="18463" y="6885"/>
                  </a:lnTo>
                  <a:cubicBezTo>
                    <a:pt x="18109" y="5824"/>
                    <a:pt x="17679" y="4986"/>
                    <a:pt x="17153" y="4378"/>
                  </a:cubicBezTo>
                  <a:cubicBezTo>
                    <a:pt x="16631" y="3768"/>
                    <a:pt x="15893" y="3281"/>
                    <a:pt x="14926" y="2915"/>
                  </a:cubicBezTo>
                  <a:cubicBezTo>
                    <a:pt x="13957" y="2549"/>
                    <a:pt x="12886" y="2366"/>
                    <a:pt x="11708" y="2366"/>
                  </a:cubicBezTo>
                  <a:cubicBezTo>
                    <a:pt x="10294" y="2366"/>
                    <a:pt x="9074" y="2557"/>
                    <a:pt x="8042" y="2941"/>
                  </a:cubicBezTo>
                  <a:cubicBezTo>
                    <a:pt x="7012" y="3329"/>
                    <a:pt x="6183" y="3833"/>
                    <a:pt x="5550" y="4460"/>
                  </a:cubicBezTo>
                  <a:cubicBezTo>
                    <a:pt x="4917" y="5088"/>
                    <a:pt x="4425" y="5776"/>
                    <a:pt x="4076" y="6526"/>
                  </a:cubicBezTo>
                  <a:cubicBezTo>
                    <a:pt x="3481" y="7821"/>
                    <a:pt x="3186" y="9221"/>
                    <a:pt x="3186" y="10731"/>
                  </a:cubicBezTo>
                  <a:cubicBezTo>
                    <a:pt x="3186" y="12592"/>
                    <a:pt x="3542" y="14150"/>
                    <a:pt x="4259" y="15404"/>
                  </a:cubicBezTo>
                  <a:cubicBezTo>
                    <a:pt x="4978" y="16659"/>
                    <a:pt x="6019" y="17590"/>
                    <a:pt x="7389" y="18198"/>
                  </a:cubicBezTo>
                  <a:cubicBezTo>
                    <a:pt x="8761" y="18804"/>
                    <a:pt x="10215" y="19108"/>
                    <a:pt x="11754" y="19108"/>
                  </a:cubicBezTo>
                  <a:cubicBezTo>
                    <a:pt x="13091" y="19108"/>
                    <a:pt x="14400" y="18880"/>
                    <a:pt x="15673" y="18418"/>
                  </a:cubicBezTo>
                  <a:cubicBezTo>
                    <a:pt x="16949" y="17960"/>
                    <a:pt x="17913" y="17469"/>
                    <a:pt x="18574" y="16946"/>
                  </a:cubicBezTo>
                  <a:lnTo>
                    <a:pt x="18574" y="13059"/>
                  </a:lnTo>
                  <a:cubicBezTo>
                    <a:pt x="18574" y="13059"/>
                    <a:pt x="11708" y="13059"/>
                    <a:pt x="11708" y="13059"/>
                  </a:cubicBezTo>
                  <a:close/>
                  <a:moveTo>
                    <a:pt x="11708" y="13059"/>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3" name="AutoShape 31"/>
            <p:cNvSpPr>
              <a:spLocks/>
            </p:cNvSpPr>
            <p:nvPr/>
          </p:nvSpPr>
          <p:spPr bwMode="auto">
            <a:xfrm>
              <a:off x="2068" y="4"/>
              <a:ext cx="105" cy="139"/>
            </a:xfrm>
            <a:custGeom>
              <a:avLst/>
              <a:gdLst/>
              <a:ahLst/>
              <a:cxnLst/>
              <a:rect l="0" t="0" r="r" b="b"/>
              <a:pathLst>
                <a:path w="21600" h="21600">
                  <a:moveTo>
                    <a:pt x="0" y="21600"/>
                  </a:moveTo>
                  <a:lnTo>
                    <a:pt x="0" y="0"/>
                  </a:lnTo>
                  <a:lnTo>
                    <a:pt x="20930" y="0"/>
                  </a:lnTo>
                  <a:lnTo>
                    <a:pt x="20930" y="2551"/>
                  </a:lnTo>
                  <a:lnTo>
                    <a:pt x="3828" y="2551"/>
                  </a:lnTo>
                  <a:lnTo>
                    <a:pt x="3828" y="9149"/>
                  </a:lnTo>
                  <a:lnTo>
                    <a:pt x="19838" y="9149"/>
                  </a:lnTo>
                  <a:lnTo>
                    <a:pt x="19838"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4" name="AutoShape 32"/>
            <p:cNvSpPr>
              <a:spLocks/>
            </p:cNvSpPr>
            <p:nvPr/>
          </p:nvSpPr>
          <p:spPr bwMode="auto">
            <a:xfrm>
              <a:off x="2202"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5" name="AutoShape 33"/>
            <p:cNvSpPr>
              <a:spLocks/>
            </p:cNvSpPr>
            <p:nvPr/>
          </p:nvSpPr>
          <p:spPr bwMode="auto">
            <a:xfrm>
              <a:off x="2309" y="4"/>
              <a:ext cx="111" cy="139"/>
            </a:xfrm>
            <a:custGeom>
              <a:avLst/>
              <a:gdLst/>
              <a:ahLst/>
              <a:cxnLst/>
              <a:rect l="0" t="0" r="r" b="b"/>
              <a:pathLst>
                <a:path w="21600" h="21600">
                  <a:moveTo>
                    <a:pt x="0" y="21600"/>
                  </a:moveTo>
                  <a:lnTo>
                    <a:pt x="0" y="0"/>
                  </a:lnTo>
                  <a:lnTo>
                    <a:pt x="3717" y="0"/>
                  </a:lnTo>
                  <a:lnTo>
                    <a:pt x="18121" y="16959"/>
                  </a:lnTo>
                  <a:lnTo>
                    <a:pt x="18121" y="0"/>
                  </a:lnTo>
                  <a:lnTo>
                    <a:pt x="21600" y="0"/>
                  </a:lnTo>
                  <a:lnTo>
                    <a:pt x="21600" y="21600"/>
                  </a:lnTo>
                  <a:lnTo>
                    <a:pt x="17879" y="21600"/>
                  </a:lnTo>
                  <a:lnTo>
                    <a:pt x="3473" y="4612"/>
                  </a:lnTo>
                  <a:lnTo>
                    <a:pt x="3473" y="21600"/>
                  </a:lnTo>
                  <a:cubicBezTo>
                    <a:pt x="347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6" name="AutoShape 34"/>
            <p:cNvSpPr>
              <a:spLocks/>
            </p:cNvSpPr>
            <p:nvPr/>
          </p:nvSpPr>
          <p:spPr bwMode="auto">
            <a:xfrm>
              <a:off x="2452" y="4"/>
              <a:ext cx="105" cy="139"/>
            </a:xfrm>
            <a:custGeom>
              <a:avLst/>
              <a:gdLst/>
              <a:ahLst/>
              <a:cxnLst/>
              <a:rect l="0" t="0" r="r" b="b"/>
              <a:pathLst>
                <a:path w="21600" h="21600">
                  <a:moveTo>
                    <a:pt x="0" y="21600"/>
                  </a:moveTo>
                  <a:lnTo>
                    <a:pt x="0" y="0"/>
                  </a:lnTo>
                  <a:lnTo>
                    <a:pt x="20930" y="0"/>
                  </a:lnTo>
                  <a:lnTo>
                    <a:pt x="20930"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7" name="AutoShape 35"/>
            <p:cNvSpPr>
              <a:spLocks/>
            </p:cNvSpPr>
            <p:nvPr/>
          </p:nvSpPr>
          <p:spPr bwMode="auto">
            <a:xfrm>
              <a:off x="2566" y="4"/>
              <a:ext cx="129" cy="139"/>
            </a:xfrm>
            <a:custGeom>
              <a:avLst/>
              <a:gdLst/>
              <a:ahLst/>
              <a:cxnLst/>
              <a:rect l="0" t="0" r="r" b="b"/>
              <a:pathLst>
                <a:path w="21600" h="21600">
                  <a:moveTo>
                    <a:pt x="0" y="21600"/>
                  </a:moveTo>
                  <a:lnTo>
                    <a:pt x="9109" y="10406"/>
                  </a:lnTo>
                  <a:lnTo>
                    <a:pt x="1079" y="0"/>
                  </a:lnTo>
                  <a:lnTo>
                    <a:pt x="4797" y="0"/>
                  </a:lnTo>
                  <a:lnTo>
                    <a:pt x="9090" y="5519"/>
                  </a:lnTo>
                  <a:cubicBezTo>
                    <a:pt x="9982" y="6666"/>
                    <a:pt x="10619" y="7555"/>
                    <a:pt x="10993" y="8188"/>
                  </a:cubicBezTo>
                  <a:cubicBezTo>
                    <a:pt x="11501" y="7415"/>
                    <a:pt x="12120" y="6599"/>
                    <a:pt x="12836" y="5745"/>
                  </a:cubicBezTo>
                  <a:lnTo>
                    <a:pt x="17569" y="0"/>
                  </a:lnTo>
                  <a:lnTo>
                    <a:pt x="20956" y="0"/>
                  </a:lnTo>
                  <a:lnTo>
                    <a:pt x="12780" y="10264"/>
                  </a:lnTo>
                  <a:lnTo>
                    <a:pt x="21600" y="21600"/>
                  </a:lnTo>
                  <a:lnTo>
                    <a:pt x="17741" y="21600"/>
                  </a:lnTo>
                  <a:lnTo>
                    <a:pt x="11801" y="13898"/>
                  </a:lnTo>
                  <a:cubicBezTo>
                    <a:pt x="11464" y="13459"/>
                    <a:pt x="11136" y="13014"/>
                    <a:pt x="10830" y="12559"/>
                  </a:cubicBezTo>
                  <a:cubicBezTo>
                    <a:pt x="10317" y="13304"/>
                    <a:pt x="9943" y="13820"/>
                    <a:pt x="9713" y="14109"/>
                  </a:cubicBezTo>
                  <a:lnTo>
                    <a:pt x="3746" y="21600"/>
                  </a:lnTo>
                  <a:cubicBezTo>
                    <a:pt x="3746"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8" name="AutoShape 36"/>
            <p:cNvSpPr>
              <a:spLocks/>
            </p:cNvSpPr>
            <p:nvPr/>
          </p:nvSpPr>
          <p:spPr bwMode="auto">
            <a:xfrm>
              <a:off x="2701" y="4"/>
              <a:ext cx="112" cy="139"/>
            </a:xfrm>
            <a:custGeom>
              <a:avLst/>
              <a:gdLst/>
              <a:ahLst/>
              <a:cxnLst/>
              <a:rect l="0" t="0" r="r" b="b"/>
              <a:pathLst>
                <a:path w="21600" h="21600">
                  <a:moveTo>
                    <a:pt x="8976" y="21600"/>
                  </a:moveTo>
                  <a:lnTo>
                    <a:pt x="8976" y="2551"/>
                  </a:lnTo>
                  <a:lnTo>
                    <a:pt x="0" y="2551"/>
                  </a:lnTo>
                  <a:lnTo>
                    <a:pt x="0" y="0"/>
                  </a:lnTo>
                  <a:lnTo>
                    <a:pt x="21600" y="0"/>
                  </a:lnTo>
                  <a:lnTo>
                    <a:pt x="21600" y="2551"/>
                  </a:lnTo>
                  <a:lnTo>
                    <a:pt x="12581" y="2551"/>
                  </a:lnTo>
                  <a:lnTo>
                    <a:pt x="12581" y="21600"/>
                  </a:lnTo>
                  <a:cubicBezTo>
                    <a:pt x="12581" y="21600"/>
                    <a:pt x="8976" y="21600"/>
                    <a:pt x="8976" y="21600"/>
                  </a:cubicBezTo>
                  <a:close/>
                  <a:moveTo>
                    <a:pt x="897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9" name="AutoShape 37"/>
            <p:cNvSpPr>
              <a:spLocks/>
            </p:cNvSpPr>
            <p:nvPr/>
          </p:nvSpPr>
          <p:spPr bwMode="auto">
            <a:xfrm>
              <a:off x="2881"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0" name="AutoShape 38"/>
            <p:cNvSpPr>
              <a:spLocks/>
            </p:cNvSpPr>
            <p:nvPr/>
          </p:nvSpPr>
          <p:spPr bwMode="auto">
            <a:xfrm>
              <a:off x="2991" y="4"/>
              <a:ext cx="105" cy="139"/>
            </a:xfrm>
            <a:custGeom>
              <a:avLst/>
              <a:gdLst/>
              <a:ahLst/>
              <a:cxnLst/>
              <a:rect l="0" t="0" r="r" b="b"/>
              <a:pathLst>
                <a:path w="21600" h="21600">
                  <a:moveTo>
                    <a:pt x="0" y="21600"/>
                  </a:moveTo>
                  <a:lnTo>
                    <a:pt x="0" y="0"/>
                  </a:lnTo>
                  <a:lnTo>
                    <a:pt x="20931" y="0"/>
                  </a:lnTo>
                  <a:lnTo>
                    <a:pt x="20931" y="2551"/>
                  </a:lnTo>
                  <a:lnTo>
                    <a:pt x="3834" y="2551"/>
                  </a:lnTo>
                  <a:lnTo>
                    <a:pt x="3834" y="9149"/>
                  </a:lnTo>
                  <a:lnTo>
                    <a:pt x="19845" y="9149"/>
                  </a:lnTo>
                  <a:lnTo>
                    <a:pt x="19845" y="11700"/>
                  </a:lnTo>
                  <a:lnTo>
                    <a:pt x="3834" y="11700"/>
                  </a:lnTo>
                  <a:lnTo>
                    <a:pt x="3834"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1" name="AutoShape 39"/>
            <p:cNvSpPr>
              <a:spLocks/>
            </p:cNvSpPr>
            <p:nvPr/>
          </p:nvSpPr>
          <p:spPr bwMode="auto">
            <a:xfrm>
              <a:off x="3110" y="4"/>
              <a:ext cx="129" cy="139"/>
            </a:xfrm>
            <a:custGeom>
              <a:avLst/>
              <a:gdLst/>
              <a:ahLst/>
              <a:cxnLst/>
              <a:rect l="0" t="0" r="r" b="b"/>
              <a:pathLst>
                <a:path w="21600" h="21600">
                  <a:moveTo>
                    <a:pt x="9151" y="21600"/>
                  </a:moveTo>
                  <a:lnTo>
                    <a:pt x="0" y="0"/>
                  </a:lnTo>
                  <a:lnTo>
                    <a:pt x="3384" y="0"/>
                  </a:lnTo>
                  <a:lnTo>
                    <a:pt x="9520" y="15686"/>
                  </a:lnTo>
                  <a:cubicBezTo>
                    <a:pt x="10015" y="16943"/>
                    <a:pt x="10430" y="18120"/>
                    <a:pt x="10763" y="19222"/>
                  </a:cubicBezTo>
                  <a:cubicBezTo>
                    <a:pt x="11129" y="18042"/>
                    <a:pt x="11552" y="16863"/>
                    <a:pt x="12036" y="15686"/>
                  </a:cubicBezTo>
                  <a:lnTo>
                    <a:pt x="18414" y="0"/>
                  </a:lnTo>
                  <a:lnTo>
                    <a:pt x="21600" y="0"/>
                  </a:lnTo>
                  <a:lnTo>
                    <a:pt x="12353" y="21600"/>
                  </a:lnTo>
                  <a:cubicBezTo>
                    <a:pt x="12353" y="21600"/>
                    <a:pt x="9151" y="21600"/>
                    <a:pt x="9151" y="21600"/>
                  </a:cubicBezTo>
                  <a:close/>
                  <a:moveTo>
                    <a:pt x="9151"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2" name="AutoShape 40"/>
            <p:cNvSpPr>
              <a:spLocks/>
            </p:cNvSpPr>
            <p:nvPr/>
          </p:nvSpPr>
          <p:spPr bwMode="auto">
            <a:xfrm>
              <a:off x="3257" y="4"/>
              <a:ext cx="105" cy="139"/>
            </a:xfrm>
            <a:custGeom>
              <a:avLst/>
              <a:gdLst/>
              <a:ahLst/>
              <a:cxnLst/>
              <a:rect l="0" t="0" r="r" b="b"/>
              <a:pathLst>
                <a:path w="21600" h="21600">
                  <a:moveTo>
                    <a:pt x="0" y="21600"/>
                  </a:moveTo>
                  <a:lnTo>
                    <a:pt x="0" y="0"/>
                  </a:lnTo>
                  <a:lnTo>
                    <a:pt x="20931" y="0"/>
                  </a:lnTo>
                  <a:lnTo>
                    <a:pt x="20931"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3" name="AutoShape 41"/>
            <p:cNvSpPr>
              <a:spLocks/>
            </p:cNvSpPr>
            <p:nvPr/>
          </p:nvSpPr>
          <p:spPr bwMode="auto">
            <a:xfrm>
              <a:off x="3384" y="4"/>
              <a:ext cx="88" cy="139"/>
            </a:xfrm>
            <a:custGeom>
              <a:avLst/>
              <a:gdLst/>
              <a:ahLst/>
              <a:cxnLst/>
              <a:rect l="0" t="0" r="r" b="b"/>
              <a:pathLst>
                <a:path w="21600" h="21600">
                  <a:moveTo>
                    <a:pt x="0" y="21600"/>
                  </a:moveTo>
                  <a:lnTo>
                    <a:pt x="0" y="0"/>
                  </a:lnTo>
                  <a:lnTo>
                    <a:pt x="4579" y="0"/>
                  </a:lnTo>
                  <a:lnTo>
                    <a:pt x="4579"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4" name="AutoShape 42"/>
            <p:cNvSpPr>
              <a:spLocks/>
            </p:cNvSpPr>
            <p:nvPr/>
          </p:nvSpPr>
          <p:spPr bwMode="auto">
            <a:xfrm>
              <a:off x="3498"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45" name="Title 44"/>
          <p:cNvSpPr>
            <a:spLocks noGrp="1"/>
          </p:cNvSpPr>
          <p:nvPr>
            <p:ph type="title" hasCustomPrompt="1"/>
          </p:nvPr>
        </p:nvSpPr>
        <p:spPr>
          <a:xfrm>
            <a:off x="457647" y="1393031"/>
            <a:ext cx="8228707" cy="535781"/>
          </a:xfrm>
          <a:prstGeom prst="rect">
            <a:avLst/>
          </a:prstGeom>
        </p:spPr>
        <p:txBody>
          <a:bodyPr vert="horz" lIns="64264" tIns="32132" rIns="64264" bIns="32132"/>
          <a:lstStyle>
            <a:lvl1pPr>
              <a:defRPr sz="2800" b="1" i="0" cap="all">
                <a:solidFill>
                  <a:srgbClr val="286FBA"/>
                </a:solidFill>
                <a:latin typeface="Arial Narrow" panose="020B0606020202030204" pitchFamily="34" charset="0"/>
                <a:cs typeface="Arial" panose="020B0604020202020204" pitchFamily="34" charset="0"/>
              </a:defRPr>
            </a:lvl1pPr>
          </a:lstStyle>
          <a:p>
            <a:r>
              <a:rPr lang="es-ES_tradnl" dirty="0" smtClean="0"/>
              <a:t>CLICK TO EDIT TEXT</a:t>
            </a:r>
            <a:endParaRPr lang="en-US" dirty="0"/>
          </a:p>
        </p:txBody>
      </p:sp>
      <p:sp>
        <p:nvSpPr>
          <p:cNvPr id="47" name="Text Placeholder 46"/>
          <p:cNvSpPr>
            <a:spLocks noGrp="1"/>
          </p:cNvSpPr>
          <p:nvPr>
            <p:ph type="body" sz="quarter" idx="10" hasCustomPrompt="1"/>
          </p:nvPr>
        </p:nvSpPr>
        <p:spPr>
          <a:xfrm>
            <a:off x="232172" y="4661297"/>
            <a:ext cx="4446984" cy="321469"/>
          </a:xfrm>
          <a:prstGeom prst="rect">
            <a:avLst/>
          </a:prstGeom>
        </p:spPr>
        <p:txBody>
          <a:bodyPr vert="horz" lIns="64264" tIns="32132" rIns="64264" bIns="32132"/>
          <a:lstStyle>
            <a:lvl1pPr marL="0" indent="0" algn="l">
              <a:buFontTx/>
              <a:buNone/>
              <a:defRPr sz="1700" b="0" i="0" baseline="0">
                <a:solidFill>
                  <a:srgbClr val="286FBA"/>
                </a:solidFill>
                <a:latin typeface="Arial Narrow" panose="020B0606020202030204" pitchFamily="34" charset="0"/>
                <a:cs typeface="Arial" panose="020B0604020202020204" pitchFamily="34" charset="0"/>
              </a:defRPr>
            </a:lvl1pPr>
            <a:lvl2pPr marL="535541" indent="0" algn="l">
              <a:buFontTx/>
              <a:buNone/>
              <a:defRPr sz="1400"/>
            </a:lvl2pPr>
            <a:lvl3pPr marL="847945" indent="0" algn="l">
              <a:buFontTx/>
              <a:buNone/>
              <a:defRPr sz="1400"/>
            </a:lvl3pPr>
            <a:lvl4pPr marL="1160344" indent="0" algn="l">
              <a:buFontTx/>
              <a:buNone/>
              <a:defRPr sz="1400"/>
            </a:lvl4pPr>
            <a:lvl5pPr marL="1472741" indent="0" algn="l">
              <a:buFontTx/>
              <a:buNone/>
              <a:defRPr sz="1400"/>
            </a:lvl5pPr>
          </a:lstStyle>
          <a:p>
            <a:pPr lvl="0"/>
            <a:r>
              <a:rPr lang="es-ES_tradnl" dirty="0" err="1" smtClean="0"/>
              <a:t>e.g</a:t>
            </a:r>
            <a:r>
              <a:rPr lang="es-ES_tradnl" dirty="0" smtClean="0"/>
              <a:t>. </a:t>
            </a:r>
            <a:r>
              <a:rPr lang="es-ES_tradnl" dirty="0" err="1" smtClean="0"/>
              <a:t>Contact</a:t>
            </a:r>
            <a:r>
              <a:rPr lang="es-ES_tradnl" dirty="0" smtClean="0"/>
              <a:t> Me</a:t>
            </a:r>
            <a:endParaRPr lang="en-US" dirty="0"/>
          </a:p>
        </p:txBody>
      </p:sp>
      <p:sp>
        <p:nvSpPr>
          <p:cNvPr id="48" name="Text Placeholder 19"/>
          <p:cNvSpPr>
            <a:spLocks noGrp="1"/>
          </p:cNvSpPr>
          <p:nvPr>
            <p:ph type="body" sz="quarter" idx="14" hasCustomPrompt="1"/>
          </p:nvPr>
        </p:nvSpPr>
        <p:spPr>
          <a:xfrm>
            <a:off x="232172" y="4982773"/>
            <a:ext cx="4446984" cy="214313"/>
          </a:xfrm>
          <a:prstGeom prst="rect">
            <a:avLst/>
          </a:prstGeom>
        </p:spPr>
        <p:txBody>
          <a:bodyPr lIns="64264" tIns="32132" rIns="64264" bIns="32132" anchor="ctr"/>
          <a:lstStyle>
            <a:lvl1pPr marL="1117" indent="0" algn="l">
              <a:buFontTx/>
              <a:buNone/>
              <a:defRPr sz="1500" b="0" i="0">
                <a:solidFill>
                  <a:srgbClr val="626064"/>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49" name="Text Placeholder 19"/>
          <p:cNvSpPr>
            <a:spLocks noGrp="1"/>
          </p:cNvSpPr>
          <p:nvPr>
            <p:ph type="body" sz="quarter" idx="15" hasCustomPrompt="1"/>
          </p:nvPr>
        </p:nvSpPr>
        <p:spPr>
          <a:xfrm>
            <a:off x="232172" y="5197078"/>
            <a:ext cx="4446984" cy="160734"/>
          </a:xfrm>
          <a:prstGeom prst="rect">
            <a:avLst/>
          </a:prstGeom>
        </p:spPr>
        <p:txBody>
          <a:bodyPr lIns="64264" tIns="32132" rIns="64264" bIns="32132" anchor="ctr"/>
          <a:lstStyle>
            <a:lvl1pPr marL="1117" indent="0" algn="l">
              <a:buFontTx/>
              <a:buNone/>
              <a:defRPr sz="1100" b="0" i="0">
                <a:solidFill>
                  <a:srgbClr val="626064"/>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0" name="Text Placeholder 19"/>
          <p:cNvSpPr>
            <a:spLocks noGrp="1"/>
          </p:cNvSpPr>
          <p:nvPr>
            <p:ph type="body" sz="quarter" idx="16" hasCustomPrompt="1"/>
          </p:nvPr>
        </p:nvSpPr>
        <p:spPr>
          <a:xfrm>
            <a:off x="232172" y="5679281"/>
            <a:ext cx="4446984" cy="160734"/>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51" name="Text Placeholder 19"/>
          <p:cNvSpPr>
            <a:spLocks noGrp="1"/>
          </p:cNvSpPr>
          <p:nvPr>
            <p:ph type="body" sz="quarter" idx="17" hasCustomPrompt="1"/>
          </p:nvPr>
        </p:nvSpPr>
        <p:spPr>
          <a:xfrm>
            <a:off x="232172" y="5840017"/>
            <a:ext cx="4446984" cy="160734"/>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panose="020B060402020202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52" name="Text Placeholder 19"/>
          <p:cNvSpPr>
            <a:spLocks noGrp="1"/>
          </p:cNvSpPr>
          <p:nvPr>
            <p:ph type="body" sz="quarter" idx="18" hasCustomPrompt="1"/>
          </p:nvPr>
        </p:nvSpPr>
        <p:spPr>
          <a:xfrm>
            <a:off x="232172" y="6000750"/>
            <a:ext cx="4446984" cy="160734"/>
          </a:xfrm>
          <a:prstGeom prst="rect">
            <a:avLst/>
          </a:prstGeom>
        </p:spPr>
        <p:txBody>
          <a:bodyPr lIns="64264" tIns="32132" rIns="64264" bIns="32132" anchor="ctr"/>
          <a:lstStyle>
            <a:lvl1pPr marL="1117" indent="0" algn="l">
              <a:buFontTx/>
              <a:buNone/>
              <a:defRPr sz="1100" b="0" i="0">
                <a:solidFill>
                  <a:srgbClr val="3460AF"/>
                </a:solidFill>
                <a:latin typeface="Arial Narrow" panose="020B0606020202030204" pitchFamily="34" charset="0"/>
                <a:cs typeface="Arial" panose="020B060402020202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Tree>
    <p:extLst>
      <p:ext uri="{BB962C8B-B14F-4D97-AF65-F5344CB8AC3E}">
        <p14:creationId xmlns:p14="http://schemas.microsoft.com/office/powerpoint/2010/main" val="31924453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go &amp; Image 8">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8422" y="964406"/>
            <a:ext cx="3911203"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6019354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amp; Image 9">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15" b="94701" l="3653" r="97717"/>
                    </a14:imgEffect>
                  </a14:imgLayer>
                </a14:imgProps>
              </a:ext>
              <a:ext uri="{28A0092B-C50C-407E-A947-70E740481C1C}">
                <a14:useLocalDpi xmlns:a14="http://schemas.microsoft.com/office/drawing/2010/main" val="0"/>
              </a:ext>
            </a:extLst>
          </a:blip>
          <a:stretch>
            <a:fillRect/>
          </a:stretch>
        </p:blipFill>
        <p:spPr bwMode="auto">
          <a:xfrm>
            <a:off x="5107781" y="964406"/>
            <a:ext cx="3911200"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2192883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508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pic>
        <p:nvPicPr>
          <p:cNvPr id="3"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798" y="1205509"/>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to </a:t>
            </a:r>
            <a:r>
              <a:rPr lang="es-ES_tradnl" dirty="0" err="1" smtClean="0"/>
              <a:t>edit</a:t>
            </a:r>
            <a:r>
              <a:rPr lang="es-ES_tradnl" dirty="0" smtClean="0"/>
              <a:t> to </a:t>
            </a:r>
            <a:r>
              <a:rPr lang="es-ES_tradnl" dirty="0" err="1" smtClean="0"/>
              <a:t>field</a:t>
            </a:r>
            <a:endParaRPr lang="en-US" dirty="0"/>
          </a:p>
        </p:txBody>
      </p:sp>
      <p:sp>
        <p:nvSpPr>
          <p:cNvPr id="7"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Tree>
    <p:extLst>
      <p:ext uri="{BB962C8B-B14F-4D97-AF65-F5344CB8AC3E}">
        <p14:creationId xmlns:p14="http://schemas.microsoft.com/office/powerpoint/2010/main" val="27671541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Image 2">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992" y="660798"/>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22112903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Image 3">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5274" y="1393031"/>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38111164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Image 4">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45274" y="1393034"/>
            <a:ext cx="3911203"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2186015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Image 5">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786314" y="1393034"/>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915068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Image 6">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00626" y="1178720"/>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0"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27789831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Image 7">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07782" y="1178720"/>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0"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33152314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act Details 2">
    <p:spTree>
      <p:nvGrpSpPr>
        <p:cNvPr id="1" name=""/>
        <p:cNvGrpSpPr/>
        <p:nvPr/>
      </p:nvGrpSpPr>
      <p:grpSpPr>
        <a:xfrm>
          <a:off x="0" y="0"/>
          <a:ext cx="0" cy="0"/>
          <a:chOff x="0" y="0"/>
          <a:chExt cx="0" cy="0"/>
        </a:xfrm>
      </p:grpSpPr>
      <p:sp>
        <p:nvSpPr>
          <p:cNvPr id="3" name="Rectangle 11">
            <a:hlinkClick r:id="rId2"/>
          </p:cNvPr>
          <p:cNvSpPr>
            <a:spLocks/>
          </p:cNvSpPr>
          <p:nvPr/>
        </p:nvSpPr>
        <p:spPr bwMode="auto">
          <a:xfrm>
            <a:off x="5105400" y="6502676"/>
            <a:ext cx="15195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indent="0" algn="l" defTabSz="642651" rtl="0" eaLnBrk="1" fontAlgn="base" latinLnBrk="0" hangingPunct="1">
              <a:lnSpc>
                <a:spcPct val="100000"/>
              </a:lnSpc>
              <a:spcBef>
                <a:spcPct val="0"/>
              </a:spcBef>
              <a:spcAft>
                <a:spcPct val="0"/>
              </a:spcAft>
              <a:buClrTx/>
              <a:buSzTx/>
              <a:buFontTx/>
              <a:buNone/>
              <a:tabLst/>
              <a:defRPr/>
            </a:pPr>
            <a:r>
              <a:rPr lang="en-US" sz="1300" b="1" dirty="0" smtClean="0">
                <a:solidFill>
                  <a:srgbClr val="D6A747"/>
                </a:solidFill>
                <a:latin typeface="Arial Narrow" panose="020B0606020202030204" pitchFamily="34" charset="0"/>
                <a:ea typeface="ＭＳ Ｐゴシック" charset="0"/>
                <a:cs typeface="DIN-Regular" charset="0"/>
                <a:sym typeface="DIN-Regular" charset="0"/>
              </a:rPr>
              <a:t>www.nexsenpruet.com</a:t>
            </a:r>
            <a:r>
              <a:rPr lang="en-US" sz="1300" dirty="0" smtClean="0">
                <a:solidFill>
                  <a:srgbClr val="D6A747"/>
                </a:solidFill>
                <a:latin typeface="DIN-Regular" charset="0"/>
                <a:ea typeface="ＭＳ Ｐゴシック" charset="0"/>
                <a:cs typeface="DIN-Regular" charset="0"/>
                <a:sym typeface="DIN-Regular" charset="0"/>
              </a:rPr>
              <a:t> </a:t>
            </a:r>
            <a:endParaRPr lang="en-US" sz="1300" dirty="0">
              <a:solidFill>
                <a:srgbClr val="D6A747"/>
              </a:solidFill>
              <a:latin typeface="DIN-Regular" charset="0"/>
              <a:ea typeface="ＭＳ Ｐゴシック" charset="0"/>
              <a:cs typeface="DIN-Regular" charset="0"/>
              <a:sym typeface="DIN-Regular" charset="0"/>
            </a:endParaRPr>
          </a:p>
        </p:txBody>
      </p:sp>
      <p:sp>
        <p:nvSpPr>
          <p:cNvPr id="4" name="AutoShape 4">
            <a:hlinkClick r:id="rId3"/>
          </p:cNvPr>
          <p:cNvSpPr>
            <a:spLocks/>
          </p:cNvSpPr>
          <p:nvPr/>
        </p:nvSpPr>
        <p:spPr bwMode="auto">
          <a:xfrm>
            <a:off x="7010400" y="6503603"/>
            <a:ext cx="95994" cy="199801"/>
          </a:xfrm>
          <a:custGeom>
            <a:avLst/>
            <a:gdLst/>
            <a:ahLst/>
            <a:cxnLst/>
            <a:rect l="0" t="0" r="r" b="b"/>
            <a:pathLst>
              <a:path w="21600" h="21600">
                <a:moveTo>
                  <a:pt x="14372" y="7078"/>
                </a:moveTo>
                <a:lnTo>
                  <a:pt x="21600" y="7078"/>
                </a:lnTo>
                <a:lnTo>
                  <a:pt x="20756" y="10800"/>
                </a:lnTo>
                <a:lnTo>
                  <a:pt x="14372" y="10800"/>
                </a:lnTo>
                <a:lnTo>
                  <a:pt x="14372" y="21600"/>
                </a:lnTo>
                <a:lnTo>
                  <a:pt x="4781" y="21600"/>
                </a:lnTo>
                <a:lnTo>
                  <a:pt x="4781" y="10800"/>
                </a:lnTo>
                <a:lnTo>
                  <a:pt x="0" y="10800"/>
                </a:lnTo>
                <a:lnTo>
                  <a:pt x="0" y="7078"/>
                </a:lnTo>
                <a:lnTo>
                  <a:pt x="4781" y="7078"/>
                </a:lnTo>
                <a:lnTo>
                  <a:pt x="4781" y="4836"/>
                </a:lnTo>
                <a:cubicBezTo>
                  <a:pt x="4781" y="3246"/>
                  <a:pt x="5587" y="2043"/>
                  <a:pt x="7200" y="1226"/>
                </a:cubicBezTo>
                <a:cubicBezTo>
                  <a:pt x="8812" y="409"/>
                  <a:pt x="11465" y="0"/>
                  <a:pt x="15159" y="0"/>
                </a:cubicBezTo>
                <a:lnTo>
                  <a:pt x="21544" y="0"/>
                </a:lnTo>
                <a:lnTo>
                  <a:pt x="21544" y="3722"/>
                </a:lnTo>
                <a:lnTo>
                  <a:pt x="17550" y="3722"/>
                </a:lnTo>
                <a:cubicBezTo>
                  <a:pt x="16819" y="3722"/>
                  <a:pt x="16232" y="3751"/>
                  <a:pt x="15792" y="3808"/>
                </a:cubicBezTo>
                <a:cubicBezTo>
                  <a:pt x="15351" y="3864"/>
                  <a:pt x="15033" y="3967"/>
                  <a:pt x="14836" y="4116"/>
                </a:cubicBezTo>
                <a:cubicBezTo>
                  <a:pt x="14639" y="4264"/>
                  <a:pt x="14513" y="4415"/>
                  <a:pt x="14456" y="4568"/>
                </a:cubicBezTo>
                <a:cubicBezTo>
                  <a:pt x="14400" y="4721"/>
                  <a:pt x="14372" y="4937"/>
                  <a:pt x="14372" y="5217"/>
                </a:cubicBezTo>
                <a:cubicBezTo>
                  <a:pt x="14372" y="5217"/>
                  <a:pt x="14372" y="7078"/>
                  <a:pt x="14372" y="7078"/>
                </a:cubicBezTo>
                <a:close/>
                <a:moveTo>
                  <a:pt x="14372" y="7078"/>
                </a:moveTo>
              </a:path>
            </a:pathLst>
          </a:custGeom>
          <a:solidFill>
            <a:srgbClr val="D5A71F"/>
          </a:solidFill>
          <a:ln>
            <a:noFill/>
          </a:ln>
          <a:extLst/>
        </p:spPr>
        <p:txBody>
          <a:bodyPr lIns="0" tIns="0" rIns="0" bIns="0"/>
          <a:lstStyle/>
          <a:p>
            <a:endParaRPr lang="en-US" dirty="0"/>
          </a:p>
        </p:txBody>
      </p:sp>
      <p:sp>
        <p:nvSpPr>
          <p:cNvPr id="5" name="AutoShape 5">
            <a:hlinkClick r:id="rId4"/>
          </p:cNvPr>
          <p:cNvSpPr>
            <a:spLocks/>
          </p:cNvSpPr>
          <p:nvPr/>
        </p:nvSpPr>
        <p:spPr bwMode="auto">
          <a:xfrm>
            <a:off x="7212508" y="6524137"/>
            <a:ext cx="205383" cy="178594"/>
          </a:xfrm>
          <a:custGeom>
            <a:avLst/>
            <a:gdLst/>
            <a:ahLst/>
            <a:cxnLst/>
            <a:rect l="0" t="0" r="r" b="b"/>
            <a:pathLst>
              <a:path w="21600" h="21600">
                <a:moveTo>
                  <a:pt x="21600" y="2565"/>
                </a:moveTo>
                <a:cubicBezTo>
                  <a:pt x="20988" y="3668"/>
                  <a:pt x="20248" y="4607"/>
                  <a:pt x="19380" y="5383"/>
                </a:cubicBezTo>
                <a:cubicBezTo>
                  <a:pt x="19389" y="5541"/>
                  <a:pt x="19393" y="5777"/>
                  <a:pt x="19393" y="6092"/>
                </a:cubicBezTo>
                <a:cubicBezTo>
                  <a:pt x="19393" y="7555"/>
                  <a:pt x="19220" y="9014"/>
                  <a:pt x="18873" y="10471"/>
                </a:cubicBezTo>
                <a:cubicBezTo>
                  <a:pt x="18525" y="11928"/>
                  <a:pt x="17998" y="13326"/>
                  <a:pt x="17290" y="14664"/>
                </a:cubicBezTo>
                <a:cubicBezTo>
                  <a:pt x="16581" y="16003"/>
                  <a:pt x="15739" y="17187"/>
                  <a:pt x="14761" y="18216"/>
                </a:cubicBezTo>
                <a:cubicBezTo>
                  <a:pt x="13783" y="19246"/>
                  <a:pt x="12604" y="20067"/>
                  <a:pt x="11225" y="20680"/>
                </a:cubicBezTo>
                <a:cubicBezTo>
                  <a:pt x="9845" y="21294"/>
                  <a:pt x="8369" y="21600"/>
                  <a:pt x="6798" y="21600"/>
                </a:cubicBezTo>
                <a:cubicBezTo>
                  <a:pt x="4322" y="21600"/>
                  <a:pt x="2056" y="20784"/>
                  <a:pt x="0" y="19153"/>
                </a:cubicBezTo>
                <a:cubicBezTo>
                  <a:pt x="320" y="19198"/>
                  <a:pt x="676" y="19221"/>
                  <a:pt x="1069" y="19221"/>
                </a:cubicBezTo>
                <a:cubicBezTo>
                  <a:pt x="3125" y="19221"/>
                  <a:pt x="4957" y="18444"/>
                  <a:pt x="6565" y="16892"/>
                </a:cubicBezTo>
                <a:cubicBezTo>
                  <a:pt x="5606" y="16870"/>
                  <a:pt x="4747" y="16507"/>
                  <a:pt x="3988" y="15804"/>
                </a:cubicBezTo>
                <a:cubicBezTo>
                  <a:pt x="3230" y="15100"/>
                  <a:pt x="2709" y="14203"/>
                  <a:pt x="2426" y="13112"/>
                </a:cubicBezTo>
                <a:cubicBezTo>
                  <a:pt x="2727" y="13168"/>
                  <a:pt x="3006" y="13196"/>
                  <a:pt x="3262" y="13196"/>
                </a:cubicBezTo>
                <a:cubicBezTo>
                  <a:pt x="3655" y="13196"/>
                  <a:pt x="4043" y="13135"/>
                  <a:pt x="4427" y="13011"/>
                </a:cubicBezTo>
                <a:cubicBezTo>
                  <a:pt x="3403" y="12752"/>
                  <a:pt x="2556" y="12125"/>
                  <a:pt x="1885" y="11129"/>
                </a:cubicBezTo>
                <a:cubicBezTo>
                  <a:pt x="1213" y="10134"/>
                  <a:pt x="877" y="8977"/>
                  <a:pt x="877" y="7661"/>
                </a:cubicBezTo>
                <a:lnTo>
                  <a:pt x="877" y="7594"/>
                </a:lnTo>
                <a:cubicBezTo>
                  <a:pt x="1498" y="8022"/>
                  <a:pt x="2165" y="8252"/>
                  <a:pt x="2878" y="8286"/>
                </a:cubicBezTo>
                <a:cubicBezTo>
                  <a:pt x="2275" y="7791"/>
                  <a:pt x="1795" y="7144"/>
                  <a:pt x="1439" y="6345"/>
                </a:cubicBezTo>
                <a:cubicBezTo>
                  <a:pt x="1083" y="5546"/>
                  <a:pt x="905" y="4680"/>
                  <a:pt x="905" y="3746"/>
                </a:cubicBezTo>
                <a:cubicBezTo>
                  <a:pt x="905" y="2756"/>
                  <a:pt x="1106" y="1840"/>
                  <a:pt x="1508" y="996"/>
                </a:cubicBezTo>
                <a:cubicBezTo>
                  <a:pt x="2613" y="2672"/>
                  <a:pt x="3959" y="4014"/>
                  <a:pt x="5544" y="5020"/>
                </a:cubicBezTo>
                <a:cubicBezTo>
                  <a:pt x="7129" y="6027"/>
                  <a:pt x="8826" y="6587"/>
                  <a:pt x="10636" y="6699"/>
                </a:cubicBezTo>
                <a:cubicBezTo>
                  <a:pt x="10562" y="6272"/>
                  <a:pt x="10526" y="5856"/>
                  <a:pt x="10526" y="5451"/>
                </a:cubicBezTo>
                <a:cubicBezTo>
                  <a:pt x="10526" y="3943"/>
                  <a:pt x="10958" y="2658"/>
                  <a:pt x="11821" y="1595"/>
                </a:cubicBezTo>
                <a:cubicBezTo>
                  <a:pt x="12684" y="532"/>
                  <a:pt x="13728" y="0"/>
                  <a:pt x="14953" y="0"/>
                </a:cubicBezTo>
                <a:cubicBezTo>
                  <a:pt x="16232" y="0"/>
                  <a:pt x="17310" y="574"/>
                  <a:pt x="18187" y="1721"/>
                </a:cubicBezTo>
                <a:cubicBezTo>
                  <a:pt x="19183" y="1485"/>
                  <a:pt x="20120" y="1046"/>
                  <a:pt x="20997" y="405"/>
                </a:cubicBezTo>
                <a:cubicBezTo>
                  <a:pt x="20659" y="1699"/>
                  <a:pt x="20010" y="2700"/>
                  <a:pt x="19051" y="3409"/>
                </a:cubicBezTo>
                <a:cubicBezTo>
                  <a:pt x="19900" y="3297"/>
                  <a:pt x="20750" y="3015"/>
                  <a:pt x="21600" y="2565"/>
                </a:cubicBezTo>
                <a:close/>
                <a:moveTo>
                  <a:pt x="21600" y="2565"/>
                </a:moveTo>
              </a:path>
            </a:pathLst>
          </a:custGeom>
          <a:solidFill>
            <a:srgbClr val="D5A71F"/>
          </a:solidFill>
          <a:ln>
            <a:noFill/>
          </a:ln>
          <a:extLst/>
        </p:spPr>
        <p:txBody>
          <a:bodyPr lIns="0" tIns="0" rIns="0" bIns="0"/>
          <a:lstStyle/>
          <a:p>
            <a:endParaRPr lang="en-US" dirty="0"/>
          </a:p>
        </p:txBody>
      </p:sp>
      <p:sp>
        <p:nvSpPr>
          <p:cNvPr id="6" name="AutoShape 6">
            <a:hlinkClick r:id="rId5"/>
          </p:cNvPr>
          <p:cNvSpPr>
            <a:spLocks/>
          </p:cNvSpPr>
          <p:nvPr/>
        </p:nvSpPr>
        <p:spPr bwMode="auto">
          <a:xfrm>
            <a:off x="7516091" y="6495789"/>
            <a:ext cx="219894" cy="207615"/>
          </a:xfrm>
          <a:custGeom>
            <a:avLst/>
            <a:gdLst/>
            <a:ahLst/>
            <a:cxnLst/>
            <a:rect l="0" t="0" r="r" b="b"/>
            <a:pathLst>
              <a:path w="21600" h="21600">
                <a:moveTo>
                  <a:pt x="21600" y="13242"/>
                </a:moveTo>
                <a:lnTo>
                  <a:pt x="21600" y="21600"/>
                </a:lnTo>
                <a:lnTo>
                  <a:pt x="16973" y="21600"/>
                </a:lnTo>
                <a:lnTo>
                  <a:pt x="16973" y="13802"/>
                </a:lnTo>
                <a:cubicBezTo>
                  <a:pt x="16973" y="12772"/>
                  <a:pt x="16783" y="11965"/>
                  <a:pt x="16404" y="11381"/>
                </a:cubicBezTo>
                <a:cubicBezTo>
                  <a:pt x="16024" y="10798"/>
                  <a:pt x="15431" y="10506"/>
                  <a:pt x="14625" y="10506"/>
                </a:cubicBezTo>
                <a:cubicBezTo>
                  <a:pt x="14034" y="10506"/>
                  <a:pt x="13540" y="10675"/>
                  <a:pt x="13141" y="11013"/>
                </a:cubicBezTo>
                <a:cubicBezTo>
                  <a:pt x="12743" y="11352"/>
                  <a:pt x="12445" y="11771"/>
                  <a:pt x="12248" y="12271"/>
                </a:cubicBezTo>
                <a:cubicBezTo>
                  <a:pt x="12145" y="12566"/>
                  <a:pt x="12094" y="12963"/>
                  <a:pt x="12094" y="13463"/>
                </a:cubicBezTo>
                <a:lnTo>
                  <a:pt x="12094" y="21600"/>
                </a:lnTo>
                <a:lnTo>
                  <a:pt x="7467" y="21600"/>
                </a:lnTo>
                <a:cubicBezTo>
                  <a:pt x="7486" y="17686"/>
                  <a:pt x="7495" y="14513"/>
                  <a:pt x="7495" y="12080"/>
                </a:cubicBezTo>
                <a:cubicBezTo>
                  <a:pt x="7495" y="9647"/>
                  <a:pt x="7491" y="8196"/>
                  <a:pt x="7481" y="7725"/>
                </a:cubicBezTo>
                <a:lnTo>
                  <a:pt x="7467" y="7018"/>
                </a:lnTo>
                <a:lnTo>
                  <a:pt x="12094" y="7018"/>
                </a:lnTo>
                <a:lnTo>
                  <a:pt x="12094" y="9137"/>
                </a:lnTo>
                <a:lnTo>
                  <a:pt x="12066" y="9137"/>
                </a:lnTo>
                <a:cubicBezTo>
                  <a:pt x="12253" y="8823"/>
                  <a:pt x="12445" y="8549"/>
                  <a:pt x="12642" y="8313"/>
                </a:cubicBezTo>
                <a:cubicBezTo>
                  <a:pt x="12839" y="8078"/>
                  <a:pt x="13104" y="7823"/>
                  <a:pt x="13437" y="7548"/>
                </a:cubicBezTo>
                <a:cubicBezTo>
                  <a:pt x="13769" y="7274"/>
                  <a:pt x="14177" y="7060"/>
                  <a:pt x="14660" y="6908"/>
                </a:cubicBezTo>
                <a:cubicBezTo>
                  <a:pt x="15143" y="6756"/>
                  <a:pt x="15679" y="6680"/>
                  <a:pt x="16270" y="6680"/>
                </a:cubicBezTo>
                <a:cubicBezTo>
                  <a:pt x="17873" y="6680"/>
                  <a:pt x="19162" y="7237"/>
                  <a:pt x="20137" y="8350"/>
                </a:cubicBezTo>
                <a:cubicBezTo>
                  <a:pt x="21112" y="9463"/>
                  <a:pt x="21600" y="11094"/>
                  <a:pt x="21600" y="13242"/>
                </a:cubicBezTo>
                <a:close/>
                <a:moveTo>
                  <a:pt x="4908" y="7018"/>
                </a:moveTo>
                <a:lnTo>
                  <a:pt x="4908" y="21600"/>
                </a:lnTo>
                <a:lnTo>
                  <a:pt x="267" y="21600"/>
                </a:lnTo>
                <a:lnTo>
                  <a:pt x="267" y="7018"/>
                </a:lnTo>
                <a:cubicBezTo>
                  <a:pt x="267" y="7018"/>
                  <a:pt x="4908" y="7018"/>
                  <a:pt x="4908" y="7018"/>
                </a:cubicBezTo>
                <a:close/>
                <a:moveTo>
                  <a:pt x="5203" y="2516"/>
                </a:moveTo>
                <a:cubicBezTo>
                  <a:pt x="5212" y="3232"/>
                  <a:pt x="4976" y="3831"/>
                  <a:pt x="4493" y="4311"/>
                </a:cubicBezTo>
                <a:cubicBezTo>
                  <a:pt x="4010" y="4792"/>
                  <a:pt x="3375" y="5032"/>
                  <a:pt x="2587" y="5032"/>
                </a:cubicBezTo>
                <a:lnTo>
                  <a:pt x="2559" y="5032"/>
                </a:lnTo>
                <a:cubicBezTo>
                  <a:pt x="1791" y="5032"/>
                  <a:pt x="1172" y="4792"/>
                  <a:pt x="703" y="4311"/>
                </a:cubicBezTo>
                <a:cubicBezTo>
                  <a:pt x="234" y="3831"/>
                  <a:pt x="0" y="3232"/>
                  <a:pt x="0" y="2516"/>
                </a:cubicBezTo>
                <a:cubicBezTo>
                  <a:pt x="0" y="1790"/>
                  <a:pt x="241" y="1189"/>
                  <a:pt x="724" y="714"/>
                </a:cubicBezTo>
                <a:cubicBezTo>
                  <a:pt x="1207" y="238"/>
                  <a:pt x="1837" y="0"/>
                  <a:pt x="2616" y="0"/>
                </a:cubicBezTo>
                <a:cubicBezTo>
                  <a:pt x="3394" y="0"/>
                  <a:pt x="4017" y="238"/>
                  <a:pt x="4486" y="714"/>
                </a:cubicBezTo>
                <a:cubicBezTo>
                  <a:pt x="4955" y="1189"/>
                  <a:pt x="5194" y="1790"/>
                  <a:pt x="5203" y="2516"/>
                </a:cubicBezTo>
                <a:close/>
                <a:moveTo>
                  <a:pt x="5203" y="2516"/>
                </a:moveTo>
              </a:path>
            </a:pathLst>
          </a:custGeom>
          <a:solidFill>
            <a:srgbClr val="D5A71F"/>
          </a:solidFill>
          <a:ln>
            <a:noFill/>
          </a:ln>
          <a:extLst/>
        </p:spPr>
        <p:txBody>
          <a:bodyPr lIns="0" tIns="0" rIns="0" bIns="0"/>
          <a:lstStyle/>
          <a:p>
            <a:endParaRPr lang="en-US" dirty="0"/>
          </a:p>
        </p:txBody>
      </p:sp>
      <p:grpSp>
        <p:nvGrpSpPr>
          <p:cNvPr id="8" name="Group 43"/>
          <p:cNvGrpSpPr>
            <a:grpSpLocks/>
          </p:cNvGrpSpPr>
          <p:nvPr/>
        </p:nvGrpSpPr>
        <p:grpSpPr bwMode="auto">
          <a:xfrm>
            <a:off x="339328" y="315612"/>
            <a:ext cx="2678906" cy="488060"/>
            <a:chOff x="0" y="0"/>
            <a:chExt cx="3951" cy="719"/>
          </a:xfrm>
        </p:grpSpPr>
        <p:sp>
          <p:nvSpPr>
            <p:cNvPr id="9" name="AutoShape 7"/>
            <p:cNvSpPr>
              <a:spLocks/>
            </p:cNvSpPr>
            <p:nvPr/>
          </p:nvSpPr>
          <p:spPr bwMode="auto">
            <a:xfrm>
              <a:off x="0" y="316"/>
              <a:ext cx="260" cy="329"/>
            </a:xfrm>
            <a:custGeom>
              <a:avLst/>
              <a:gdLst/>
              <a:ahLst/>
              <a:cxnLst/>
              <a:rect l="0" t="0" r="r" b="b"/>
              <a:pathLst>
                <a:path w="21600" h="21600">
                  <a:moveTo>
                    <a:pt x="0" y="0"/>
                  </a:moveTo>
                  <a:lnTo>
                    <a:pt x="477" y="0"/>
                  </a:lnTo>
                  <a:lnTo>
                    <a:pt x="17173" y="13550"/>
                  </a:lnTo>
                  <a:lnTo>
                    <a:pt x="17173" y="663"/>
                  </a:lnTo>
                  <a:lnTo>
                    <a:pt x="21600" y="663"/>
                  </a:lnTo>
                  <a:lnTo>
                    <a:pt x="21600" y="21600"/>
                  </a:lnTo>
                  <a:lnTo>
                    <a:pt x="21125" y="21600"/>
                  </a:lnTo>
                  <a:lnTo>
                    <a:pt x="4395" y="8056"/>
                  </a:lnTo>
                  <a:lnTo>
                    <a:pt x="4395" y="20943"/>
                  </a:lnTo>
                  <a:lnTo>
                    <a:pt x="0" y="20943"/>
                  </a:lnTo>
                  <a:cubicBezTo>
                    <a:pt x="0" y="20943"/>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8"/>
            <p:cNvSpPr>
              <a:spLocks/>
            </p:cNvSpPr>
            <p:nvPr/>
          </p:nvSpPr>
          <p:spPr bwMode="auto">
            <a:xfrm>
              <a:off x="408" y="324"/>
              <a:ext cx="184" cy="309"/>
            </a:xfrm>
            <a:custGeom>
              <a:avLst/>
              <a:gdLst/>
              <a:ahLst/>
              <a:cxnLst/>
              <a:rect l="0" t="0" r="r" b="b"/>
              <a:pathLst>
                <a:path w="21600" h="21600">
                  <a:moveTo>
                    <a:pt x="0" y="0"/>
                  </a:moveTo>
                  <a:lnTo>
                    <a:pt x="21339" y="0"/>
                  </a:lnTo>
                  <a:lnTo>
                    <a:pt x="21339" y="3321"/>
                  </a:lnTo>
                  <a:lnTo>
                    <a:pt x="6257" y="3321"/>
                  </a:lnTo>
                  <a:lnTo>
                    <a:pt x="6257" y="8635"/>
                  </a:lnTo>
                  <a:lnTo>
                    <a:pt x="19210" y="8635"/>
                  </a:lnTo>
                  <a:lnTo>
                    <a:pt x="19210" y="11928"/>
                  </a:lnTo>
                  <a:lnTo>
                    <a:pt x="6257" y="11928"/>
                  </a:lnTo>
                  <a:lnTo>
                    <a:pt x="625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 name="AutoShape 9"/>
            <p:cNvSpPr>
              <a:spLocks/>
            </p:cNvSpPr>
            <p:nvPr/>
          </p:nvSpPr>
          <p:spPr bwMode="auto">
            <a:xfrm>
              <a:off x="698" y="324"/>
              <a:ext cx="307" cy="309"/>
            </a:xfrm>
            <a:custGeom>
              <a:avLst/>
              <a:gdLst/>
              <a:ahLst/>
              <a:cxnLst/>
              <a:rect l="0" t="0" r="r" b="b"/>
              <a:pathLst>
                <a:path w="21600" h="21600">
                  <a:moveTo>
                    <a:pt x="0" y="21600"/>
                  </a:moveTo>
                  <a:lnTo>
                    <a:pt x="8202" y="10342"/>
                  </a:lnTo>
                  <a:lnTo>
                    <a:pt x="306" y="0"/>
                  </a:lnTo>
                  <a:lnTo>
                    <a:pt x="4973" y="0"/>
                  </a:lnTo>
                  <a:lnTo>
                    <a:pt x="10535" y="7168"/>
                  </a:lnTo>
                  <a:lnTo>
                    <a:pt x="15758" y="0"/>
                  </a:lnTo>
                  <a:lnTo>
                    <a:pt x="20016" y="0"/>
                  </a:lnTo>
                  <a:lnTo>
                    <a:pt x="12710" y="10007"/>
                  </a:lnTo>
                  <a:lnTo>
                    <a:pt x="21600" y="21600"/>
                  </a:lnTo>
                  <a:lnTo>
                    <a:pt x="16844" y="21600"/>
                  </a:lnTo>
                  <a:lnTo>
                    <a:pt x="10381" y="13175"/>
                  </a:lnTo>
                  <a:lnTo>
                    <a:pt x="4283" y="21600"/>
                  </a:lnTo>
                  <a:cubicBezTo>
                    <a:pt x="428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 name="AutoShape 10"/>
            <p:cNvSpPr>
              <a:spLocks/>
            </p:cNvSpPr>
            <p:nvPr/>
          </p:nvSpPr>
          <p:spPr bwMode="auto">
            <a:xfrm>
              <a:off x="1099" y="316"/>
              <a:ext cx="197" cy="330"/>
            </a:xfrm>
            <a:custGeom>
              <a:avLst/>
              <a:gdLst/>
              <a:ahLst/>
              <a:cxnLst/>
              <a:rect l="0" t="0" r="r" b="b"/>
              <a:pathLst>
                <a:path w="21600" h="21600">
                  <a:moveTo>
                    <a:pt x="9494" y="18483"/>
                  </a:moveTo>
                  <a:cubicBezTo>
                    <a:pt x="13220" y="18483"/>
                    <a:pt x="15548" y="17257"/>
                    <a:pt x="15548" y="15661"/>
                  </a:cubicBezTo>
                  <a:cubicBezTo>
                    <a:pt x="15548" y="14142"/>
                    <a:pt x="13947" y="13174"/>
                    <a:pt x="10514" y="11972"/>
                  </a:cubicBezTo>
                  <a:lnTo>
                    <a:pt x="7947" y="11060"/>
                  </a:lnTo>
                  <a:cubicBezTo>
                    <a:pt x="3193" y="9400"/>
                    <a:pt x="732" y="7829"/>
                    <a:pt x="732" y="5347"/>
                  </a:cubicBezTo>
                  <a:cubicBezTo>
                    <a:pt x="732" y="2232"/>
                    <a:pt x="4846" y="0"/>
                    <a:pt x="11146" y="0"/>
                  </a:cubicBezTo>
                  <a:cubicBezTo>
                    <a:pt x="14142" y="0"/>
                    <a:pt x="16903" y="405"/>
                    <a:pt x="19762" y="1230"/>
                  </a:cubicBezTo>
                  <a:lnTo>
                    <a:pt x="19562" y="4463"/>
                  </a:lnTo>
                  <a:cubicBezTo>
                    <a:pt x="16367" y="3433"/>
                    <a:pt x="13755" y="2861"/>
                    <a:pt x="11573" y="2861"/>
                  </a:cubicBezTo>
                  <a:cubicBezTo>
                    <a:pt x="8330" y="2861"/>
                    <a:pt x="6494" y="3801"/>
                    <a:pt x="6494" y="5173"/>
                  </a:cubicBezTo>
                  <a:cubicBezTo>
                    <a:pt x="6494" y="6434"/>
                    <a:pt x="8037" y="7229"/>
                    <a:pt x="11188" y="8315"/>
                  </a:cubicBezTo>
                  <a:lnTo>
                    <a:pt x="13659" y="9176"/>
                  </a:lnTo>
                  <a:cubicBezTo>
                    <a:pt x="18892" y="11005"/>
                    <a:pt x="21600" y="12770"/>
                    <a:pt x="21600" y="15572"/>
                  </a:cubicBezTo>
                  <a:cubicBezTo>
                    <a:pt x="21600" y="19085"/>
                    <a:pt x="17151" y="21600"/>
                    <a:pt x="9785" y="21600"/>
                  </a:cubicBezTo>
                  <a:cubicBezTo>
                    <a:pt x="6538" y="21600"/>
                    <a:pt x="3395" y="21196"/>
                    <a:pt x="536" y="20400"/>
                  </a:cubicBezTo>
                  <a:lnTo>
                    <a:pt x="0" y="16428"/>
                  </a:lnTo>
                  <a:cubicBezTo>
                    <a:pt x="3537" y="17769"/>
                    <a:pt x="6588" y="18483"/>
                    <a:pt x="9494" y="18483"/>
                  </a:cubicBezTo>
                  <a:close/>
                  <a:moveTo>
                    <a:pt x="9494" y="184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3" name="AutoShape 11"/>
            <p:cNvSpPr>
              <a:spLocks/>
            </p:cNvSpPr>
            <p:nvPr/>
          </p:nvSpPr>
          <p:spPr bwMode="auto">
            <a:xfrm>
              <a:off x="1430" y="324"/>
              <a:ext cx="184" cy="309"/>
            </a:xfrm>
            <a:custGeom>
              <a:avLst/>
              <a:gdLst/>
              <a:ahLst/>
              <a:cxnLst/>
              <a:rect l="0" t="0" r="r" b="b"/>
              <a:pathLst>
                <a:path w="21600" h="21600">
                  <a:moveTo>
                    <a:pt x="0" y="0"/>
                  </a:moveTo>
                  <a:lnTo>
                    <a:pt x="21337" y="0"/>
                  </a:lnTo>
                  <a:lnTo>
                    <a:pt x="21337" y="3321"/>
                  </a:lnTo>
                  <a:lnTo>
                    <a:pt x="6261" y="3321"/>
                  </a:lnTo>
                  <a:lnTo>
                    <a:pt x="6261" y="8635"/>
                  </a:lnTo>
                  <a:lnTo>
                    <a:pt x="19213" y="8635"/>
                  </a:lnTo>
                  <a:lnTo>
                    <a:pt x="19213" y="11928"/>
                  </a:lnTo>
                  <a:lnTo>
                    <a:pt x="6261" y="11928"/>
                  </a:lnTo>
                  <a:lnTo>
                    <a:pt x="6261"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4" name="AutoShape 12"/>
            <p:cNvSpPr>
              <a:spLocks/>
            </p:cNvSpPr>
            <p:nvPr/>
          </p:nvSpPr>
          <p:spPr bwMode="auto">
            <a:xfrm>
              <a:off x="1757" y="316"/>
              <a:ext cx="260" cy="329"/>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5" name="Line 13"/>
            <p:cNvSpPr>
              <a:spLocks noChangeShapeType="1"/>
            </p:cNvSpPr>
            <p:nvPr/>
          </p:nvSpPr>
          <p:spPr bwMode="auto">
            <a:xfrm rot="10800000" flipH="1">
              <a:off x="2170" y="250"/>
              <a:ext cx="0" cy="469"/>
            </a:xfrm>
            <a:prstGeom prst="line">
              <a:avLst/>
            </a:prstGeom>
            <a:noFill/>
            <a:ln w="8586" cap="flat">
              <a:solidFill>
                <a:srgbClr val="70727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6" name="AutoShape 14"/>
            <p:cNvSpPr>
              <a:spLocks/>
            </p:cNvSpPr>
            <p:nvPr/>
          </p:nvSpPr>
          <p:spPr bwMode="auto">
            <a:xfrm>
              <a:off x="2321" y="324"/>
              <a:ext cx="206" cy="309"/>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2764B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7" name="AutoShape 15"/>
            <p:cNvSpPr>
              <a:spLocks/>
            </p:cNvSpPr>
            <p:nvPr/>
          </p:nvSpPr>
          <p:spPr bwMode="auto">
            <a:xfrm>
              <a:off x="2648" y="324"/>
              <a:ext cx="239" cy="309"/>
            </a:xfrm>
            <a:custGeom>
              <a:avLst/>
              <a:gdLst/>
              <a:ahLst/>
              <a:cxnLst/>
              <a:rect l="0" t="0" r="r" b="b"/>
              <a:pathLst>
                <a:path w="21600" h="21600">
                  <a:moveTo>
                    <a:pt x="7137" y="9852"/>
                  </a:moveTo>
                  <a:cubicBezTo>
                    <a:pt x="11526" y="9852"/>
                    <a:pt x="13706" y="8599"/>
                    <a:pt x="13706" y="6401"/>
                  </a:cubicBezTo>
                  <a:cubicBezTo>
                    <a:pt x="13706" y="4027"/>
                    <a:pt x="11361" y="3080"/>
                    <a:pt x="6696" y="3080"/>
                  </a:cubicBezTo>
                  <a:lnTo>
                    <a:pt x="4905" y="3080"/>
                  </a:lnTo>
                  <a:lnTo>
                    <a:pt x="4905" y="9852"/>
                  </a:lnTo>
                  <a:cubicBezTo>
                    <a:pt x="4905" y="9852"/>
                    <a:pt x="7137" y="9852"/>
                    <a:pt x="7137" y="9852"/>
                  </a:cubicBezTo>
                  <a:close/>
                  <a:moveTo>
                    <a:pt x="0" y="0"/>
                  </a:moveTo>
                  <a:lnTo>
                    <a:pt x="6539" y="0"/>
                  </a:lnTo>
                  <a:cubicBezTo>
                    <a:pt x="10127" y="0"/>
                    <a:pt x="12916" y="182"/>
                    <a:pt x="15348" y="1490"/>
                  </a:cubicBezTo>
                  <a:cubicBezTo>
                    <a:pt x="17459" y="2625"/>
                    <a:pt x="18654" y="4329"/>
                    <a:pt x="18654" y="6099"/>
                  </a:cubicBezTo>
                  <a:cubicBezTo>
                    <a:pt x="18654" y="8935"/>
                    <a:pt x="16458" y="11074"/>
                    <a:pt x="12478" y="12109"/>
                  </a:cubicBezTo>
                  <a:lnTo>
                    <a:pt x="21600" y="21600"/>
                  </a:lnTo>
                  <a:lnTo>
                    <a:pt x="15830" y="21600"/>
                  </a:lnTo>
                  <a:lnTo>
                    <a:pt x="7259" y="12630"/>
                  </a:lnTo>
                  <a:lnTo>
                    <a:pt x="4868" y="12630"/>
                  </a:lnTo>
                  <a:lnTo>
                    <a:pt x="4868"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8" name="AutoShape 16"/>
            <p:cNvSpPr>
              <a:spLocks/>
            </p:cNvSpPr>
            <p:nvPr/>
          </p:nvSpPr>
          <p:spPr bwMode="auto">
            <a:xfrm>
              <a:off x="2995" y="324"/>
              <a:ext cx="256" cy="319"/>
            </a:xfrm>
            <a:custGeom>
              <a:avLst/>
              <a:gdLst/>
              <a:ahLst/>
              <a:cxnLst/>
              <a:rect l="0" t="0" r="r" b="b"/>
              <a:pathLst>
                <a:path w="21600" h="21600">
                  <a:moveTo>
                    <a:pt x="4697" y="12204"/>
                  </a:moveTo>
                  <a:cubicBezTo>
                    <a:pt x="4697" y="16253"/>
                    <a:pt x="6897" y="18320"/>
                    <a:pt x="11113" y="18320"/>
                  </a:cubicBezTo>
                  <a:cubicBezTo>
                    <a:pt x="15254" y="18320"/>
                    <a:pt x="17455" y="16225"/>
                    <a:pt x="17455" y="12118"/>
                  </a:cubicBezTo>
                  <a:lnTo>
                    <a:pt x="17455" y="0"/>
                  </a:lnTo>
                  <a:lnTo>
                    <a:pt x="21600" y="0"/>
                  </a:lnTo>
                  <a:lnTo>
                    <a:pt x="21600" y="12175"/>
                  </a:lnTo>
                  <a:cubicBezTo>
                    <a:pt x="21600" y="18293"/>
                    <a:pt x="17308" y="21600"/>
                    <a:pt x="11003" y="21600"/>
                  </a:cubicBezTo>
                  <a:cubicBezTo>
                    <a:pt x="4100" y="21600"/>
                    <a:pt x="0" y="18350"/>
                    <a:pt x="0" y="12236"/>
                  </a:cubicBezTo>
                  <a:lnTo>
                    <a:pt x="0" y="0"/>
                  </a:lnTo>
                  <a:lnTo>
                    <a:pt x="4697" y="0"/>
                  </a:lnTo>
                  <a:cubicBezTo>
                    <a:pt x="4697" y="0"/>
                    <a:pt x="4697" y="12204"/>
                    <a:pt x="4697" y="12204"/>
                  </a:cubicBezTo>
                  <a:close/>
                  <a:moveTo>
                    <a:pt x="4697" y="122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9" name="AutoShape 17"/>
            <p:cNvSpPr>
              <a:spLocks/>
            </p:cNvSpPr>
            <p:nvPr/>
          </p:nvSpPr>
          <p:spPr bwMode="auto">
            <a:xfrm>
              <a:off x="3392" y="324"/>
              <a:ext cx="184" cy="309"/>
            </a:xfrm>
            <a:custGeom>
              <a:avLst/>
              <a:gdLst/>
              <a:ahLst/>
              <a:cxnLst/>
              <a:rect l="0" t="0" r="r" b="b"/>
              <a:pathLst>
                <a:path w="21600" h="21600">
                  <a:moveTo>
                    <a:pt x="0" y="0"/>
                  </a:moveTo>
                  <a:lnTo>
                    <a:pt x="21352" y="0"/>
                  </a:lnTo>
                  <a:lnTo>
                    <a:pt x="21352" y="3321"/>
                  </a:lnTo>
                  <a:lnTo>
                    <a:pt x="6267" y="3321"/>
                  </a:lnTo>
                  <a:lnTo>
                    <a:pt x="6267" y="8635"/>
                  </a:lnTo>
                  <a:lnTo>
                    <a:pt x="19218" y="8635"/>
                  </a:lnTo>
                  <a:lnTo>
                    <a:pt x="19218" y="11928"/>
                  </a:lnTo>
                  <a:lnTo>
                    <a:pt x="6267" y="11928"/>
                  </a:lnTo>
                  <a:lnTo>
                    <a:pt x="626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 name="AutoShape 18"/>
            <p:cNvSpPr>
              <a:spLocks/>
            </p:cNvSpPr>
            <p:nvPr/>
          </p:nvSpPr>
          <p:spPr bwMode="auto">
            <a:xfrm>
              <a:off x="3686" y="324"/>
              <a:ext cx="265" cy="309"/>
            </a:xfrm>
            <a:custGeom>
              <a:avLst/>
              <a:gdLst/>
              <a:ahLst/>
              <a:cxnLst/>
              <a:rect l="0" t="0" r="r" b="b"/>
              <a:pathLst>
                <a:path w="21600" h="21600">
                  <a:moveTo>
                    <a:pt x="13057" y="21600"/>
                  </a:moveTo>
                  <a:lnTo>
                    <a:pt x="8578" y="21600"/>
                  </a:lnTo>
                  <a:lnTo>
                    <a:pt x="8578" y="3290"/>
                  </a:lnTo>
                  <a:lnTo>
                    <a:pt x="0" y="3290"/>
                  </a:lnTo>
                  <a:lnTo>
                    <a:pt x="0" y="0"/>
                  </a:lnTo>
                  <a:lnTo>
                    <a:pt x="21600" y="0"/>
                  </a:lnTo>
                  <a:lnTo>
                    <a:pt x="21600" y="3290"/>
                  </a:lnTo>
                  <a:lnTo>
                    <a:pt x="13057" y="3290"/>
                  </a:lnTo>
                  <a:cubicBezTo>
                    <a:pt x="13057" y="3290"/>
                    <a:pt x="13057" y="21600"/>
                    <a:pt x="13057" y="21600"/>
                  </a:cubicBezTo>
                  <a:close/>
                  <a:moveTo>
                    <a:pt x="13057"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1" name="AutoShape 19"/>
            <p:cNvSpPr>
              <a:spLocks/>
            </p:cNvSpPr>
            <p:nvPr/>
          </p:nvSpPr>
          <p:spPr bwMode="auto">
            <a:xfrm>
              <a:off x="429"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6" y="21600"/>
                  </a:lnTo>
                  <a:lnTo>
                    <a:pt x="3479" y="4612"/>
                  </a:lnTo>
                  <a:lnTo>
                    <a:pt x="3479" y="21600"/>
                  </a:lnTo>
                  <a:cubicBezTo>
                    <a:pt x="3479"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2" name="AutoShape 20"/>
            <p:cNvSpPr>
              <a:spLocks/>
            </p:cNvSpPr>
            <p:nvPr/>
          </p:nvSpPr>
          <p:spPr bwMode="auto">
            <a:xfrm>
              <a:off x="572" y="4"/>
              <a:ext cx="105" cy="139"/>
            </a:xfrm>
            <a:custGeom>
              <a:avLst/>
              <a:gdLst/>
              <a:ahLst/>
              <a:cxnLst/>
              <a:rect l="0" t="0" r="r" b="b"/>
              <a:pathLst>
                <a:path w="21600" h="21600">
                  <a:moveTo>
                    <a:pt x="0" y="21600"/>
                  </a:moveTo>
                  <a:lnTo>
                    <a:pt x="0" y="0"/>
                  </a:lnTo>
                  <a:lnTo>
                    <a:pt x="20933" y="0"/>
                  </a:lnTo>
                  <a:lnTo>
                    <a:pt x="20933" y="2551"/>
                  </a:lnTo>
                  <a:lnTo>
                    <a:pt x="3832" y="2551"/>
                  </a:lnTo>
                  <a:lnTo>
                    <a:pt x="3832" y="9149"/>
                  </a:lnTo>
                  <a:lnTo>
                    <a:pt x="19845" y="9149"/>
                  </a:lnTo>
                  <a:lnTo>
                    <a:pt x="19845"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3" name="AutoShape 21"/>
            <p:cNvSpPr>
              <a:spLocks/>
            </p:cNvSpPr>
            <p:nvPr/>
          </p:nvSpPr>
          <p:spPr bwMode="auto">
            <a:xfrm>
              <a:off x="690" y="4"/>
              <a:ext cx="129" cy="139"/>
            </a:xfrm>
            <a:custGeom>
              <a:avLst/>
              <a:gdLst/>
              <a:ahLst/>
              <a:cxnLst/>
              <a:rect l="0" t="0" r="r" b="b"/>
              <a:pathLst>
                <a:path w="21600" h="21600">
                  <a:moveTo>
                    <a:pt x="0" y="21600"/>
                  </a:moveTo>
                  <a:lnTo>
                    <a:pt x="9106" y="10406"/>
                  </a:lnTo>
                  <a:lnTo>
                    <a:pt x="1075" y="0"/>
                  </a:lnTo>
                  <a:lnTo>
                    <a:pt x="4793" y="0"/>
                  </a:lnTo>
                  <a:lnTo>
                    <a:pt x="9089" y="5519"/>
                  </a:lnTo>
                  <a:cubicBezTo>
                    <a:pt x="9979" y="6666"/>
                    <a:pt x="10615" y="7555"/>
                    <a:pt x="10989" y="8188"/>
                  </a:cubicBezTo>
                  <a:cubicBezTo>
                    <a:pt x="11502" y="7415"/>
                    <a:pt x="12116" y="6599"/>
                    <a:pt x="12834" y="5745"/>
                  </a:cubicBezTo>
                  <a:lnTo>
                    <a:pt x="17572" y="0"/>
                  </a:lnTo>
                  <a:lnTo>
                    <a:pt x="20956" y="0"/>
                  </a:lnTo>
                  <a:lnTo>
                    <a:pt x="12780" y="10264"/>
                  </a:lnTo>
                  <a:lnTo>
                    <a:pt x="21600" y="21600"/>
                  </a:lnTo>
                  <a:lnTo>
                    <a:pt x="17744" y="21600"/>
                  </a:lnTo>
                  <a:lnTo>
                    <a:pt x="11799" y="13898"/>
                  </a:lnTo>
                  <a:cubicBezTo>
                    <a:pt x="11458" y="13459"/>
                    <a:pt x="11135" y="13014"/>
                    <a:pt x="10827" y="12559"/>
                  </a:cubicBezTo>
                  <a:cubicBezTo>
                    <a:pt x="10312" y="13304"/>
                    <a:pt x="9942" y="13820"/>
                    <a:pt x="9711" y="14109"/>
                  </a:cubicBezTo>
                  <a:lnTo>
                    <a:pt x="3742" y="21600"/>
                  </a:lnTo>
                  <a:cubicBezTo>
                    <a:pt x="3742"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4" name="AutoShape 22"/>
            <p:cNvSpPr>
              <a:spLocks/>
            </p:cNvSpPr>
            <p:nvPr/>
          </p:nvSpPr>
          <p:spPr bwMode="auto">
            <a:xfrm>
              <a:off x="825" y="4"/>
              <a:ext cx="112" cy="139"/>
            </a:xfrm>
            <a:custGeom>
              <a:avLst/>
              <a:gdLst/>
              <a:ahLst/>
              <a:cxnLst/>
              <a:rect l="0" t="0" r="r" b="b"/>
              <a:pathLst>
                <a:path w="21600" h="21600">
                  <a:moveTo>
                    <a:pt x="8975" y="21600"/>
                  </a:moveTo>
                  <a:lnTo>
                    <a:pt x="8975" y="2551"/>
                  </a:lnTo>
                  <a:lnTo>
                    <a:pt x="0" y="2551"/>
                  </a:lnTo>
                  <a:lnTo>
                    <a:pt x="0" y="0"/>
                  </a:lnTo>
                  <a:lnTo>
                    <a:pt x="21600" y="0"/>
                  </a:lnTo>
                  <a:lnTo>
                    <a:pt x="21600" y="2551"/>
                  </a:lnTo>
                  <a:lnTo>
                    <a:pt x="12582" y="2551"/>
                  </a:lnTo>
                  <a:lnTo>
                    <a:pt x="12582" y="21600"/>
                  </a:lnTo>
                  <a:cubicBezTo>
                    <a:pt x="12582" y="21600"/>
                    <a:pt x="8975" y="21600"/>
                    <a:pt x="8975" y="21600"/>
                  </a:cubicBezTo>
                  <a:close/>
                  <a:moveTo>
                    <a:pt x="897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23"/>
            <p:cNvSpPr>
              <a:spLocks/>
            </p:cNvSpPr>
            <p:nvPr/>
          </p:nvSpPr>
          <p:spPr bwMode="auto">
            <a:xfrm>
              <a:off x="1001" y="0"/>
              <a:ext cx="124" cy="144"/>
            </a:xfrm>
            <a:custGeom>
              <a:avLst/>
              <a:gdLst/>
              <a:ahLst/>
              <a:cxnLst/>
              <a:rect l="0" t="0" r="r" b="b"/>
              <a:pathLst>
                <a:path w="21600" h="21600">
                  <a:moveTo>
                    <a:pt x="18366" y="13923"/>
                  </a:moveTo>
                  <a:lnTo>
                    <a:pt x="21600" y="14618"/>
                  </a:lnTo>
                  <a:cubicBezTo>
                    <a:pt x="20922" y="16892"/>
                    <a:pt x="19702" y="18622"/>
                    <a:pt x="17941" y="19815"/>
                  </a:cubicBezTo>
                  <a:cubicBezTo>
                    <a:pt x="16181" y="21007"/>
                    <a:pt x="14024" y="21600"/>
                    <a:pt x="11480" y="21600"/>
                  </a:cubicBezTo>
                  <a:cubicBezTo>
                    <a:pt x="8850" y="21600"/>
                    <a:pt x="6706" y="21142"/>
                    <a:pt x="5058" y="20226"/>
                  </a:cubicBezTo>
                  <a:cubicBezTo>
                    <a:pt x="3408" y="19309"/>
                    <a:pt x="2149" y="17983"/>
                    <a:pt x="1289" y="16244"/>
                  </a:cubicBezTo>
                  <a:cubicBezTo>
                    <a:pt x="427" y="14504"/>
                    <a:pt x="0" y="12639"/>
                    <a:pt x="0" y="10645"/>
                  </a:cubicBezTo>
                  <a:cubicBezTo>
                    <a:pt x="0" y="8467"/>
                    <a:pt x="484" y="6571"/>
                    <a:pt x="1456" y="4951"/>
                  </a:cubicBezTo>
                  <a:cubicBezTo>
                    <a:pt x="2428" y="3332"/>
                    <a:pt x="3812" y="2100"/>
                    <a:pt x="5606" y="1260"/>
                  </a:cubicBezTo>
                  <a:cubicBezTo>
                    <a:pt x="7405" y="421"/>
                    <a:pt x="9375" y="0"/>
                    <a:pt x="11532" y="0"/>
                  </a:cubicBezTo>
                  <a:cubicBezTo>
                    <a:pt x="13975" y="0"/>
                    <a:pt x="16032" y="532"/>
                    <a:pt x="17700" y="1597"/>
                  </a:cubicBezTo>
                  <a:cubicBezTo>
                    <a:pt x="19364" y="2660"/>
                    <a:pt x="20528" y="4154"/>
                    <a:pt x="21183" y="6082"/>
                  </a:cubicBezTo>
                  <a:lnTo>
                    <a:pt x="18000" y="6724"/>
                  </a:lnTo>
                  <a:cubicBezTo>
                    <a:pt x="17435" y="5206"/>
                    <a:pt x="16611" y="4099"/>
                    <a:pt x="15534" y="3404"/>
                  </a:cubicBezTo>
                  <a:cubicBezTo>
                    <a:pt x="14454" y="2711"/>
                    <a:pt x="13097" y="2364"/>
                    <a:pt x="11465" y="2364"/>
                  </a:cubicBezTo>
                  <a:cubicBezTo>
                    <a:pt x="9587" y="2364"/>
                    <a:pt x="8018" y="2750"/>
                    <a:pt x="6758" y="3516"/>
                  </a:cubicBezTo>
                  <a:cubicBezTo>
                    <a:pt x="5496" y="4288"/>
                    <a:pt x="4611" y="5320"/>
                    <a:pt x="4099" y="6617"/>
                  </a:cubicBezTo>
                  <a:cubicBezTo>
                    <a:pt x="3587" y="7914"/>
                    <a:pt x="3331" y="9252"/>
                    <a:pt x="3331" y="10631"/>
                  </a:cubicBezTo>
                  <a:cubicBezTo>
                    <a:pt x="3331" y="12406"/>
                    <a:pt x="3636" y="13957"/>
                    <a:pt x="4240" y="15282"/>
                  </a:cubicBezTo>
                  <a:cubicBezTo>
                    <a:pt x="4846" y="16607"/>
                    <a:pt x="5787" y="17599"/>
                    <a:pt x="7064" y="18256"/>
                  </a:cubicBezTo>
                  <a:cubicBezTo>
                    <a:pt x="8342" y="18910"/>
                    <a:pt x="9725" y="19236"/>
                    <a:pt x="11214" y="19236"/>
                  </a:cubicBezTo>
                  <a:cubicBezTo>
                    <a:pt x="13023" y="19236"/>
                    <a:pt x="14559" y="18792"/>
                    <a:pt x="15813" y="17898"/>
                  </a:cubicBezTo>
                  <a:cubicBezTo>
                    <a:pt x="17071" y="17005"/>
                    <a:pt x="17921" y="15681"/>
                    <a:pt x="18366" y="13923"/>
                  </a:cubicBezTo>
                  <a:close/>
                  <a:moveTo>
                    <a:pt x="18366" y="13923"/>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6" name="AutoShape 24"/>
            <p:cNvSpPr>
              <a:spLocks/>
            </p:cNvSpPr>
            <p:nvPr/>
          </p:nvSpPr>
          <p:spPr bwMode="auto">
            <a:xfrm>
              <a:off x="1148" y="4"/>
              <a:ext cx="110" cy="139"/>
            </a:xfrm>
            <a:custGeom>
              <a:avLst/>
              <a:gdLst/>
              <a:ahLst/>
              <a:cxnLst/>
              <a:rect l="0" t="0" r="r" b="b"/>
              <a:pathLst>
                <a:path w="21600" h="21600">
                  <a:moveTo>
                    <a:pt x="0" y="21600"/>
                  </a:moveTo>
                  <a:lnTo>
                    <a:pt x="0" y="0"/>
                  </a:lnTo>
                  <a:lnTo>
                    <a:pt x="3647" y="0"/>
                  </a:lnTo>
                  <a:lnTo>
                    <a:pt x="3647" y="8871"/>
                  </a:lnTo>
                  <a:lnTo>
                    <a:pt x="17956" y="8871"/>
                  </a:lnTo>
                  <a:lnTo>
                    <a:pt x="17956" y="0"/>
                  </a:lnTo>
                  <a:lnTo>
                    <a:pt x="21600" y="0"/>
                  </a:lnTo>
                  <a:lnTo>
                    <a:pt x="21600" y="21600"/>
                  </a:lnTo>
                  <a:lnTo>
                    <a:pt x="17956" y="21600"/>
                  </a:lnTo>
                  <a:lnTo>
                    <a:pt x="17956" y="11418"/>
                  </a:lnTo>
                  <a:lnTo>
                    <a:pt x="3647" y="11418"/>
                  </a:lnTo>
                  <a:lnTo>
                    <a:pt x="3647" y="21600"/>
                  </a:lnTo>
                  <a:cubicBezTo>
                    <a:pt x="3647"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7" name="AutoShape 25"/>
            <p:cNvSpPr>
              <a:spLocks/>
            </p:cNvSpPr>
            <p:nvPr/>
          </p:nvSpPr>
          <p:spPr bwMode="auto">
            <a:xfrm>
              <a:off x="1275" y="4"/>
              <a:ext cx="131" cy="139"/>
            </a:xfrm>
            <a:custGeom>
              <a:avLst/>
              <a:gdLst/>
              <a:ahLst/>
              <a:cxnLst/>
              <a:rect l="0" t="0" r="r" b="b"/>
              <a:pathLst>
                <a:path w="21600" h="21600">
                  <a:moveTo>
                    <a:pt x="6652" y="12730"/>
                  </a:moveTo>
                  <a:lnTo>
                    <a:pt x="14476" y="12730"/>
                  </a:lnTo>
                  <a:lnTo>
                    <a:pt x="12062" y="6748"/>
                  </a:lnTo>
                  <a:cubicBezTo>
                    <a:pt x="11330" y="4930"/>
                    <a:pt x="10786" y="3436"/>
                    <a:pt x="10434" y="2267"/>
                  </a:cubicBezTo>
                  <a:cubicBezTo>
                    <a:pt x="10136" y="3656"/>
                    <a:pt x="9726" y="5031"/>
                    <a:pt x="9194" y="6399"/>
                  </a:cubicBezTo>
                  <a:cubicBezTo>
                    <a:pt x="9194" y="6399"/>
                    <a:pt x="6652" y="12730"/>
                    <a:pt x="6652" y="12730"/>
                  </a:cubicBezTo>
                  <a:close/>
                  <a:moveTo>
                    <a:pt x="0" y="21600"/>
                  </a:moveTo>
                  <a:lnTo>
                    <a:pt x="8880" y="0"/>
                  </a:lnTo>
                  <a:lnTo>
                    <a:pt x="12152" y="0"/>
                  </a:lnTo>
                  <a:lnTo>
                    <a:pt x="21600" y="21600"/>
                  </a:lnTo>
                  <a:lnTo>
                    <a:pt x="18122" y="21600"/>
                  </a:lnTo>
                  <a:lnTo>
                    <a:pt x="15435" y="15060"/>
                  </a:lnTo>
                  <a:lnTo>
                    <a:pt x="5770" y="15060"/>
                  </a:lnTo>
                  <a:lnTo>
                    <a:pt x="3230" y="21600"/>
                  </a:lnTo>
                  <a:cubicBezTo>
                    <a:pt x="323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8" name="AutoShape 26"/>
            <p:cNvSpPr>
              <a:spLocks/>
            </p:cNvSpPr>
            <p:nvPr/>
          </p:nvSpPr>
          <p:spPr bwMode="auto">
            <a:xfrm>
              <a:off x="142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9" name="AutoShape 27"/>
            <p:cNvSpPr>
              <a:spLocks/>
            </p:cNvSpPr>
            <p:nvPr/>
          </p:nvSpPr>
          <p:spPr bwMode="auto">
            <a:xfrm>
              <a:off x="153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0" name="AutoShape 28"/>
            <p:cNvSpPr>
              <a:spLocks/>
            </p:cNvSpPr>
            <p:nvPr/>
          </p:nvSpPr>
          <p:spPr bwMode="auto">
            <a:xfrm>
              <a:off x="1643" y="4"/>
              <a:ext cx="105" cy="139"/>
            </a:xfrm>
            <a:custGeom>
              <a:avLst/>
              <a:gdLst/>
              <a:ahLst/>
              <a:cxnLst/>
              <a:rect l="0" t="0" r="r" b="b"/>
              <a:pathLst>
                <a:path w="21600" h="21600">
                  <a:moveTo>
                    <a:pt x="0" y="21600"/>
                  </a:moveTo>
                  <a:lnTo>
                    <a:pt x="0" y="0"/>
                  </a:lnTo>
                  <a:lnTo>
                    <a:pt x="20927" y="0"/>
                  </a:lnTo>
                  <a:lnTo>
                    <a:pt x="20927" y="2551"/>
                  </a:lnTo>
                  <a:lnTo>
                    <a:pt x="3828" y="2551"/>
                  </a:lnTo>
                  <a:lnTo>
                    <a:pt x="3828" y="9149"/>
                  </a:lnTo>
                  <a:lnTo>
                    <a:pt x="19841" y="9149"/>
                  </a:lnTo>
                  <a:lnTo>
                    <a:pt x="19841"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1" name="AutoShape 29"/>
            <p:cNvSpPr>
              <a:spLocks/>
            </p:cNvSpPr>
            <p:nvPr/>
          </p:nvSpPr>
          <p:spPr bwMode="auto">
            <a:xfrm>
              <a:off x="1773"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4" y="21600"/>
                  </a:lnTo>
                  <a:lnTo>
                    <a:pt x="3481" y="4612"/>
                  </a:lnTo>
                  <a:lnTo>
                    <a:pt x="3481" y="21600"/>
                  </a:lnTo>
                  <a:cubicBezTo>
                    <a:pt x="3481"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2" name="AutoShape 30"/>
            <p:cNvSpPr>
              <a:spLocks/>
            </p:cNvSpPr>
            <p:nvPr/>
          </p:nvSpPr>
          <p:spPr bwMode="auto">
            <a:xfrm>
              <a:off x="1908" y="0"/>
              <a:ext cx="130" cy="144"/>
            </a:xfrm>
            <a:custGeom>
              <a:avLst/>
              <a:gdLst/>
              <a:ahLst/>
              <a:cxnLst/>
              <a:rect l="0" t="0" r="r" b="b"/>
              <a:pathLst>
                <a:path w="21600" h="21600">
                  <a:moveTo>
                    <a:pt x="11708" y="13059"/>
                  </a:moveTo>
                  <a:lnTo>
                    <a:pt x="11708" y="10595"/>
                  </a:lnTo>
                  <a:lnTo>
                    <a:pt x="21600" y="10595"/>
                  </a:lnTo>
                  <a:lnTo>
                    <a:pt x="21600" y="18340"/>
                  </a:lnTo>
                  <a:cubicBezTo>
                    <a:pt x="20079" y="19423"/>
                    <a:pt x="18517" y="20237"/>
                    <a:pt x="16900" y="20784"/>
                  </a:cubicBezTo>
                  <a:cubicBezTo>
                    <a:pt x="15287" y="21329"/>
                    <a:pt x="13629" y="21600"/>
                    <a:pt x="11930" y="21600"/>
                  </a:cubicBezTo>
                  <a:cubicBezTo>
                    <a:pt x="9636" y="21600"/>
                    <a:pt x="7553" y="21164"/>
                    <a:pt x="5677" y="20283"/>
                  </a:cubicBezTo>
                  <a:cubicBezTo>
                    <a:pt x="3802" y="19405"/>
                    <a:pt x="2386" y="18135"/>
                    <a:pt x="1433" y="16471"/>
                  </a:cubicBezTo>
                  <a:cubicBezTo>
                    <a:pt x="479" y="14811"/>
                    <a:pt x="0" y="12952"/>
                    <a:pt x="0" y="10902"/>
                  </a:cubicBezTo>
                  <a:cubicBezTo>
                    <a:pt x="0" y="8870"/>
                    <a:pt x="476" y="6971"/>
                    <a:pt x="1422" y="5210"/>
                  </a:cubicBezTo>
                  <a:cubicBezTo>
                    <a:pt x="2376" y="3447"/>
                    <a:pt x="3741" y="2140"/>
                    <a:pt x="5526" y="1284"/>
                  </a:cubicBezTo>
                  <a:cubicBezTo>
                    <a:pt x="7311" y="430"/>
                    <a:pt x="9364" y="0"/>
                    <a:pt x="11693" y="0"/>
                  </a:cubicBezTo>
                  <a:cubicBezTo>
                    <a:pt x="13380" y="0"/>
                    <a:pt x="14905" y="246"/>
                    <a:pt x="16269" y="734"/>
                  </a:cubicBezTo>
                  <a:cubicBezTo>
                    <a:pt x="17639" y="1226"/>
                    <a:pt x="18706" y="1907"/>
                    <a:pt x="19481" y="2782"/>
                  </a:cubicBezTo>
                  <a:cubicBezTo>
                    <a:pt x="20255" y="3657"/>
                    <a:pt x="20845" y="4798"/>
                    <a:pt x="21249" y="6203"/>
                  </a:cubicBezTo>
                  <a:lnTo>
                    <a:pt x="18463" y="6885"/>
                  </a:lnTo>
                  <a:cubicBezTo>
                    <a:pt x="18109" y="5824"/>
                    <a:pt x="17679" y="4986"/>
                    <a:pt x="17153" y="4378"/>
                  </a:cubicBezTo>
                  <a:cubicBezTo>
                    <a:pt x="16631" y="3768"/>
                    <a:pt x="15893" y="3281"/>
                    <a:pt x="14926" y="2915"/>
                  </a:cubicBezTo>
                  <a:cubicBezTo>
                    <a:pt x="13957" y="2549"/>
                    <a:pt x="12886" y="2366"/>
                    <a:pt x="11708" y="2366"/>
                  </a:cubicBezTo>
                  <a:cubicBezTo>
                    <a:pt x="10294" y="2366"/>
                    <a:pt x="9074" y="2557"/>
                    <a:pt x="8042" y="2941"/>
                  </a:cubicBezTo>
                  <a:cubicBezTo>
                    <a:pt x="7012" y="3329"/>
                    <a:pt x="6183" y="3833"/>
                    <a:pt x="5550" y="4460"/>
                  </a:cubicBezTo>
                  <a:cubicBezTo>
                    <a:pt x="4917" y="5088"/>
                    <a:pt x="4425" y="5776"/>
                    <a:pt x="4076" y="6526"/>
                  </a:cubicBezTo>
                  <a:cubicBezTo>
                    <a:pt x="3481" y="7821"/>
                    <a:pt x="3186" y="9221"/>
                    <a:pt x="3186" y="10731"/>
                  </a:cubicBezTo>
                  <a:cubicBezTo>
                    <a:pt x="3186" y="12592"/>
                    <a:pt x="3542" y="14150"/>
                    <a:pt x="4259" y="15404"/>
                  </a:cubicBezTo>
                  <a:cubicBezTo>
                    <a:pt x="4978" y="16659"/>
                    <a:pt x="6019" y="17590"/>
                    <a:pt x="7389" y="18198"/>
                  </a:cubicBezTo>
                  <a:cubicBezTo>
                    <a:pt x="8761" y="18804"/>
                    <a:pt x="10215" y="19108"/>
                    <a:pt x="11754" y="19108"/>
                  </a:cubicBezTo>
                  <a:cubicBezTo>
                    <a:pt x="13091" y="19108"/>
                    <a:pt x="14400" y="18880"/>
                    <a:pt x="15673" y="18418"/>
                  </a:cubicBezTo>
                  <a:cubicBezTo>
                    <a:pt x="16949" y="17960"/>
                    <a:pt x="17913" y="17469"/>
                    <a:pt x="18574" y="16946"/>
                  </a:cubicBezTo>
                  <a:lnTo>
                    <a:pt x="18574" y="13059"/>
                  </a:lnTo>
                  <a:cubicBezTo>
                    <a:pt x="18574" y="13059"/>
                    <a:pt x="11708" y="13059"/>
                    <a:pt x="11708" y="13059"/>
                  </a:cubicBezTo>
                  <a:close/>
                  <a:moveTo>
                    <a:pt x="11708" y="13059"/>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3" name="AutoShape 31"/>
            <p:cNvSpPr>
              <a:spLocks/>
            </p:cNvSpPr>
            <p:nvPr/>
          </p:nvSpPr>
          <p:spPr bwMode="auto">
            <a:xfrm>
              <a:off x="2068" y="4"/>
              <a:ext cx="105" cy="139"/>
            </a:xfrm>
            <a:custGeom>
              <a:avLst/>
              <a:gdLst/>
              <a:ahLst/>
              <a:cxnLst/>
              <a:rect l="0" t="0" r="r" b="b"/>
              <a:pathLst>
                <a:path w="21600" h="21600">
                  <a:moveTo>
                    <a:pt x="0" y="21600"/>
                  </a:moveTo>
                  <a:lnTo>
                    <a:pt x="0" y="0"/>
                  </a:lnTo>
                  <a:lnTo>
                    <a:pt x="20930" y="0"/>
                  </a:lnTo>
                  <a:lnTo>
                    <a:pt x="20930" y="2551"/>
                  </a:lnTo>
                  <a:lnTo>
                    <a:pt x="3828" y="2551"/>
                  </a:lnTo>
                  <a:lnTo>
                    <a:pt x="3828" y="9149"/>
                  </a:lnTo>
                  <a:lnTo>
                    <a:pt x="19838" y="9149"/>
                  </a:lnTo>
                  <a:lnTo>
                    <a:pt x="19838"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4" name="AutoShape 32"/>
            <p:cNvSpPr>
              <a:spLocks/>
            </p:cNvSpPr>
            <p:nvPr/>
          </p:nvSpPr>
          <p:spPr bwMode="auto">
            <a:xfrm>
              <a:off x="2202"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5" name="AutoShape 33"/>
            <p:cNvSpPr>
              <a:spLocks/>
            </p:cNvSpPr>
            <p:nvPr/>
          </p:nvSpPr>
          <p:spPr bwMode="auto">
            <a:xfrm>
              <a:off x="2309" y="4"/>
              <a:ext cx="111" cy="139"/>
            </a:xfrm>
            <a:custGeom>
              <a:avLst/>
              <a:gdLst/>
              <a:ahLst/>
              <a:cxnLst/>
              <a:rect l="0" t="0" r="r" b="b"/>
              <a:pathLst>
                <a:path w="21600" h="21600">
                  <a:moveTo>
                    <a:pt x="0" y="21600"/>
                  </a:moveTo>
                  <a:lnTo>
                    <a:pt x="0" y="0"/>
                  </a:lnTo>
                  <a:lnTo>
                    <a:pt x="3717" y="0"/>
                  </a:lnTo>
                  <a:lnTo>
                    <a:pt x="18121" y="16959"/>
                  </a:lnTo>
                  <a:lnTo>
                    <a:pt x="18121" y="0"/>
                  </a:lnTo>
                  <a:lnTo>
                    <a:pt x="21600" y="0"/>
                  </a:lnTo>
                  <a:lnTo>
                    <a:pt x="21600" y="21600"/>
                  </a:lnTo>
                  <a:lnTo>
                    <a:pt x="17879" y="21600"/>
                  </a:lnTo>
                  <a:lnTo>
                    <a:pt x="3473" y="4612"/>
                  </a:lnTo>
                  <a:lnTo>
                    <a:pt x="3473" y="21600"/>
                  </a:lnTo>
                  <a:cubicBezTo>
                    <a:pt x="347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6" name="AutoShape 34"/>
            <p:cNvSpPr>
              <a:spLocks/>
            </p:cNvSpPr>
            <p:nvPr/>
          </p:nvSpPr>
          <p:spPr bwMode="auto">
            <a:xfrm>
              <a:off x="2452" y="4"/>
              <a:ext cx="105" cy="139"/>
            </a:xfrm>
            <a:custGeom>
              <a:avLst/>
              <a:gdLst/>
              <a:ahLst/>
              <a:cxnLst/>
              <a:rect l="0" t="0" r="r" b="b"/>
              <a:pathLst>
                <a:path w="21600" h="21600">
                  <a:moveTo>
                    <a:pt x="0" y="21600"/>
                  </a:moveTo>
                  <a:lnTo>
                    <a:pt x="0" y="0"/>
                  </a:lnTo>
                  <a:lnTo>
                    <a:pt x="20930" y="0"/>
                  </a:lnTo>
                  <a:lnTo>
                    <a:pt x="20930"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7" name="AutoShape 35"/>
            <p:cNvSpPr>
              <a:spLocks/>
            </p:cNvSpPr>
            <p:nvPr/>
          </p:nvSpPr>
          <p:spPr bwMode="auto">
            <a:xfrm>
              <a:off x="2566" y="4"/>
              <a:ext cx="129" cy="139"/>
            </a:xfrm>
            <a:custGeom>
              <a:avLst/>
              <a:gdLst/>
              <a:ahLst/>
              <a:cxnLst/>
              <a:rect l="0" t="0" r="r" b="b"/>
              <a:pathLst>
                <a:path w="21600" h="21600">
                  <a:moveTo>
                    <a:pt x="0" y="21600"/>
                  </a:moveTo>
                  <a:lnTo>
                    <a:pt x="9109" y="10406"/>
                  </a:lnTo>
                  <a:lnTo>
                    <a:pt x="1079" y="0"/>
                  </a:lnTo>
                  <a:lnTo>
                    <a:pt x="4797" y="0"/>
                  </a:lnTo>
                  <a:lnTo>
                    <a:pt x="9090" y="5519"/>
                  </a:lnTo>
                  <a:cubicBezTo>
                    <a:pt x="9982" y="6666"/>
                    <a:pt x="10619" y="7555"/>
                    <a:pt x="10993" y="8188"/>
                  </a:cubicBezTo>
                  <a:cubicBezTo>
                    <a:pt x="11501" y="7415"/>
                    <a:pt x="12120" y="6599"/>
                    <a:pt x="12836" y="5745"/>
                  </a:cubicBezTo>
                  <a:lnTo>
                    <a:pt x="17569" y="0"/>
                  </a:lnTo>
                  <a:lnTo>
                    <a:pt x="20956" y="0"/>
                  </a:lnTo>
                  <a:lnTo>
                    <a:pt x="12780" y="10264"/>
                  </a:lnTo>
                  <a:lnTo>
                    <a:pt x="21600" y="21600"/>
                  </a:lnTo>
                  <a:lnTo>
                    <a:pt x="17741" y="21600"/>
                  </a:lnTo>
                  <a:lnTo>
                    <a:pt x="11801" y="13898"/>
                  </a:lnTo>
                  <a:cubicBezTo>
                    <a:pt x="11464" y="13459"/>
                    <a:pt x="11136" y="13014"/>
                    <a:pt x="10830" y="12559"/>
                  </a:cubicBezTo>
                  <a:cubicBezTo>
                    <a:pt x="10317" y="13304"/>
                    <a:pt x="9943" y="13820"/>
                    <a:pt x="9713" y="14109"/>
                  </a:cubicBezTo>
                  <a:lnTo>
                    <a:pt x="3746" y="21600"/>
                  </a:lnTo>
                  <a:cubicBezTo>
                    <a:pt x="3746"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8" name="AutoShape 36"/>
            <p:cNvSpPr>
              <a:spLocks/>
            </p:cNvSpPr>
            <p:nvPr/>
          </p:nvSpPr>
          <p:spPr bwMode="auto">
            <a:xfrm>
              <a:off x="2701" y="4"/>
              <a:ext cx="112" cy="139"/>
            </a:xfrm>
            <a:custGeom>
              <a:avLst/>
              <a:gdLst/>
              <a:ahLst/>
              <a:cxnLst/>
              <a:rect l="0" t="0" r="r" b="b"/>
              <a:pathLst>
                <a:path w="21600" h="21600">
                  <a:moveTo>
                    <a:pt x="8976" y="21600"/>
                  </a:moveTo>
                  <a:lnTo>
                    <a:pt x="8976" y="2551"/>
                  </a:lnTo>
                  <a:lnTo>
                    <a:pt x="0" y="2551"/>
                  </a:lnTo>
                  <a:lnTo>
                    <a:pt x="0" y="0"/>
                  </a:lnTo>
                  <a:lnTo>
                    <a:pt x="21600" y="0"/>
                  </a:lnTo>
                  <a:lnTo>
                    <a:pt x="21600" y="2551"/>
                  </a:lnTo>
                  <a:lnTo>
                    <a:pt x="12581" y="2551"/>
                  </a:lnTo>
                  <a:lnTo>
                    <a:pt x="12581" y="21600"/>
                  </a:lnTo>
                  <a:cubicBezTo>
                    <a:pt x="12581" y="21600"/>
                    <a:pt x="8976" y="21600"/>
                    <a:pt x="8976" y="21600"/>
                  </a:cubicBezTo>
                  <a:close/>
                  <a:moveTo>
                    <a:pt x="897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9" name="AutoShape 37"/>
            <p:cNvSpPr>
              <a:spLocks/>
            </p:cNvSpPr>
            <p:nvPr/>
          </p:nvSpPr>
          <p:spPr bwMode="auto">
            <a:xfrm>
              <a:off x="2881"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0" name="AutoShape 38"/>
            <p:cNvSpPr>
              <a:spLocks/>
            </p:cNvSpPr>
            <p:nvPr/>
          </p:nvSpPr>
          <p:spPr bwMode="auto">
            <a:xfrm>
              <a:off x="2991" y="4"/>
              <a:ext cx="105" cy="139"/>
            </a:xfrm>
            <a:custGeom>
              <a:avLst/>
              <a:gdLst/>
              <a:ahLst/>
              <a:cxnLst/>
              <a:rect l="0" t="0" r="r" b="b"/>
              <a:pathLst>
                <a:path w="21600" h="21600">
                  <a:moveTo>
                    <a:pt x="0" y="21600"/>
                  </a:moveTo>
                  <a:lnTo>
                    <a:pt x="0" y="0"/>
                  </a:lnTo>
                  <a:lnTo>
                    <a:pt x="20931" y="0"/>
                  </a:lnTo>
                  <a:lnTo>
                    <a:pt x="20931" y="2551"/>
                  </a:lnTo>
                  <a:lnTo>
                    <a:pt x="3834" y="2551"/>
                  </a:lnTo>
                  <a:lnTo>
                    <a:pt x="3834" y="9149"/>
                  </a:lnTo>
                  <a:lnTo>
                    <a:pt x="19845" y="9149"/>
                  </a:lnTo>
                  <a:lnTo>
                    <a:pt x="19845" y="11700"/>
                  </a:lnTo>
                  <a:lnTo>
                    <a:pt x="3834" y="11700"/>
                  </a:lnTo>
                  <a:lnTo>
                    <a:pt x="3834"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1" name="AutoShape 39"/>
            <p:cNvSpPr>
              <a:spLocks/>
            </p:cNvSpPr>
            <p:nvPr/>
          </p:nvSpPr>
          <p:spPr bwMode="auto">
            <a:xfrm>
              <a:off x="3110" y="4"/>
              <a:ext cx="129" cy="139"/>
            </a:xfrm>
            <a:custGeom>
              <a:avLst/>
              <a:gdLst/>
              <a:ahLst/>
              <a:cxnLst/>
              <a:rect l="0" t="0" r="r" b="b"/>
              <a:pathLst>
                <a:path w="21600" h="21600">
                  <a:moveTo>
                    <a:pt x="9151" y="21600"/>
                  </a:moveTo>
                  <a:lnTo>
                    <a:pt x="0" y="0"/>
                  </a:lnTo>
                  <a:lnTo>
                    <a:pt x="3384" y="0"/>
                  </a:lnTo>
                  <a:lnTo>
                    <a:pt x="9520" y="15686"/>
                  </a:lnTo>
                  <a:cubicBezTo>
                    <a:pt x="10015" y="16943"/>
                    <a:pt x="10430" y="18120"/>
                    <a:pt x="10763" y="19222"/>
                  </a:cubicBezTo>
                  <a:cubicBezTo>
                    <a:pt x="11129" y="18042"/>
                    <a:pt x="11552" y="16863"/>
                    <a:pt x="12036" y="15686"/>
                  </a:cubicBezTo>
                  <a:lnTo>
                    <a:pt x="18414" y="0"/>
                  </a:lnTo>
                  <a:lnTo>
                    <a:pt x="21600" y="0"/>
                  </a:lnTo>
                  <a:lnTo>
                    <a:pt x="12353" y="21600"/>
                  </a:lnTo>
                  <a:cubicBezTo>
                    <a:pt x="12353" y="21600"/>
                    <a:pt x="9151" y="21600"/>
                    <a:pt x="9151" y="21600"/>
                  </a:cubicBezTo>
                  <a:close/>
                  <a:moveTo>
                    <a:pt x="9151"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2" name="AutoShape 40"/>
            <p:cNvSpPr>
              <a:spLocks/>
            </p:cNvSpPr>
            <p:nvPr/>
          </p:nvSpPr>
          <p:spPr bwMode="auto">
            <a:xfrm>
              <a:off x="3257" y="4"/>
              <a:ext cx="105" cy="139"/>
            </a:xfrm>
            <a:custGeom>
              <a:avLst/>
              <a:gdLst/>
              <a:ahLst/>
              <a:cxnLst/>
              <a:rect l="0" t="0" r="r" b="b"/>
              <a:pathLst>
                <a:path w="21600" h="21600">
                  <a:moveTo>
                    <a:pt x="0" y="21600"/>
                  </a:moveTo>
                  <a:lnTo>
                    <a:pt x="0" y="0"/>
                  </a:lnTo>
                  <a:lnTo>
                    <a:pt x="20931" y="0"/>
                  </a:lnTo>
                  <a:lnTo>
                    <a:pt x="20931"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3" name="AutoShape 41"/>
            <p:cNvSpPr>
              <a:spLocks/>
            </p:cNvSpPr>
            <p:nvPr/>
          </p:nvSpPr>
          <p:spPr bwMode="auto">
            <a:xfrm>
              <a:off x="3384" y="4"/>
              <a:ext cx="88" cy="139"/>
            </a:xfrm>
            <a:custGeom>
              <a:avLst/>
              <a:gdLst/>
              <a:ahLst/>
              <a:cxnLst/>
              <a:rect l="0" t="0" r="r" b="b"/>
              <a:pathLst>
                <a:path w="21600" h="21600">
                  <a:moveTo>
                    <a:pt x="0" y="21600"/>
                  </a:moveTo>
                  <a:lnTo>
                    <a:pt x="0" y="0"/>
                  </a:lnTo>
                  <a:lnTo>
                    <a:pt x="4579" y="0"/>
                  </a:lnTo>
                  <a:lnTo>
                    <a:pt x="4579"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4" name="AutoShape 42"/>
            <p:cNvSpPr>
              <a:spLocks/>
            </p:cNvSpPr>
            <p:nvPr/>
          </p:nvSpPr>
          <p:spPr bwMode="auto">
            <a:xfrm>
              <a:off x="3498"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45" name="Title 44"/>
          <p:cNvSpPr>
            <a:spLocks noGrp="1"/>
          </p:cNvSpPr>
          <p:nvPr>
            <p:ph type="title" hasCustomPrompt="1"/>
          </p:nvPr>
        </p:nvSpPr>
        <p:spPr>
          <a:xfrm>
            <a:off x="457647" y="2411016"/>
            <a:ext cx="8228707" cy="535781"/>
          </a:xfrm>
          <a:prstGeom prst="rect">
            <a:avLst/>
          </a:prstGeom>
        </p:spPr>
        <p:txBody>
          <a:bodyPr vert="horz" lIns="64264" tIns="32132" rIns="64264" bIns="32132"/>
          <a:lstStyle>
            <a:lvl1pPr>
              <a:defRPr sz="2800" b="1" i="0" cap="all">
                <a:solidFill>
                  <a:srgbClr val="286FBA"/>
                </a:solidFill>
                <a:latin typeface="Arial Narrow" panose="020B0606020202030204" pitchFamily="34" charset="0"/>
                <a:cs typeface="Arial" panose="020B0604020202020204" pitchFamily="34" charset="0"/>
              </a:defRPr>
            </a:lvl1pPr>
          </a:lstStyle>
          <a:p>
            <a:r>
              <a:rPr lang="es-ES_tradnl" dirty="0" smtClean="0"/>
              <a:t>CLICK TO EDIT TEXT</a:t>
            </a:r>
            <a:endParaRPr lang="en-US" dirty="0"/>
          </a:p>
        </p:txBody>
      </p:sp>
      <p:sp>
        <p:nvSpPr>
          <p:cNvPr id="47" name="Text Placeholder 46"/>
          <p:cNvSpPr>
            <a:spLocks noGrp="1"/>
          </p:cNvSpPr>
          <p:nvPr>
            <p:ph type="body" sz="quarter" idx="10" hasCustomPrompt="1"/>
          </p:nvPr>
        </p:nvSpPr>
        <p:spPr>
          <a:xfrm>
            <a:off x="232172" y="4661297"/>
            <a:ext cx="4446984" cy="321469"/>
          </a:xfrm>
          <a:prstGeom prst="rect">
            <a:avLst/>
          </a:prstGeom>
        </p:spPr>
        <p:txBody>
          <a:bodyPr vert="horz" lIns="64264" tIns="32132" rIns="64264" bIns="32132"/>
          <a:lstStyle>
            <a:lvl1pPr marL="0" indent="0" algn="l">
              <a:buFontTx/>
              <a:buNone/>
              <a:defRPr sz="1700" b="0" i="0" baseline="0">
                <a:solidFill>
                  <a:srgbClr val="286FBA"/>
                </a:solidFill>
                <a:latin typeface="Arial Narrow" panose="020B0606020202030204" pitchFamily="34" charset="0"/>
                <a:cs typeface="Arial Narrow" panose="020B0606020202030204" pitchFamily="34" charset="0"/>
              </a:defRPr>
            </a:lvl1pPr>
            <a:lvl2pPr marL="535541" indent="0" algn="l">
              <a:buFontTx/>
              <a:buNone/>
              <a:defRPr sz="1400"/>
            </a:lvl2pPr>
            <a:lvl3pPr marL="847945" indent="0" algn="l">
              <a:buFontTx/>
              <a:buNone/>
              <a:defRPr sz="1400"/>
            </a:lvl3pPr>
            <a:lvl4pPr marL="1160344" indent="0" algn="l">
              <a:buFontTx/>
              <a:buNone/>
              <a:defRPr sz="1400"/>
            </a:lvl4pPr>
            <a:lvl5pPr marL="1472741" indent="0" algn="l">
              <a:buFontTx/>
              <a:buNone/>
              <a:defRPr sz="1400"/>
            </a:lvl5pPr>
          </a:lstStyle>
          <a:p>
            <a:pPr lvl="0"/>
            <a:r>
              <a:rPr lang="es-ES_tradnl" dirty="0" err="1" smtClean="0"/>
              <a:t>e.g</a:t>
            </a:r>
            <a:r>
              <a:rPr lang="es-ES_tradnl" dirty="0" smtClean="0"/>
              <a:t>. </a:t>
            </a:r>
            <a:r>
              <a:rPr lang="es-ES_tradnl" dirty="0" err="1" smtClean="0"/>
              <a:t>Contact</a:t>
            </a:r>
            <a:r>
              <a:rPr lang="es-ES_tradnl" dirty="0" smtClean="0"/>
              <a:t> Me</a:t>
            </a:r>
            <a:endParaRPr lang="en-US" dirty="0"/>
          </a:p>
        </p:txBody>
      </p:sp>
      <p:sp>
        <p:nvSpPr>
          <p:cNvPr id="48" name="Text Placeholder 19"/>
          <p:cNvSpPr>
            <a:spLocks noGrp="1"/>
          </p:cNvSpPr>
          <p:nvPr>
            <p:ph type="body" sz="quarter" idx="14" hasCustomPrompt="1"/>
          </p:nvPr>
        </p:nvSpPr>
        <p:spPr>
          <a:xfrm>
            <a:off x="232172" y="4982773"/>
            <a:ext cx="4446984" cy="214313"/>
          </a:xfrm>
          <a:prstGeom prst="rect">
            <a:avLst/>
          </a:prstGeom>
        </p:spPr>
        <p:txBody>
          <a:bodyPr lIns="64264" tIns="32132" rIns="64264" bIns="32132" anchor="ctr"/>
          <a:lstStyle>
            <a:lvl1pPr marL="1117" indent="0" algn="l">
              <a:buFontTx/>
              <a:buNone/>
              <a:defRPr sz="1500" b="0" i="0">
                <a:solidFill>
                  <a:srgbClr val="626064"/>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Name</a:t>
            </a:r>
            <a:endParaRPr lang="en-US" dirty="0"/>
          </a:p>
        </p:txBody>
      </p:sp>
      <p:sp>
        <p:nvSpPr>
          <p:cNvPr id="49" name="Text Placeholder 19"/>
          <p:cNvSpPr>
            <a:spLocks noGrp="1"/>
          </p:cNvSpPr>
          <p:nvPr>
            <p:ph type="body" sz="quarter" idx="15" hasCustomPrompt="1"/>
          </p:nvPr>
        </p:nvSpPr>
        <p:spPr>
          <a:xfrm>
            <a:off x="232172" y="5197078"/>
            <a:ext cx="4446984" cy="160734"/>
          </a:xfrm>
          <a:prstGeom prst="rect">
            <a:avLst/>
          </a:prstGeom>
        </p:spPr>
        <p:txBody>
          <a:bodyPr lIns="64264" tIns="32132" rIns="64264" bIns="32132" anchor="ctr"/>
          <a:lstStyle>
            <a:lvl1pPr marL="1117" indent="0" algn="l">
              <a:buFontTx/>
              <a:buNone/>
              <a:defRPr sz="1100" b="0" i="0">
                <a:solidFill>
                  <a:srgbClr val="626064"/>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Title</a:t>
            </a:r>
            <a:endParaRPr lang="en-US" dirty="0"/>
          </a:p>
        </p:txBody>
      </p:sp>
      <p:sp>
        <p:nvSpPr>
          <p:cNvPr id="50" name="Text Placeholder 19"/>
          <p:cNvSpPr>
            <a:spLocks noGrp="1"/>
          </p:cNvSpPr>
          <p:nvPr>
            <p:ph type="body" sz="quarter" idx="16" hasCustomPrompt="1"/>
          </p:nvPr>
        </p:nvSpPr>
        <p:spPr>
          <a:xfrm>
            <a:off x="232172" y="5679281"/>
            <a:ext cx="4446984" cy="160734"/>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Location</a:t>
            </a:r>
            <a:endParaRPr lang="en-US" dirty="0"/>
          </a:p>
        </p:txBody>
      </p:sp>
      <p:sp>
        <p:nvSpPr>
          <p:cNvPr id="51" name="Text Placeholder 19"/>
          <p:cNvSpPr>
            <a:spLocks noGrp="1"/>
          </p:cNvSpPr>
          <p:nvPr>
            <p:ph type="body" sz="quarter" idx="17" hasCustomPrompt="1"/>
          </p:nvPr>
        </p:nvSpPr>
        <p:spPr>
          <a:xfrm>
            <a:off x="232172" y="5840017"/>
            <a:ext cx="4446984" cy="160734"/>
          </a:xfrm>
          <a:prstGeom prst="rect">
            <a:avLst/>
          </a:prstGeom>
        </p:spPr>
        <p:txBody>
          <a:bodyPr lIns="64264" tIns="32132" rIns="64264" bIns="32132" anchor="ctr"/>
          <a:lstStyle>
            <a:lvl1pPr marL="1117" indent="0" algn="l">
              <a:buFontTx/>
              <a:buNone/>
              <a:defRPr sz="1100" b="0" i="0">
                <a:solidFill>
                  <a:srgbClr val="636165"/>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Telephone</a:t>
            </a:r>
            <a:endParaRPr lang="en-US" dirty="0"/>
          </a:p>
        </p:txBody>
      </p:sp>
      <p:sp>
        <p:nvSpPr>
          <p:cNvPr id="52" name="Text Placeholder 19"/>
          <p:cNvSpPr>
            <a:spLocks noGrp="1"/>
          </p:cNvSpPr>
          <p:nvPr>
            <p:ph type="body" sz="quarter" idx="18" hasCustomPrompt="1"/>
          </p:nvPr>
        </p:nvSpPr>
        <p:spPr>
          <a:xfrm>
            <a:off x="232172" y="6000750"/>
            <a:ext cx="4446984" cy="160734"/>
          </a:xfrm>
          <a:prstGeom prst="rect">
            <a:avLst/>
          </a:prstGeom>
        </p:spPr>
        <p:txBody>
          <a:bodyPr lIns="64264" tIns="32132" rIns="64264" bIns="32132" anchor="ctr"/>
          <a:lstStyle>
            <a:lvl1pPr marL="1117" indent="0" algn="l">
              <a:buFontTx/>
              <a:buNone/>
              <a:defRPr sz="1100" b="0" i="0">
                <a:solidFill>
                  <a:srgbClr val="3460AF"/>
                </a:solidFill>
                <a:latin typeface="Arial Narrow" panose="020B0606020202030204" pitchFamily="34" charset="0"/>
                <a:cs typeface="Arial Narrow" panose="020B0606020202030204" pitchFamily="34" charset="0"/>
              </a:defRPr>
            </a:lvl1pPr>
            <a:lvl2pPr marL="499837" indent="0">
              <a:buFontTx/>
              <a:buNone/>
              <a:defRPr/>
            </a:lvl2pPr>
            <a:lvl3pPr marL="812240" indent="0">
              <a:buFontTx/>
              <a:buNone/>
              <a:defRPr/>
            </a:lvl3pPr>
            <a:lvl4pPr marL="1124640" indent="0">
              <a:buFontTx/>
              <a:buNone/>
              <a:defRPr/>
            </a:lvl4pPr>
            <a:lvl5pPr marL="1437041" indent="0">
              <a:buFontTx/>
              <a:buNone/>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spTree>
    <p:extLst>
      <p:ext uri="{BB962C8B-B14F-4D97-AF65-F5344CB8AC3E}">
        <p14:creationId xmlns:p14="http://schemas.microsoft.com/office/powerpoint/2010/main" val="25133217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8">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0" name="Picture 3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54203" y="964406"/>
            <a:ext cx="3911203"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2"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3"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31148030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Image 9">
    <p:spTree>
      <p:nvGrpSpPr>
        <p:cNvPr id="1" name=""/>
        <p:cNvGrpSpPr/>
        <p:nvPr/>
      </p:nvGrpSpPr>
      <p:grpSpPr>
        <a:xfrm>
          <a:off x="0" y="0"/>
          <a:ext cx="0" cy="0"/>
          <a:chOff x="0" y="0"/>
          <a:chExt cx="0" cy="0"/>
        </a:xfrm>
      </p:grpSpPr>
      <p:sp>
        <p:nvSpPr>
          <p:cNvPr id="8" name="Text Placeholder 4"/>
          <p:cNvSpPr>
            <a:spLocks noGrp="1"/>
          </p:cNvSpPr>
          <p:nvPr>
            <p:ph type="body" sz="quarter" idx="12" hasCustomPrompt="1"/>
          </p:nvPr>
        </p:nvSpPr>
        <p:spPr>
          <a:xfrm>
            <a:off x="392907" y="5411392"/>
            <a:ext cx="2357438" cy="214313"/>
          </a:xfrm>
          <a:prstGeom prst="rect">
            <a:avLst/>
          </a:prstGeom>
        </p:spPr>
        <p:txBody>
          <a:bodyPr vert="horz" lIns="0" tIns="32902" rIns="75927" bIns="32902" anchor="ctr"/>
          <a:lstStyle>
            <a:lvl1pPr marL="54687" indent="0" algn="r">
              <a:buFontTx/>
              <a:buNone/>
              <a:defRPr sz="1300" b="0" i="0"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Presenter´s</a:t>
            </a:r>
            <a:r>
              <a:rPr lang="es-ES_tradnl" dirty="0" smtClean="0"/>
              <a:t> </a:t>
            </a:r>
            <a:r>
              <a:rPr lang="es-ES_tradnl" dirty="0" err="1" smtClean="0"/>
              <a:t>Name</a:t>
            </a:r>
            <a:endParaRPr lang="en-US" dirty="0"/>
          </a:p>
        </p:txBody>
      </p:sp>
      <p:sp>
        <p:nvSpPr>
          <p:cNvPr id="9" name="Text Placeholder 4"/>
          <p:cNvSpPr>
            <a:spLocks noGrp="1"/>
          </p:cNvSpPr>
          <p:nvPr>
            <p:ph type="body" sz="quarter" idx="13" hasCustomPrompt="1"/>
          </p:nvPr>
        </p:nvSpPr>
        <p:spPr>
          <a:xfrm>
            <a:off x="2857502" y="5411392"/>
            <a:ext cx="2250281" cy="214313"/>
          </a:xfrm>
          <a:prstGeom prst="rect">
            <a:avLst/>
          </a:prstGeom>
        </p:spPr>
        <p:txBody>
          <a:bodyPr vert="horz" lIns="64284" tIns="32142" rIns="64284" bIns="32142" anchor="ctr"/>
          <a:lstStyle>
            <a:lvl1pPr marL="241068" indent="0" algn="r">
              <a:buFontTx/>
              <a:buNone/>
              <a:defRPr sz="1300" b="0" i="0" baseline="0">
                <a:solidFill>
                  <a:srgbClr val="3460A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email</a:t>
            </a:r>
            <a:endParaRPr lang="en-US" dirty="0"/>
          </a:p>
        </p:txBody>
      </p:sp>
      <p:pic>
        <p:nvPicPr>
          <p:cNvPr id="11" name="Picture 38"/>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15" b="94701" l="3653" r="97717"/>
                    </a14:imgEffect>
                  </a14:imgLayer>
                </a14:imgProps>
              </a:ext>
              <a:ext uri="{28A0092B-C50C-407E-A947-70E740481C1C}">
                <a14:useLocalDpi xmlns:a14="http://schemas.microsoft.com/office/drawing/2010/main" val="0"/>
              </a:ext>
            </a:extLst>
          </a:blip>
          <a:stretch>
            <a:fillRect/>
          </a:stretch>
        </p:blipFill>
        <p:spPr bwMode="auto">
          <a:xfrm>
            <a:off x="5107781" y="964406"/>
            <a:ext cx="3911200"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2" name="Title 1"/>
          <p:cNvSpPr>
            <a:spLocks noGrp="1"/>
          </p:cNvSpPr>
          <p:nvPr>
            <p:ph type="title" hasCustomPrompt="1"/>
          </p:nvPr>
        </p:nvSpPr>
        <p:spPr>
          <a:xfrm>
            <a:off x="446484" y="3964782"/>
            <a:ext cx="4661297" cy="437555"/>
          </a:xfrm>
        </p:spPr>
        <p:txBody>
          <a:bodyPr/>
          <a:lstStyle>
            <a:lvl1pPr>
              <a:defRPr b="1" i="0">
                <a:latin typeface="Arial Narrow" panose="020B0606020202030204" pitchFamily="34" charset="0"/>
                <a:cs typeface="Arial Narrow" panose="020B0606020202030204" pitchFamily="34" charset="0"/>
              </a:defRPr>
            </a:lvl1pPr>
          </a:lstStyle>
          <a:p>
            <a:r>
              <a:rPr lang="es-ES_tradnl" dirty="0" smtClean="0"/>
              <a:t>CLICK TO EDIT TITLE </a:t>
            </a:r>
            <a:endParaRPr lang="en-US" dirty="0"/>
          </a:p>
        </p:txBody>
      </p:sp>
      <p:sp>
        <p:nvSpPr>
          <p:cNvPr id="13" name="Text Placeholder 4"/>
          <p:cNvSpPr>
            <a:spLocks noGrp="1"/>
          </p:cNvSpPr>
          <p:nvPr>
            <p:ph type="body" sz="quarter" idx="10" hasCustomPrompt="1"/>
          </p:nvPr>
        </p:nvSpPr>
        <p:spPr>
          <a:xfrm>
            <a:off x="1839515" y="4446984"/>
            <a:ext cx="3268266" cy="428625"/>
          </a:xfrm>
          <a:prstGeom prst="rect">
            <a:avLst/>
          </a:prstGeom>
        </p:spPr>
        <p:txBody>
          <a:bodyPr vert="horz" lIns="64284" tIns="32142" rIns="64284" bIns="32142" anchor="ctr"/>
          <a:lstStyle>
            <a:lvl1pPr marL="241068" indent="0" algn="r">
              <a:buFontTx/>
              <a:buNone/>
              <a:defRPr sz="1700" b="0" i="0" cap="all" baseline="0">
                <a:solidFill>
                  <a:srgbClr val="636165"/>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To</a:t>
            </a:r>
            <a:r>
              <a:rPr lang="es-ES_tradnl" dirty="0" smtClean="0"/>
              <a:t> </a:t>
            </a:r>
            <a:r>
              <a:rPr lang="es-ES_tradnl" dirty="0" err="1" smtClean="0"/>
              <a:t>field</a:t>
            </a:r>
            <a:endParaRPr lang="en-US" dirty="0"/>
          </a:p>
        </p:txBody>
      </p:sp>
      <p:sp>
        <p:nvSpPr>
          <p:cNvPr id="14" name="Text Placeholder 4"/>
          <p:cNvSpPr>
            <a:spLocks noGrp="1"/>
          </p:cNvSpPr>
          <p:nvPr>
            <p:ph type="body" sz="quarter" idx="11" hasCustomPrompt="1"/>
          </p:nvPr>
        </p:nvSpPr>
        <p:spPr>
          <a:xfrm>
            <a:off x="1839515" y="5143502"/>
            <a:ext cx="3268266" cy="214313"/>
          </a:xfrm>
          <a:prstGeom prst="rect">
            <a:avLst/>
          </a:prstGeom>
        </p:spPr>
        <p:txBody>
          <a:bodyPr vert="horz" lIns="64284" tIns="32142" rIns="64284" bIns="32142" anchor="ctr"/>
          <a:lstStyle>
            <a:lvl1pPr marL="241068" indent="0" algn="r">
              <a:buFontTx/>
              <a:buNone/>
              <a:defRPr sz="1300" b="0" i="0" cap="all" baseline="0">
                <a:solidFill>
                  <a:srgbClr val="3460AF"/>
                </a:solidFill>
                <a:latin typeface="Arial Narrow" panose="020B0606020202030204" pitchFamily="34" charset="0"/>
                <a:cs typeface="Arial Narrow" panose="020B0606020202030204" pitchFamily="34" charset="0"/>
              </a:defRPr>
            </a:lvl1pPr>
          </a:lstStyle>
          <a:p>
            <a:pPr lvl="0"/>
            <a:r>
              <a:rPr lang="en-US" dirty="0" smtClean="0"/>
              <a:t>28 January 2014</a:t>
            </a:r>
            <a:endParaRPr lang="en-US" dirty="0"/>
          </a:p>
        </p:txBody>
      </p:sp>
    </p:spTree>
    <p:extLst>
      <p:ext uri="{BB962C8B-B14F-4D97-AF65-F5344CB8AC3E}">
        <p14:creationId xmlns:p14="http://schemas.microsoft.com/office/powerpoint/2010/main" val="35405968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2D7508-AA0F-4697-85CB-6140451828BF}" type="datetimeFigureOut">
              <a:rPr lang="en-US" smtClean="0"/>
              <a:t>10/13/2015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65036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D7508-AA0F-4697-85CB-6140451828BF}" type="datetimeFigureOut">
              <a:rPr lang="en-US" smtClean="0"/>
              <a:t>10/13/2015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3665963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D7508-AA0F-4697-85CB-6140451828BF}" type="datetimeFigureOut">
              <a:rPr lang="en-US" smtClean="0"/>
              <a:t>10/13/2015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79A5D7E-9DFF-40C5-86EA-ABE0469D42DF}" type="slidenum">
              <a:rPr lang="en-US" smtClean="0"/>
              <a:t>‹#›</a:t>
            </a:fld>
            <a:endParaRPr lang="en-US" dirty="0"/>
          </a:p>
        </p:txBody>
      </p:sp>
    </p:spTree>
    <p:extLst>
      <p:ext uri="{BB962C8B-B14F-4D97-AF65-F5344CB8AC3E}">
        <p14:creationId xmlns:p14="http://schemas.microsoft.com/office/powerpoint/2010/main" val="317864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go &amp; Image 1">
    <p:spTree>
      <p:nvGrpSpPr>
        <p:cNvPr id="1" name=""/>
        <p:cNvGrpSpPr/>
        <p:nvPr/>
      </p:nvGrpSpPr>
      <p:grpSpPr>
        <a:xfrm>
          <a:off x="0" y="0"/>
          <a:ext cx="0" cy="0"/>
          <a:chOff x="0" y="0"/>
          <a:chExt cx="0" cy="0"/>
        </a:xfrm>
      </p:grpSpPr>
      <p:pic>
        <p:nvPicPr>
          <p:cNvPr id="2"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992" y="660797"/>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072271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go &amp; Image 2">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274" y="1393031"/>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3657128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amp; Image 3">
    <p:spTree>
      <p:nvGrpSpPr>
        <p:cNvPr id="1" name=""/>
        <p:cNvGrpSpPr/>
        <p:nvPr/>
      </p:nvGrpSpPr>
      <p:grpSpPr>
        <a:xfrm>
          <a:off x="0" y="0"/>
          <a:ext cx="0" cy="0"/>
          <a:chOff x="0" y="0"/>
          <a:chExt cx="0" cy="0"/>
        </a:xfrm>
      </p:grpSpPr>
      <p:pic>
        <p:nvPicPr>
          <p:cNvPr id="4"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797" y="1205508"/>
            <a:ext cx="3911203" cy="52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6356078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ogo &amp; Image 4">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5274" y="1393033"/>
            <a:ext cx="3911203"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8280816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ogo &amp; Image 5">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6314" y="1393033"/>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85947313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sso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Arial Narrow" panose="020B0606020202030204" pitchFamily="34" charset="0"/>
                <a:cs typeface="Arial Narrow" panose="020B0606020202030204" pitchFamily="34" charset="0"/>
              </a:defRPr>
            </a:lvl1pPr>
          </a:lstStyle>
          <a:p>
            <a:r>
              <a:rPr lang="en-US" dirty="0" smtClean="0">
                <a:sym typeface="DIN-Light" charset="0"/>
              </a:rPr>
              <a:t>CLICK TO EDIT HEADING</a:t>
            </a:r>
            <a:endParaRPr lang="en-US" dirty="0"/>
          </a:p>
        </p:txBody>
      </p:sp>
      <p:sp>
        <p:nvSpPr>
          <p:cNvPr id="4" name="Slide Number Placeholder 3"/>
          <p:cNvSpPr>
            <a:spLocks noGrp="1"/>
          </p:cNvSpPr>
          <p:nvPr>
            <p:ph type="sldNum" sz="quarter" idx="10"/>
          </p:nvPr>
        </p:nvSpPr>
        <p:spPr/>
        <p:txBody>
          <a:bodyPr/>
          <a:lstStyle>
            <a:lvl1pPr>
              <a:defRPr/>
            </a:lvl1pPr>
          </a:lstStyle>
          <a:p>
            <a:fld id="{7EE608D3-ABE9-B64A-BC66-C908E6D364B7}" type="slidenum">
              <a:rPr lang="en-US"/>
              <a:pPr/>
              <a:t>‹#›</a:t>
            </a:fld>
            <a:endParaRPr lang="en-US" dirty="0"/>
          </a:p>
        </p:txBody>
      </p:sp>
      <p:sp>
        <p:nvSpPr>
          <p:cNvPr id="6" name="Line 5"/>
          <p:cNvSpPr>
            <a:spLocks noChangeShapeType="1"/>
          </p:cNvSpPr>
          <p:nvPr userDrawn="1"/>
        </p:nvSpPr>
        <p:spPr bwMode="auto">
          <a:xfrm rot="10800000" flipH="1">
            <a:off x="875110" y="3927947"/>
            <a:ext cx="7393781" cy="0"/>
          </a:xfrm>
          <a:prstGeom prst="line">
            <a:avLst/>
          </a:prstGeom>
          <a:noFill/>
          <a:ln w="12700" cap="flat">
            <a:solidFill>
              <a:srgbClr val="1D468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nvGrpSpPr>
          <p:cNvPr id="67" name="Group 61"/>
          <p:cNvGrpSpPr>
            <a:grpSpLocks/>
          </p:cNvGrpSpPr>
          <p:nvPr userDrawn="1"/>
        </p:nvGrpSpPr>
        <p:grpSpPr bwMode="auto">
          <a:xfrm>
            <a:off x="4142259" y="1793755"/>
            <a:ext cx="848320" cy="839391"/>
            <a:chOff x="0" y="0"/>
            <a:chExt cx="760" cy="752"/>
          </a:xfrm>
        </p:grpSpPr>
        <p:sp>
          <p:nvSpPr>
            <p:cNvPr id="68" name="AutoShape 3"/>
            <p:cNvSpPr>
              <a:spLocks/>
            </p:cNvSpPr>
            <p:nvPr/>
          </p:nvSpPr>
          <p:spPr bwMode="auto">
            <a:xfrm>
              <a:off x="657" y="383"/>
              <a:ext cx="102" cy="113"/>
            </a:xfrm>
            <a:custGeom>
              <a:avLst/>
              <a:gdLst/>
              <a:ahLst/>
              <a:cxnLst/>
              <a:rect l="0" t="0" r="r" b="b"/>
              <a:pathLst>
                <a:path w="21387" h="21600">
                  <a:moveTo>
                    <a:pt x="20298" y="0"/>
                  </a:moveTo>
                  <a:cubicBezTo>
                    <a:pt x="15279" y="6144"/>
                    <a:pt x="9381" y="11117"/>
                    <a:pt x="3122" y="14747"/>
                  </a:cubicBezTo>
                  <a:cubicBezTo>
                    <a:pt x="3112" y="14751"/>
                    <a:pt x="2633" y="15033"/>
                    <a:pt x="2060" y="15563"/>
                  </a:cubicBezTo>
                  <a:cubicBezTo>
                    <a:pt x="1487" y="16095"/>
                    <a:pt x="820" y="16868"/>
                    <a:pt x="408" y="17897"/>
                  </a:cubicBezTo>
                  <a:cubicBezTo>
                    <a:pt x="-35" y="19005"/>
                    <a:pt x="-111" y="20227"/>
                    <a:pt x="151" y="21600"/>
                  </a:cubicBezTo>
                  <a:cubicBezTo>
                    <a:pt x="6809" y="18759"/>
                    <a:pt x="13307" y="14579"/>
                    <a:pt x="19106" y="9128"/>
                  </a:cubicBezTo>
                  <a:cubicBezTo>
                    <a:pt x="19114" y="9119"/>
                    <a:pt x="19610" y="8658"/>
                    <a:pt x="20144" y="7826"/>
                  </a:cubicBezTo>
                  <a:cubicBezTo>
                    <a:pt x="20676" y="6996"/>
                    <a:pt x="21240" y="5787"/>
                    <a:pt x="21362" y="4343"/>
                  </a:cubicBezTo>
                  <a:cubicBezTo>
                    <a:pt x="21489" y="2853"/>
                    <a:pt x="21129" y="1374"/>
                    <a:pt x="20298" y="0"/>
                  </a:cubicBezTo>
                  <a:close/>
                  <a:moveTo>
                    <a:pt x="20298"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9" name="AutoShape 4"/>
            <p:cNvSpPr>
              <a:spLocks/>
            </p:cNvSpPr>
            <p:nvPr/>
          </p:nvSpPr>
          <p:spPr bwMode="auto">
            <a:xfrm>
              <a:off x="635" y="442"/>
              <a:ext cx="115" cy="97"/>
            </a:xfrm>
            <a:custGeom>
              <a:avLst/>
              <a:gdLst/>
              <a:ahLst/>
              <a:cxnLst/>
              <a:rect l="0" t="0" r="r" b="b"/>
              <a:pathLst>
                <a:path w="21446" h="21600">
                  <a:moveTo>
                    <a:pt x="3663" y="14174"/>
                  </a:moveTo>
                  <a:cubicBezTo>
                    <a:pt x="3654" y="14179"/>
                    <a:pt x="3191" y="14424"/>
                    <a:pt x="2607" y="14941"/>
                  </a:cubicBezTo>
                  <a:cubicBezTo>
                    <a:pt x="2023" y="15460"/>
                    <a:pt x="1318" y="16241"/>
                    <a:pt x="800" y="17361"/>
                  </a:cubicBezTo>
                  <a:lnTo>
                    <a:pt x="799" y="17361"/>
                  </a:lnTo>
                  <a:cubicBezTo>
                    <a:pt x="240" y="18570"/>
                    <a:pt x="-16" y="19969"/>
                    <a:pt x="1" y="21600"/>
                  </a:cubicBezTo>
                  <a:cubicBezTo>
                    <a:pt x="6269" y="19425"/>
                    <a:pt x="12604" y="15691"/>
                    <a:pt x="18526" y="10361"/>
                  </a:cubicBezTo>
                  <a:cubicBezTo>
                    <a:pt x="18535" y="10351"/>
                    <a:pt x="19042" y="9901"/>
                    <a:pt x="19637" y="9030"/>
                  </a:cubicBezTo>
                  <a:cubicBezTo>
                    <a:pt x="20231" y="8158"/>
                    <a:pt x="20912" y="6855"/>
                    <a:pt x="21243" y="5204"/>
                  </a:cubicBezTo>
                  <a:cubicBezTo>
                    <a:pt x="21584" y="3500"/>
                    <a:pt x="21496" y="1727"/>
                    <a:pt x="20979" y="0"/>
                  </a:cubicBezTo>
                  <a:cubicBezTo>
                    <a:pt x="15641" y="6283"/>
                    <a:pt x="9704" y="11026"/>
                    <a:pt x="3663" y="14174"/>
                  </a:cubicBezTo>
                  <a:close/>
                  <a:moveTo>
                    <a:pt x="3663" y="1417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0" name="AutoShape 5"/>
            <p:cNvSpPr>
              <a:spLocks/>
            </p:cNvSpPr>
            <p:nvPr/>
          </p:nvSpPr>
          <p:spPr bwMode="auto">
            <a:xfrm>
              <a:off x="606" y="494"/>
              <a:ext cx="126" cy="78"/>
            </a:xfrm>
            <a:custGeom>
              <a:avLst/>
              <a:gdLst/>
              <a:ahLst/>
              <a:cxnLst/>
              <a:rect l="0" t="0" r="r" b="b"/>
              <a:pathLst>
                <a:path w="21471" h="21600">
                  <a:moveTo>
                    <a:pt x="4153" y="13286"/>
                  </a:moveTo>
                  <a:cubicBezTo>
                    <a:pt x="4141" y="13290"/>
                    <a:pt x="3309" y="13653"/>
                    <a:pt x="2414" y="14673"/>
                  </a:cubicBezTo>
                  <a:lnTo>
                    <a:pt x="2459" y="14727"/>
                  </a:lnTo>
                  <a:cubicBezTo>
                    <a:pt x="2041" y="15197"/>
                    <a:pt x="1606" y="15807"/>
                    <a:pt x="1221" y="16607"/>
                  </a:cubicBezTo>
                  <a:lnTo>
                    <a:pt x="1220" y="16609"/>
                  </a:lnTo>
                  <a:cubicBezTo>
                    <a:pt x="575" y="17954"/>
                    <a:pt x="178" y="19604"/>
                    <a:pt x="0" y="21600"/>
                  </a:cubicBezTo>
                  <a:cubicBezTo>
                    <a:pt x="2142" y="21154"/>
                    <a:pt x="4316" y="20460"/>
                    <a:pt x="6502" y="19510"/>
                  </a:cubicBezTo>
                  <a:lnTo>
                    <a:pt x="6441" y="19438"/>
                  </a:lnTo>
                  <a:cubicBezTo>
                    <a:pt x="10264" y="17783"/>
                    <a:pt x="14125" y="15334"/>
                    <a:pt x="17912" y="12065"/>
                  </a:cubicBezTo>
                  <a:cubicBezTo>
                    <a:pt x="17921" y="12055"/>
                    <a:pt x="18428" y="11625"/>
                    <a:pt x="19065" y="10698"/>
                  </a:cubicBezTo>
                  <a:cubicBezTo>
                    <a:pt x="19700" y="9776"/>
                    <a:pt x="20466" y="8344"/>
                    <a:pt x="20959" y="6407"/>
                  </a:cubicBezTo>
                  <a:cubicBezTo>
                    <a:pt x="21467" y="4409"/>
                    <a:pt x="21600" y="2225"/>
                    <a:pt x="21344" y="0"/>
                  </a:cubicBezTo>
                  <a:cubicBezTo>
                    <a:pt x="15814" y="6427"/>
                    <a:pt x="9936" y="10832"/>
                    <a:pt x="4153" y="13286"/>
                  </a:cubicBezTo>
                  <a:close/>
                  <a:moveTo>
                    <a:pt x="4153" y="1328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1" name="AutoShape 6"/>
            <p:cNvSpPr>
              <a:spLocks/>
            </p:cNvSpPr>
            <p:nvPr/>
          </p:nvSpPr>
          <p:spPr bwMode="auto">
            <a:xfrm>
              <a:off x="569" y="546"/>
              <a:ext cx="136" cy="58"/>
            </a:xfrm>
            <a:custGeom>
              <a:avLst/>
              <a:gdLst/>
              <a:ahLst/>
              <a:cxnLst/>
              <a:rect l="0" t="0" r="r" b="b"/>
              <a:pathLst>
                <a:path w="21566" h="21281">
                  <a:moveTo>
                    <a:pt x="13873" y="10506"/>
                  </a:moveTo>
                  <a:lnTo>
                    <a:pt x="12566" y="8292"/>
                  </a:lnTo>
                  <a:cubicBezTo>
                    <a:pt x="9868" y="10052"/>
                    <a:pt x="7186" y="11219"/>
                    <a:pt x="4563" y="11826"/>
                  </a:cubicBezTo>
                  <a:cubicBezTo>
                    <a:pt x="4555" y="11829"/>
                    <a:pt x="4129" y="11932"/>
                    <a:pt x="3548" y="12388"/>
                  </a:cubicBezTo>
                  <a:cubicBezTo>
                    <a:pt x="2965" y="12847"/>
                    <a:pt x="2229" y="13645"/>
                    <a:pt x="1567" y="15085"/>
                  </a:cubicBezTo>
                  <a:lnTo>
                    <a:pt x="1567" y="15088"/>
                  </a:lnTo>
                  <a:cubicBezTo>
                    <a:pt x="853" y="16639"/>
                    <a:pt x="341" y="18673"/>
                    <a:pt x="0" y="21237"/>
                  </a:cubicBezTo>
                  <a:cubicBezTo>
                    <a:pt x="5325" y="21600"/>
                    <a:pt x="11015" y="19733"/>
                    <a:pt x="16732" y="15342"/>
                  </a:cubicBezTo>
                  <a:lnTo>
                    <a:pt x="16658" y="15218"/>
                  </a:lnTo>
                  <a:lnTo>
                    <a:pt x="17332" y="14690"/>
                  </a:lnTo>
                  <a:cubicBezTo>
                    <a:pt x="17341" y="14682"/>
                    <a:pt x="17845" y="14287"/>
                    <a:pt x="18513" y="13285"/>
                  </a:cubicBezTo>
                  <a:cubicBezTo>
                    <a:pt x="19180" y="12288"/>
                    <a:pt x="20011" y="10665"/>
                    <a:pt x="20637" y="8286"/>
                  </a:cubicBezTo>
                  <a:cubicBezTo>
                    <a:pt x="21283" y="5836"/>
                    <a:pt x="21600" y="3012"/>
                    <a:pt x="21564" y="0"/>
                  </a:cubicBezTo>
                  <a:cubicBezTo>
                    <a:pt x="18559" y="3484"/>
                    <a:pt x="15515" y="6199"/>
                    <a:pt x="12491" y="8164"/>
                  </a:cubicBezTo>
                  <a:cubicBezTo>
                    <a:pt x="12491" y="8164"/>
                    <a:pt x="13873" y="10506"/>
                    <a:pt x="13873" y="10506"/>
                  </a:cubicBezTo>
                  <a:close/>
                  <a:moveTo>
                    <a:pt x="13873" y="1050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2" name="AutoShape 7"/>
            <p:cNvSpPr>
              <a:spLocks/>
            </p:cNvSpPr>
            <p:nvPr/>
          </p:nvSpPr>
          <p:spPr bwMode="auto">
            <a:xfrm>
              <a:off x="532" y="598"/>
              <a:ext cx="143" cy="40"/>
            </a:xfrm>
            <a:custGeom>
              <a:avLst/>
              <a:gdLst/>
              <a:ahLst/>
              <a:cxnLst/>
              <a:rect l="0" t="0" r="r" b="b"/>
              <a:pathLst>
                <a:path w="21600" h="20659">
                  <a:moveTo>
                    <a:pt x="4883" y="7471"/>
                  </a:moveTo>
                  <a:cubicBezTo>
                    <a:pt x="4876" y="7471"/>
                    <a:pt x="4469" y="7401"/>
                    <a:pt x="3894" y="7737"/>
                  </a:cubicBezTo>
                  <a:cubicBezTo>
                    <a:pt x="3317" y="8073"/>
                    <a:pt x="2574" y="8805"/>
                    <a:pt x="1862" y="10453"/>
                  </a:cubicBezTo>
                  <a:lnTo>
                    <a:pt x="1861" y="10453"/>
                  </a:lnTo>
                  <a:cubicBezTo>
                    <a:pt x="1093" y="12234"/>
                    <a:pt x="483" y="14776"/>
                    <a:pt x="0" y="18131"/>
                  </a:cubicBezTo>
                  <a:cubicBezTo>
                    <a:pt x="5152" y="21423"/>
                    <a:pt x="10825" y="21600"/>
                    <a:pt x="16683" y="18075"/>
                  </a:cubicBezTo>
                  <a:cubicBezTo>
                    <a:pt x="16691" y="18068"/>
                    <a:pt x="17191" y="17780"/>
                    <a:pt x="17883" y="16738"/>
                  </a:cubicBezTo>
                  <a:cubicBezTo>
                    <a:pt x="18573" y="15703"/>
                    <a:pt x="19457" y="13889"/>
                    <a:pt x="20198" y="10933"/>
                  </a:cubicBezTo>
                  <a:cubicBezTo>
                    <a:pt x="20962" y="7888"/>
                    <a:pt x="21441" y="4164"/>
                    <a:pt x="21600" y="0"/>
                  </a:cubicBezTo>
                  <a:cubicBezTo>
                    <a:pt x="15864" y="6163"/>
                    <a:pt x="10171" y="8491"/>
                    <a:pt x="4883" y="7471"/>
                  </a:cubicBezTo>
                  <a:close/>
                  <a:moveTo>
                    <a:pt x="4883" y="747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3" name="AutoShape 8"/>
            <p:cNvSpPr>
              <a:spLocks/>
            </p:cNvSpPr>
            <p:nvPr/>
          </p:nvSpPr>
          <p:spPr bwMode="auto">
            <a:xfrm>
              <a:off x="487" y="642"/>
              <a:ext cx="148" cy="33"/>
            </a:xfrm>
            <a:custGeom>
              <a:avLst/>
              <a:gdLst/>
              <a:ahLst/>
              <a:cxnLst/>
              <a:rect l="0" t="0" r="r" b="b"/>
              <a:pathLst>
                <a:path w="21600" h="21159">
                  <a:moveTo>
                    <a:pt x="5174" y="340"/>
                  </a:moveTo>
                  <a:cubicBezTo>
                    <a:pt x="5167" y="331"/>
                    <a:pt x="4779" y="-26"/>
                    <a:pt x="4211" y="1"/>
                  </a:cubicBezTo>
                  <a:cubicBezTo>
                    <a:pt x="3641" y="34"/>
                    <a:pt x="2894" y="432"/>
                    <a:pt x="2134" y="1976"/>
                  </a:cubicBezTo>
                  <a:cubicBezTo>
                    <a:pt x="1316" y="3638"/>
                    <a:pt x="616" y="6345"/>
                    <a:pt x="0" y="10128"/>
                  </a:cubicBezTo>
                  <a:cubicBezTo>
                    <a:pt x="4806" y="17598"/>
                    <a:pt x="10260" y="21574"/>
                    <a:pt x="16059" y="21125"/>
                  </a:cubicBezTo>
                  <a:cubicBezTo>
                    <a:pt x="16067" y="21125"/>
                    <a:pt x="16562" y="21102"/>
                    <a:pt x="17274" y="20282"/>
                  </a:cubicBezTo>
                  <a:cubicBezTo>
                    <a:pt x="17985" y="19472"/>
                    <a:pt x="18917" y="17837"/>
                    <a:pt x="19762" y="14708"/>
                  </a:cubicBezTo>
                  <a:cubicBezTo>
                    <a:pt x="20634" y="11484"/>
                    <a:pt x="21261" y="7243"/>
                    <a:pt x="21600" y="2250"/>
                  </a:cubicBezTo>
                  <a:cubicBezTo>
                    <a:pt x="15802" y="6001"/>
                    <a:pt x="10216" y="5099"/>
                    <a:pt x="5174" y="340"/>
                  </a:cubicBezTo>
                  <a:close/>
                  <a:moveTo>
                    <a:pt x="5174" y="34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4" name="AutoShape 9"/>
            <p:cNvSpPr>
              <a:spLocks/>
            </p:cNvSpPr>
            <p:nvPr/>
          </p:nvSpPr>
          <p:spPr bwMode="auto">
            <a:xfrm>
              <a:off x="443" y="657"/>
              <a:ext cx="148" cy="46"/>
            </a:xfrm>
            <a:custGeom>
              <a:avLst/>
              <a:gdLst/>
              <a:ahLst/>
              <a:cxnLst/>
              <a:rect l="0" t="0" r="r" b="b"/>
              <a:pathLst>
                <a:path w="21600" h="21469">
                  <a:moveTo>
                    <a:pt x="3834" y="0"/>
                  </a:moveTo>
                  <a:lnTo>
                    <a:pt x="3849" y="141"/>
                  </a:lnTo>
                  <a:cubicBezTo>
                    <a:pt x="3412" y="107"/>
                    <a:pt x="2919" y="242"/>
                    <a:pt x="2402" y="716"/>
                  </a:cubicBezTo>
                  <a:cubicBezTo>
                    <a:pt x="1534" y="1512"/>
                    <a:pt x="745" y="3117"/>
                    <a:pt x="0" y="5549"/>
                  </a:cubicBezTo>
                  <a:cubicBezTo>
                    <a:pt x="1630" y="8398"/>
                    <a:pt x="3360" y="10958"/>
                    <a:pt x="5180" y="13182"/>
                  </a:cubicBezTo>
                  <a:lnTo>
                    <a:pt x="5159" y="12984"/>
                  </a:lnTo>
                  <a:cubicBezTo>
                    <a:pt x="8341" y="16880"/>
                    <a:pt x="11798" y="19746"/>
                    <a:pt x="15457" y="21368"/>
                  </a:cubicBezTo>
                  <a:cubicBezTo>
                    <a:pt x="15466" y="21372"/>
                    <a:pt x="15954" y="21600"/>
                    <a:pt x="16686" y="21358"/>
                  </a:cubicBezTo>
                  <a:cubicBezTo>
                    <a:pt x="17417" y="21120"/>
                    <a:pt x="18396" y="20394"/>
                    <a:pt x="19341" y="18543"/>
                  </a:cubicBezTo>
                  <a:cubicBezTo>
                    <a:pt x="20316" y="16638"/>
                    <a:pt x="21087" y="13870"/>
                    <a:pt x="21600" y="10424"/>
                  </a:cubicBezTo>
                  <a:cubicBezTo>
                    <a:pt x="15748" y="10286"/>
                    <a:pt x="10272" y="6870"/>
                    <a:pt x="5477" y="907"/>
                  </a:cubicBezTo>
                  <a:cubicBezTo>
                    <a:pt x="5468" y="894"/>
                    <a:pt x="4775" y="47"/>
                    <a:pt x="3834" y="0"/>
                  </a:cubicBezTo>
                  <a:close/>
                  <a:moveTo>
                    <a:pt x="3834"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5" name="AutoShape 10"/>
            <p:cNvSpPr>
              <a:spLocks/>
            </p:cNvSpPr>
            <p:nvPr/>
          </p:nvSpPr>
          <p:spPr bwMode="auto">
            <a:xfrm>
              <a:off x="399" y="664"/>
              <a:ext cx="144" cy="59"/>
            </a:xfrm>
            <a:custGeom>
              <a:avLst/>
              <a:gdLst/>
              <a:ahLst/>
              <a:cxnLst/>
              <a:rect l="0" t="0" r="r" b="b"/>
              <a:pathLst>
                <a:path w="21600" h="21357">
                  <a:moveTo>
                    <a:pt x="13788" y="17351"/>
                  </a:moveTo>
                  <a:lnTo>
                    <a:pt x="12718" y="9432"/>
                  </a:lnTo>
                  <a:cubicBezTo>
                    <a:pt x="10229" y="7221"/>
                    <a:pt x="7897" y="4557"/>
                    <a:pt x="5745" y="1524"/>
                  </a:cubicBezTo>
                  <a:cubicBezTo>
                    <a:pt x="5740" y="1513"/>
                    <a:pt x="5389" y="1026"/>
                    <a:pt x="4835" y="608"/>
                  </a:cubicBezTo>
                  <a:cubicBezTo>
                    <a:pt x="4279" y="187"/>
                    <a:pt x="3525" y="-168"/>
                    <a:pt x="2674" y="84"/>
                  </a:cubicBezTo>
                  <a:cubicBezTo>
                    <a:pt x="1756" y="356"/>
                    <a:pt x="877" y="1280"/>
                    <a:pt x="0" y="2850"/>
                  </a:cubicBezTo>
                  <a:cubicBezTo>
                    <a:pt x="3989" y="10273"/>
                    <a:pt x="8787" y="16424"/>
                    <a:pt x="14225" y="20586"/>
                  </a:cubicBezTo>
                  <a:lnTo>
                    <a:pt x="14198" y="20386"/>
                  </a:lnTo>
                  <a:lnTo>
                    <a:pt x="14841" y="20869"/>
                  </a:lnTo>
                  <a:cubicBezTo>
                    <a:pt x="14850" y="20874"/>
                    <a:pt x="15332" y="21235"/>
                    <a:pt x="16084" y="21333"/>
                  </a:cubicBezTo>
                  <a:cubicBezTo>
                    <a:pt x="16834" y="21432"/>
                    <a:pt x="17859" y="21256"/>
                    <a:pt x="18908" y="20207"/>
                  </a:cubicBezTo>
                  <a:cubicBezTo>
                    <a:pt x="19990" y="19125"/>
                    <a:pt x="20908" y="17312"/>
                    <a:pt x="21600" y="14875"/>
                  </a:cubicBezTo>
                  <a:cubicBezTo>
                    <a:pt x="18463" y="13630"/>
                    <a:pt x="15478" y="11715"/>
                    <a:pt x="12691" y="9232"/>
                  </a:cubicBezTo>
                  <a:cubicBezTo>
                    <a:pt x="12691" y="9232"/>
                    <a:pt x="13788" y="17351"/>
                    <a:pt x="13788" y="17351"/>
                  </a:cubicBezTo>
                  <a:close/>
                  <a:moveTo>
                    <a:pt x="13788" y="1735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6" name="AutoShape 11"/>
            <p:cNvSpPr>
              <a:spLocks/>
            </p:cNvSpPr>
            <p:nvPr/>
          </p:nvSpPr>
          <p:spPr bwMode="auto">
            <a:xfrm>
              <a:off x="354" y="671"/>
              <a:ext cx="137" cy="74"/>
            </a:xfrm>
            <a:custGeom>
              <a:avLst/>
              <a:gdLst/>
              <a:ahLst/>
              <a:cxnLst/>
              <a:rect l="0" t="0" r="r" b="b"/>
              <a:pathLst>
                <a:path w="21600" h="21359">
                  <a:moveTo>
                    <a:pt x="5190" y="1065"/>
                  </a:moveTo>
                  <a:cubicBezTo>
                    <a:pt x="4638" y="565"/>
                    <a:pt x="3875" y="57"/>
                    <a:pt x="2971" y="5"/>
                  </a:cubicBezTo>
                  <a:lnTo>
                    <a:pt x="2970" y="5"/>
                  </a:lnTo>
                  <a:cubicBezTo>
                    <a:pt x="1995" y="-54"/>
                    <a:pt x="1017" y="421"/>
                    <a:pt x="0" y="1410"/>
                  </a:cubicBezTo>
                  <a:cubicBezTo>
                    <a:pt x="3780" y="8747"/>
                    <a:pt x="8547" y="15280"/>
                    <a:pt x="14152" y="20314"/>
                  </a:cubicBezTo>
                  <a:cubicBezTo>
                    <a:pt x="14161" y="20320"/>
                    <a:pt x="14637" y="20757"/>
                    <a:pt x="15412" y="21065"/>
                  </a:cubicBezTo>
                  <a:cubicBezTo>
                    <a:pt x="16186" y="21372"/>
                    <a:pt x="17264" y="21546"/>
                    <a:pt x="18429" y="21031"/>
                  </a:cubicBezTo>
                  <a:cubicBezTo>
                    <a:pt x="19629" y="20502"/>
                    <a:pt x="20711" y="19337"/>
                    <a:pt x="21600" y="17610"/>
                  </a:cubicBezTo>
                  <a:cubicBezTo>
                    <a:pt x="15612" y="13941"/>
                    <a:pt x="10374" y="8536"/>
                    <a:pt x="6077" y="2067"/>
                  </a:cubicBezTo>
                  <a:cubicBezTo>
                    <a:pt x="6071" y="2059"/>
                    <a:pt x="5739" y="1563"/>
                    <a:pt x="5190" y="1065"/>
                  </a:cubicBezTo>
                  <a:close/>
                  <a:moveTo>
                    <a:pt x="5190" y="106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7" name="AutoShape 12"/>
            <p:cNvSpPr>
              <a:spLocks/>
            </p:cNvSpPr>
            <p:nvPr/>
          </p:nvSpPr>
          <p:spPr bwMode="auto">
            <a:xfrm>
              <a:off x="303" y="664"/>
              <a:ext cx="126" cy="88"/>
            </a:xfrm>
            <a:custGeom>
              <a:avLst/>
              <a:gdLst/>
              <a:ahLst/>
              <a:cxnLst/>
              <a:rect l="0" t="0" r="r" b="b"/>
              <a:pathLst>
                <a:path w="21600" h="21340">
                  <a:moveTo>
                    <a:pt x="6426" y="2595"/>
                  </a:moveTo>
                  <a:cubicBezTo>
                    <a:pt x="6421" y="2586"/>
                    <a:pt x="6111" y="2098"/>
                    <a:pt x="5570" y="1551"/>
                  </a:cubicBezTo>
                  <a:cubicBezTo>
                    <a:pt x="5027" y="1004"/>
                    <a:pt x="4261" y="398"/>
                    <a:pt x="3301" y="138"/>
                  </a:cubicBezTo>
                  <a:lnTo>
                    <a:pt x="3300" y="136"/>
                  </a:lnTo>
                  <a:cubicBezTo>
                    <a:pt x="2265" y="-145"/>
                    <a:pt x="1178" y="11"/>
                    <a:pt x="0" y="586"/>
                  </a:cubicBezTo>
                  <a:cubicBezTo>
                    <a:pt x="3348" y="7595"/>
                    <a:pt x="7868" y="14151"/>
                    <a:pt x="13393" y="19680"/>
                  </a:cubicBezTo>
                  <a:cubicBezTo>
                    <a:pt x="13402" y="19687"/>
                    <a:pt x="13870" y="20163"/>
                    <a:pt x="14670" y="20606"/>
                  </a:cubicBezTo>
                  <a:cubicBezTo>
                    <a:pt x="15467" y="21049"/>
                    <a:pt x="16603" y="21455"/>
                    <a:pt x="17894" y="21311"/>
                  </a:cubicBezTo>
                  <a:cubicBezTo>
                    <a:pt x="19226" y="21165"/>
                    <a:pt x="20489" y="20462"/>
                    <a:pt x="21600" y="19246"/>
                  </a:cubicBezTo>
                  <a:cubicBezTo>
                    <a:pt x="15546" y="14734"/>
                    <a:pt x="10431" y="8992"/>
                    <a:pt x="6426" y="2595"/>
                  </a:cubicBezTo>
                  <a:close/>
                  <a:moveTo>
                    <a:pt x="6426" y="259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8" name="AutoShape 13"/>
            <p:cNvSpPr>
              <a:spLocks/>
            </p:cNvSpPr>
            <p:nvPr/>
          </p:nvSpPr>
          <p:spPr bwMode="auto">
            <a:xfrm>
              <a:off x="280" y="657"/>
              <a:ext cx="95" cy="94"/>
            </a:xfrm>
            <a:custGeom>
              <a:avLst/>
              <a:gdLst/>
              <a:ahLst/>
              <a:cxnLst/>
              <a:rect l="0" t="0" r="r" b="b"/>
              <a:pathLst>
                <a:path w="21600" h="21491">
                  <a:moveTo>
                    <a:pt x="3900" y="1855"/>
                  </a:moveTo>
                  <a:cubicBezTo>
                    <a:pt x="3892" y="1842"/>
                    <a:pt x="3257" y="875"/>
                    <a:pt x="2078" y="0"/>
                  </a:cubicBezTo>
                  <a:lnTo>
                    <a:pt x="0" y="6335"/>
                  </a:lnTo>
                  <a:cubicBezTo>
                    <a:pt x="2909" y="10775"/>
                    <a:pt x="6467" y="15058"/>
                    <a:pt x="10641" y="19036"/>
                  </a:cubicBezTo>
                  <a:cubicBezTo>
                    <a:pt x="10652" y="19046"/>
                    <a:pt x="11206" y="19581"/>
                    <a:pt x="12205" y="20154"/>
                  </a:cubicBezTo>
                  <a:cubicBezTo>
                    <a:pt x="13200" y="20725"/>
                    <a:pt x="14651" y="21331"/>
                    <a:pt x="16386" y="21464"/>
                  </a:cubicBezTo>
                  <a:cubicBezTo>
                    <a:pt x="18174" y="21600"/>
                    <a:pt x="19952" y="21213"/>
                    <a:pt x="21600" y="20320"/>
                  </a:cubicBezTo>
                  <a:cubicBezTo>
                    <a:pt x="14225" y="14924"/>
                    <a:pt x="8257" y="8584"/>
                    <a:pt x="3900" y="1855"/>
                  </a:cubicBezTo>
                  <a:close/>
                  <a:moveTo>
                    <a:pt x="3900" y="185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9" name="AutoShape 14"/>
            <p:cNvSpPr>
              <a:spLocks/>
            </p:cNvSpPr>
            <p:nvPr/>
          </p:nvSpPr>
          <p:spPr bwMode="auto">
            <a:xfrm>
              <a:off x="221" y="627"/>
              <a:ext cx="97" cy="114"/>
            </a:xfrm>
            <a:custGeom>
              <a:avLst/>
              <a:gdLst/>
              <a:ahLst/>
              <a:cxnLst/>
              <a:rect l="0" t="0" r="r" b="b"/>
              <a:pathLst>
                <a:path w="21600" h="21445">
                  <a:moveTo>
                    <a:pt x="12897" y="12139"/>
                  </a:moveTo>
                  <a:cubicBezTo>
                    <a:pt x="10708" y="9374"/>
                    <a:pt x="8872" y="6533"/>
                    <a:pt x="7386" y="3668"/>
                  </a:cubicBezTo>
                  <a:cubicBezTo>
                    <a:pt x="7382" y="3660"/>
                    <a:pt x="7138" y="3196"/>
                    <a:pt x="6624" y="2612"/>
                  </a:cubicBezTo>
                  <a:cubicBezTo>
                    <a:pt x="6108" y="2027"/>
                    <a:pt x="5331" y="1321"/>
                    <a:pt x="4217" y="802"/>
                  </a:cubicBezTo>
                  <a:lnTo>
                    <a:pt x="4216" y="802"/>
                  </a:lnTo>
                  <a:cubicBezTo>
                    <a:pt x="3014" y="240"/>
                    <a:pt x="1622" y="-17"/>
                    <a:pt x="0" y="1"/>
                  </a:cubicBezTo>
                  <a:cubicBezTo>
                    <a:pt x="2093" y="6069"/>
                    <a:pt x="5633" y="12196"/>
                    <a:pt x="10658" y="17956"/>
                  </a:cubicBezTo>
                  <a:lnTo>
                    <a:pt x="11308" y="16269"/>
                  </a:lnTo>
                  <a:lnTo>
                    <a:pt x="10699" y="17852"/>
                  </a:lnTo>
                  <a:lnTo>
                    <a:pt x="11296" y="18528"/>
                  </a:lnTo>
                  <a:cubicBezTo>
                    <a:pt x="11305" y="18537"/>
                    <a:pt x="11754" y="19043"/>
                    <a:pt x="12622" y="19640"/>
                  </a:cubicBezTo>
                  <a:cubicBezTo>
                    <a:pt x="13488" y="20233"/>
                    <a:pt x="14785" y="20913"/>
                    <a:pt x="16427" y="21243"/>
                  </a:cubicBezTo>
                  <a:cubicBezTo>
                    <a:pt x="18120" y="21583"/>
                    <a:pt x="19884" y="21494"/>
                    <a:pt x="21600" y="20976"/>
                  </a:cubicBezTo>
                  <a:cubicBezTo>
                    <a:pt x="18280" y="18140"/>
                    <a:pt x="15387" y="15135"/>
                    <a:pt x="12938" y="12035"/>
                  </a:cubicBezTo>
                  <a:cubicBezTo>
                    <a:pt x="12938" y="12035"/>
                    <a:pt x="12897" y="12139"/>
                    <a:pt x="12897" y="12139"/>
                  </a:cubicBezTo>
                  <a:close/>
                  <a:moveTo>
                    <a:pt x="12897" y="1213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0" name="AutoShape 15"/>
            <p:cNvSpPr>
              <a:spLocks/>
            </p:cNvSpPr>
            <p:nvPr/>
          </p:nvSpPr>
          <p:spPr bwMode="auto">
            <a:xfrm>
              <a:off x="258" y="649"/>
              <a:ext cx="28" cy="35"/>
            </a:xfrm>
            <a:custGeom>
              <a:avLst/>
              <a:gdLst/>
              <a:ahLst/>
              <a:cxnLst/>
              <a:rect l="0" t="0" r="r" b="b"/>
              <a:pathLst>
                <a:path w="21600" h="21277">
                  <a:moveTo>
                    <a:pt x="0" y="432"/>
                  </a:moveTo>
                  <a:cubicBezTo>
                    <a:pt x="4164" y="7467"/>
                    <a:pt x="9035" y="14441"/>
                    <a:pt x="14611" y="21277"/>
                  </a:cubicBezTo>
                  <a:lnTo>
                    <a:pt x="21600" y="4133"/>
                  </a:lnTo>
                  <a:cubicBezTo>
                    <a:pt x="19776" y="3025"/>
                    <a:pt x="17555" y="1956"/>
                    <a:pt x="14896" y="1187"/>
                  </a:cubicBezTo>
                  <a:cubicBezTo>
                    <a:pt x="10435" y="-98"/>
                    <a:pt x="5525" y="-323"/>
                    <a:pt x="0" y="432"/>
                  </a:cubicBezTo>
                  <a:close/>
                  <a:moveTo>
                    <a:pt x="0" y="43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1" name="AutoShape 16"/>
            <p:cNvSpPr>
              <a:spLocks/>
            </p:cNvSpPr>
            <p:nvPr/>
          </p:nvSpPr>
          <p:spPr bwMode="auto">
            <a:xfrm>
              <a:off x="177" y="598"/>
              <a:ext cx="78" cy="126"/>
            </a:xfrm>
            <a:custGeom>
              <a:avLst/>
              <a:gdLst/>
              <a:ahLst/>
              <a:cxnLst/>
              <a:rect l="0" t="0" r="r" b="b"/>
              <a:pathLst>
                <a:path w="21600" h="21471">
                  <a:moveTo>
                    <a:pt x="7558" y="3124"/>
                  </a:moveTo>
                  <a:cubicBezTo>
                    <a:pt x="7056" y="2539"/>
                    <a:pt x="6261" y="1816"/>
                    <a:pt x="5008" y="1219"/>
                  </a:cubicBezTo>
                  <a:lnTo>
                    <a:pt x="5007" y="1217"/>
                  </a:lnTo>
                  <a:cubicBezTo>
                    <a:pt x="3657" y="573"/>
                    <a:pt x="2001" y="178"/>
                    <a:pt x="0" y="0"/>
                  </a:cubicBezTo>
                  <a:cubicBezTo>
                    <a:pt x="1231" y="5870"/>
                    <a:pt x="4340" y="11982"/>
                    <a:pt x="9490" y="17914"/>
                  </a:cubicBezTo>
                  <a:cubicBezTo>
                    <a:pt x="9498" y="17922"/>
                    <a:pt x="9932" y="18429"/>
                    <a:pt x="10861" y="19066"/>
                  </a:cubicBezTo>
                  <a:cubicBezTo>
                    <a:pt x="11788" y="19702"/>
                    <a:pt x="13225" y="20467"/>
                    <a:pt x="15170" y="20960"/>
                  </a:cubicBezTo>
                  <a:cubicBezTo>
                    <a:pt x="17175" y="21468"/>
                    <a:pt x="19366" y="21600"/>
                    <a:pt x="21600" y="21345"/>
                  </a:cubicBezTo>
                  <a:cubicBezTo>
                    <a:pt x="15146" y="15817"/>
                    <a:pt x="10722" y="9942"/>
                    <a:pt x="8253" y="4160"/>
                  </a:cubicBezTo>
                  <a:cubicBezTo>
                    <a:pt x="8251" y="4151"/>
                    <a:pt x="8056" y="3708"/>
                    <a:pt x="7558" y="3124"/>
                  </a:cubicBezTo>
                  <a:close/>
                  <a:moveTo>
                    <a:pt x="7558" y="312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2" name="AutoShape 17"/>
            <p:cNvSpPr>
              <a:spLocks/>
            </p:cNvSpPr>
            <p:nvPr/>
          </p:nvSpPr>
          <p:spPr bwMode="auto">
            <a:xfrm>
              <a:off x="147" y="568"/>
              <a:ext cx="58" cy="136"/>
            </a:xfrm>
            <a:custGeom>
              <a:avLst/>
              <a:gdLst/>
              <a:ahLst/>
              <a:cxnLst/>
              <a:rect l="0" t="0" r="r" b="b"/>
              <a:pathLst>
                <a:path w="21265" h="21568">
                  <a:moveTo>
                    <a:pt x="8970" y="3546"/>
                  </a:moveTo>
                  <a:cubicBezTo>
                    <a:pt x="8507" y="2963"/>
                    <a:pt x="7701" y="2227"/>
                    <a:pt x="6250" y="1565"/>
                  </a:cubicBezTo>
                  <a:lnTo>
                    <a:pt x="6250" y="1564"/>
                  </a:lnTo>
                  <a:cubicBezTo>
                    <a:pt x="4683" y="852"/>
                    <a:pt x="2630" y="341"/>
                    <a:pt x="45" y="0"/>
                  </a:cubicBezTo>
                  <a:cubicBezTo>
                    <a:pt x="-335" y="5509"/>
                    <a:pt x="1691" y="11408"/>
                    <a:pt x="6450" y="17325"/>
                  </a:cubicBezTo>
                  <a:cubicBezTo>
                    <a:pt x="6458" y="17334"/>
                    <a:pt x="6857" y="17838"/>
                    <a:pt x="7865" y="18508"/>
                  </a:cubicBezTo>
                  <a:cubicBezTo>
                    <a:pt x="8871" y="19174"/>
                    <a:pt x="10504" y="20007"/>
                    <a:pt x="12904" y="20635"/>
                  </a:cubicBezTo>
                  <a:cubicBezTo>
                    <a:pt x="15376" y="21282"/>
                    <a:pt x="18225" y="21600"/>
                    <a:pt x="21265" y="21566"/>
                  </a:cubicBezTo>
                  <a:cubicBezTo>
                    <a:pt x="14652" y="15902"/>
                    <a:pt x="10824" y="10101"/>
                    <a:pt x="9536" y="4561"/>
                  </a:cubicBezTo>
                  <a:cubicBezTo>
                    <a:pt x="9536" y="4554"/>
                    <a:pt x="9430" y="4128"/>
                    <a:pt x="8970" y="3546"/>
                  </a:cubicBezTo>
                  <a:close/>
                  <a:moveTo>
                    <a:pt x="8970" y="354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3" name="AutoShape 18"/>
            <p:cNvSpPr>
              <a:spLocks/>
            </p:cNvSpPr>
            <p:nvPr/>
          </p:nvSpPr>
          <p:spPr bwMode="auto">
            <a:xfrm>
              <a:off x="118" y="546"/>
              <a:ext cx="40" cy="122"/>
            </a:xfrm>
            <a:custGeom>
              <a:avLst/>
              <a:gdLst/>
              <a:ahLst/>
              <a:cxnLst/>
              <a:rect l="0" t="0" r="r" b="b"/>
              <a:pathLst>
                <a:path w="21179" h="21600">
                  <a:moveTo>
                    <a:pt x="13538" y="1992"/>
                  </a:moveTo>
                  <a:cubicBezTo>
                    <a:pt x="13542" y="1981"/>
                    <a:pt x="13677" y="1086"/>
                    <a:pt x="12681" y="0"/>
                  </a:cubicBezTo>
                  <a:lnTo>
                    <a:pt x="216" y="3045"/>
                  </a:lnTo>
                  <a:cubicBezTo>
                    <a:pt x="-421" y="7150"/>
                    <a:pt x="338" y="11448"/>
                    <a:pt x="2638" y="15832"/>
                  </a:cubicBezTo>
                  <a:cubicBezTo>
                    <a:pt x="2645" y="15844"/>
                    <a:pt x="2941" y="16429"/>
                    <a:pt x="4007" y="17240"/>
                  </a:cubicBezTo>
                  <a:cubicBezTo>
                    <a:pt x="5071" y="18050"/>
                    <a:pt x="6929" y="19087"/>
                    <a:pt x="9960" y="19955"/>
                  </a:cubicBezTo>
                  <a:cubicBezTo>
                    <a:pt x="13085" y="20851"/>
                    <a:pt x="16906" y="21413"/>
                    <a:pt x="21179" y="21600"/>
                  </a:cubicBezTo>
                  <a:cubicBezTo>
                    <a:pt x="14864" y="14871"/>
                    <a:pt x="12484" y="8194"/>
                    <a:pt x="13538" y="1992"/>
                  </a:cubicBezTo>
                  <a:close/>
                  <a:moveTo>
                    <a:pt x="13538" y="199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4" name="AutoShape 19"/>
            <p:cNvSpPr>
              <a:spLocks/>
            </p:cNvSpPr>
            <p:nvPr/>
          </p:nvSpPr>
          <p:spPr bwMode="auto">
            <a:xfrm>
              <a:off x="81" y="487"/>
              <a:ext cx="33" cy="147"/>
            </a:xfrm>
            <a:custGeom>
              <a:avLst/>
              <a:gdLst/>
              <a:ahLst/>
              <a:cxnLst/>
              <a:rect l="0" t="0" r="r" b="b"/>
              <a:pathLst>
                <a:path w="21419" h="21600">
                  <a:moveTo>
                    <a:pt x="19421" y="2133"/>
                  </a:moveTo>
                  <a:lnTo>
                    <a:pt x="19419" y="2133"/>
                  </a:lnTo>
                  <a:cubicBezTo>
                    <a:pt x="17734" y="1315"/>
                    <a:pt x="14996" y="616"/>
                    <a:pt x="11167" y="0"/>
                  </a:cubicBezTo>
                  <a:cubicBezTo>
                    <a:pt x="3859" y="4642"/>
                    <a:pt x="-153" y="9888"/>
                    <a:pt x="5" y="15464"/>
                  </a:cubicBezTo>
                  <a:lnTo>
                    <a:pt x="11629" y="13537"/>
                  </a:lnTo>
                  <a:lnTo>
                    <a:pt x="308" y="15414"/>
                  </a:lnTo>
                  <a:lnTo>
                    <a:pt x="343" y="16073"/>
                  </a:lnTo>
                  <a:cubicBezTo>
                    <a:pt x="345" y="16082"/>
                    <a:pt x="373" y="16575"/>
                    <a:pt x="1203" y="17286"/>
                  </a:cubicBezTo>
                  <a:cubicBezTo>
                    <a:pt x="2028" y="17995"/>
                    <a:pt x="3688" y="18926"/>
                    <a:pt x="6858" y="19769"/>
                  </a:cubicBezTo>
                  <a:cubicBezTo>
                    <a:pt x="10127" y="20638"/>
                    <a:pt x="14422" y="21263"/>
                    <a:pt x="19475" y="21600"/>
                  </a:cubicBezTo>
                  <a:cubicBezTo>
                    <a:pt x="17449" y="18527"/>
                    <a:pt x="16742" y="15510"/>
                    <a:pt x="17249" y="12605"/>
                  </a:cubicBezTo>
                  <a:lnTo>
                    <a:pt x="16946" y="12656"/>
                  </a:lnTo>
                  <a:cubicBezTo>
                    <a:pt x="17391" y="10062"/>
                    <a:pt x="18800" y="7556"/>
                    <a:pt x="21078" y="5171"/>
                  </a:cubicBezTo>
                  <a:cubicBezTo>
                    <a:pt x="21085" y="5163"/>
                    <a:pt x="21447" y="4776"/>
                    <a:pt x="21417" y="4208"/>
                  </a:cubicBezTo>
                  <a:cubicBezTo>
                    <a:pt x="21387" y="3638"/>
                    <a:pt x="20981" y="2893"/>
                    <a:pt x="19421" y="2133"/>
                  </a:cubicBezTo>
                  <a:close/>
                  <a:moveTo>
                    <a:pt x="19421" y="213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5" name="AutoShape 20"/>
            <p:cNvSpPr>
              <a:spLocks/>
            </p:cNvSpPr>
            <p:nvPr/>
          </p:nvSpPr>
          <p:spPr bwMode="auto">
            <a:xfrm>
              <a:off x="118" y="531"/>
              <a:ext cx="24" cy="39"/>
            </a:xfrm>
            <a:custGeom>
              <a:avLst/>
              <a:gdLst/>
              <a:ahLst/>
              <a:cxnLst/>
              <a:rect l="0" t="0" r="r" b="b"/>
              <a:pathLst>
                <a:path w="21600" h="21600">
                  <a:moveTo>
                    <a:pt x="4160" y="0"/>
                  </a:moveTo>
                  <a:cubicBezTo>
                    <a:pt x="2026" y="6963"/>
                    <a:pt x="622" y="14183"/>
                    <a:pt x="0" y="21600"/>
                  </a:cubicBezTo>
                  <a:lnTo>
                    <a:pt x="21600" y="11942"/>
                  </a:lnTo>
                  <a:cubicBezTo>
                    <a:pt x="20821" y="10345"/>
                    <a:pt x="19623" y="8608"/>
                    <a:pt x="17751" y="6906"/>
                  </a:cubicBezTo>
                  <a:lnTo>
                    <a:pt x="17748" y="6906"/>
                  </a:lnTo>
                  <a:cubicBezTo>
                    <a:pt x="14603" y="4055"/>
                    <a:pt x="10103" y="1794"/>
                    <a:pt x="4160" y="0"/>
                  </a:cubicBezTo>
                  <a:close/>
                  <a:moveTo>
                    <a:pt x="416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6" name="AutoShape 21"/>
            <p:cNvSpPr>
              <a:spLocks/>
            </p:cNvSpPr>
            <p:nvPr/>
          </p:nvSpPr>
          <p:spPr bwMode="auto">
            <a:xfrm>
              <a:off x="51" y="442"/>
              <a:ext cx="46" cy="148"/>
            </a:xfrm>
            <a:custGeom>
              <a:avLst/>
              <a:gdLst/>
              <a:ahLst/>
              <a:cxnLst/>
              <a:rect l="0" t="0" r="r" b="b"/>
              <a:pathLst>
                <a:path w="21315" h="21600">
                  <a:moveTo>
                    <a:pt x="21129" y="4521"/>
                  </a:moveTo>
                  <a:cubicBezTo>
                    <a:pt x="21389" y="3958"/>
                    <a:pt x="21471" y="3207"/>
                    <a:pt x="20737" y="2402"/>
                  </a:cubicBezTo>
                  <a:cubicBezTo>
                    <a:pt x="19944" y="1534"/>
                    <a:pt x="18345" y="746"/>
                    <a:pt x="15927" y="0"/>
                  </a:cubicBezTo>
                  <a:cubicBezTo>
                    <a:pt x="8174" y="4472"/>
                    <a:pt x="2612" y="9709"/>
                    <a:pt x="98" y="15451"/>
                  </a:cubicBezTo>
                  <a:cubicBezTo>
                    <a:pt x="96" y="15459"/>
                    <a:pt x="-129" y="15948"/>
                    <a:pt x="110" y="16680"/>
                  </a:cubicBezTo>
                  <a:cubicBezTo>
                    <a:pt x="348" y="17412"/>
                    <a:pt x="1069" y="18392"/>
                    <a:pt x="2909" y="19338"/>
                  </a:cubicBezTo>
                  <a:cubicBezTo>
                    <a:pt x="4804" y="20314"/>
                    <a:pt x="7554" y="21087"/>
                    <a:pt x="10980" y="21600"/>
                  </a:cubicBezTo>
                  <a:cubicBezTo>
                    <a:pt x="11106" y="15742"/>
                    <a:pt x="14496" y="10261"/>
                    <a:pt x="20413" y="5460"/>
                  </a:cubicBezTo>
                  <a:cubicBezTo>
                    <a:pt x="20422" y="5453"/>
                    <a:pt x="20869" y="5083"/>
                    <a:pt x="21129" y="4521"/>
                  </a:cubicBezTo>
                  <a:close/>
                  <a:moveTo>
                    <a:pt x="21129" y="452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7" name="AutoShape 22"/>
            <p:cNvSpPr>
              <a:spLocks/>
            </p:cNvSpPr>
            <p:nvPr/>
          </p:nvSpPr>
          <p:spPr bwMode="auto">
            <a:xfrm>
              <a:off x="29" y="391"/>
              <a:ext cx="60" cy="144"/>
            </a:xfrm>
            <a:custGeom>
              <a:avLst/>
              <a:gdLst/>
              <a:ahLst/>
              <a:cxnLst/>
              <a:rect l="0" t="0" r="r" b="b"/>
              <a:pathLst>
                <a:path w="21358" h="21600">
                  <a:moveTo>
                    <a:pt x="20756" y="4844"/>
                  </a:moveTo>
                  <a:cubicBezTo>
                    <a:pt x="21172" y="4288"/>
                    <a:pt x="21524" y="3532"/>
                    <a:pt x="21274" y="2679"/>
                  </a:cubicBezTo>
                  <a:cubicBezTo>
                    <a:pt x="21003" y="1759"/>
                    <a:pt x="20085" y="878"/>
                    <a:pt x="18527" y="0"/>
                  </a:cubicBezTo>
                  <a:cubicBezTo>
                    <a:pt x="10899" y="4134"/>
                    <a:pt x="4624" y="9139"/>
                    <a:pt x="490" y="14820"/>
                  </a:cubicBezTo>
                  <a:cubicBezTo>
                    <a:pt x="485" y="14829"/>
                    <a:pt x="125" y="15312"/>
                    <a:pt x="25" y="16065"/>
                  </a:cubicBezTo>
                  <a:cubicBezTo>
                    <a:pt x="-76" y="16818"/>
                    <a:pt x="97" y="17846"/>
                    <a:pt x="1137" y="18899"/>
                  </a:cubicBezTo>
                  <a:cubicBezTo>
                    <a:pt x="2208" y="19984"/>
                    <a:pt x="4009" y="20905"/>
                    <a:pt x="6427" y="21600"/>
                  </a:cubicBezTo>
                  <a:cubicBezTo>
                    <a:pt x="8769" y="15677"/>
                    <a:pt x="13478" y="10307"/>
                    <a:pt x="19846" y="5757"/>
                  </a:cubicBezTo>
                  <a:cubicBezTo>
                    <a:pt x="19856" y="5750"/>
                    <a:pt x="20341" y="5399"/>
                    <a:pt x="20756" y="4844"/>
                  </a:cubicBezTo>
                  <a:close/>
                  <a:moveTo>
                    <a:pt x="20756" y="484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8" name="AutoShape 23"/>
            <p:cNvSpPr>
              <a:spLocks/>
            </p:cNvSpPr>
            <p:nvPr/>
          </p:nvSpPr>
          <p:spPr bwMode="auto">
            <a:xfrm>
              <a:off x="7" y="346"/>
              <a:ext cx="73" cy="138"/>
            </a:xfrm>
            <a:custGeom>
              <a:avLst/>
              <a:gdLst/>
              <a:ahLst/>
              <a:cxnLst/>
              <a:rect l="0" t="0" r="r" b="b"/>
              <a:pathLst>
                <a:path w="21358" h="21600">
                  <a:moveTo>
                    <a:pt x="20901" y="4514"/>
                  </a:moveTo>
                  <a:lnTo>
                    <a:pt x="20807" y="4514"/>
                  </a:lnTo>
                  <a:cubicBezTo>
                    <a:pt x="21095" y="4069"/>
                    <a:pt x="21319" y="3548"/>
                    <a:pt x="21353" y="2968"/>
                  </a:cubicBezTo>
                  <a:cubicBezTo>
                    <a:pt x="21412" y="1993"/>
                    <a:pt x="20938" y="1017"/>
                    <a:pt x="19948" y="0"/>
                  </a:cubicBezTo>
                  <a:cubicBezTo>
                    <a:pt x="17261" y="1375"/>
                    <a:pt x="14684" y="2883"/>
                    <a:pt x="12245" y="4514"/>
                  </a:cubicBezTo>
                  <a:lnTo>
                    <a:pt x="12375" y="4514"/>
                  </a:lnTo>
                  <a:cubicBezTo>
                    <a:pt x="8109" y="7364"/>
                    <a:pt x="4274" y="10593"/>
                    <a:pt x="1050" y="14164"/>
                  </a:cubicBezTo>
                  <a:cubicBezTo>
                    <a:pt x="1043" y="14173"/>
                    <a:pt x="605" y="14649"/>
                    <a:pt x="297" y="15422"/>
                  </a:cubicBezTo>
                  <a:cubicBezTo>
                    <a:pt x="-14" y="16195"/>
                    <a:pt x="-188" y="17271"/>
                    <a:pt x="328" y="18433"/>
                  </a:cubicBezTo>
                  <a:cubicBezTo>
                    <a:pt x="858" y="19633"/>
                    <a:pt x="2026" y="20712"/>
                    <a:pt x="3758" y="21600"/>
                  </a:cubicBezTo>
                  <a:cubicBezTo>
                    <a:pt x="7441" y="15622"/>
                    <a:pt x="12864" y="10393"/>
                    <a:pt x="19353" y="6105"/>
                  </a:cubicBezTo>
                  <a:cubicBezTo>
                    <a:pt x="19367" y="6096"/>
                    <a:pt x="20295" y="5474"/>
                    <a:pt x="20901" y="4514"/>
                  </a:cubicBezTo>
                  <a:close/>
                  <a:moveTo>
                    <a:pt x="20901" y="45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89" name="AutoShape 24"/>
            <p:cNvSpPr>
              <a:spLocks/>
            </p:cNvSpPr>
            <p:nvPr/>
          </p:nvSpPr>
          <p:spPr bwMode="auto">
            <a:xfrm>
              <a:off x="0" y="302"/>
              <a:ext cx="87" cy="127"/>
            </a:xfrm>
            <a:custGeom>
              <a:avLst/>
              <a:gdLst/>
              <a:ahLst/>
              <a:cxnLst/>
              <a:rect l="0" t="0" r="r" b="b"/>
              <a:pathLst>
                <a:path w="21339" h="21600">
                  <a:moveTo>
                    <a:pt x="10263" y="12803"/>
                  </a:moveTo>
                  <a:lnTo>
                    <a:pt x="10120" y="12803"/>
                  </a:lnTo>
                  <a:cubicBezTo>
                    <a:pt x="12803" y="10434"/>
                    <a:pt x="15695" y="8295"/>
                    <a:pt x="18734" y="6405"/>
                  </a:cubicBezTo>
                  <a:cubicBezTo>
                    <a:pt x="18744" y="6400"/>
                    <a:pt x="19234" y="6091"/>
                    <a:pt x="19782" y="5552"/>
                  </a:cubicBezTo>
                  <a:cubicBezTo>
                    <a:pt x="20330" y="5012"/>
                    <a:pt x="20939" y="4247"/>
                    <a:pt x="21200" y="3291"/>
                  </a:cubicBezTo>
                  <a:lnTo>
                    <a:pt x="21201" y="3290"/>
                  </a:lnTo>
                  <a:cubicBezTo>
                    <a:pt x="21485" y="2259"/>
                    <a:pt x="21328" y="1175"/>
                    <a:pt x="20753" y="0"/>
                  </a:cubicBezTo>
                  <a:cubicBezTo>
                    <a:pt x="13954" y="3227"/>
                    <a:pt x="7581" y="7544"/>
                    <a:pt x="2155" y="12803"/>
                  </a:cubicBezTo>
                  <a:lnTo>
                    <a:pt x="2297" y="12803"/>
                  </a:lnTo>
                  <a:lnTo>
                    <a:pt x="1661" y="13426"/>
                  </a:lnTo>
                  <a:cubicBezTo>
                    <a:pt x="1653" y="13435"/>
                    <a:pt x="1177" y="13901"/>
                    <a:pt x="734" y="14698"/>
                  </a:cubicBezTo>
                  <a:cubicBezTo>
                    <a:pt x="289" y="15493"/>
                    <a:pt x="-115" y="16625"/>
                    <a:pt x="30" y="17910"/>
                  </a:cubicBezTo>
                  <a:cubicBezTo>
                    <a:pt x="179" y="19236"/>
                    <a:pt x="886" y="20494"/>
                    <a:pt x="2107" y="21600"/>
                  </a:cubicBezTo>
                  <a:cubicBezTo>
                    <a:pt x="4504" y="18394"/>
                    <a:pt x="7254" y="15454"/>
                    <a:pt x="10263" y="12803"/>
                  </a:cubicBezTo>
                  <a:close/>
                  <a:moveTo>
                    <a:pt x="10263" y="1280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0" name="AutoShape 25"/>
            <p:cNvSpPr>
              <a:spLocks/>
            </p:cNvSpPr>
            <p:nvPr/>
          </p:nvSpPr>
          <p:spPr bwMode="auto">
            <a:xfrm>
              <a:off x="0" y="258"/>
              <a:ext cx="101" cy="113"/>
            </a:xfrm>
            <a:custGeom>
              <a:avLst/>
              <a:gdLst/>
              <a:ahLst/>
              <a:cxnLst/>
              <a:rect l="0" t="0" r="r" b="b"/>
              <a:pathLst>
                <a:path w="21386" h="21600">
                  <a:moveTo>
                    <a:pt x="18265" y="6853"/>
                  </a:moveTo>
                  <a:cubicBezTo>
                    <a:pt x="18274" y="6849"/>
                    <a:pt x="18753" y="6566"/>
                    <a:pt x="19326" y="6037"/>
                  </a:cubicBezTo>
                  <a:cubicBezTo>
                    <a:pt x="19899" y="5505"/>
                    <a:pt x="20566" y="4732"/>
                    <a:pt x="20978" y="3704"/>
                  </a:cubicBezTo>
                  <a:cubicBezTo>
                    <a:pt x="21421" y="2594"/>
                    <a:pt x="21498" y="1373"/>
                    <a:pt x="21236" y="0"/>
                  </a:cubicBezTo>
                  <a:cubicBezTo>
                    <a:pt x="14577" y="2841"/>
                    <a:pt x="8080" y="7021"/>
                    <a:pt x="2282" y="12473"/>
                  </a:cubicBezTo>
                  <a:cubicBezTo>
                    <a:pt x="2273" y="12481"/>
                    <a:pt x="1777" y="12943"/>
                    <a:pt x="1243" y="13774"/>
                  </a:cubicBezTo>
                  <a:cubicBezTo>
                    <a:pt x="711" y="14604"/>
                    <a:pt x="147" y="15812"/>
                    <a:pt x="25" y="17257"/>
                  </a:cubicBezTo>
                  <a:cubicBezTo>
                    <a:pt x="-102" y="18747"/>
                    <a:pt x="258" y="20227"/>
                    <a:pt x="1089" y="21600"/>
                  </a:cubicBezTo>
                  <a:cubicBezTo>
                    <a:pt x="6108" y="15457"/>
                    <a:pt x="12005" y="10484"/>
                    <a:pt x="18265" y="6853"/>
                  </a:cubicBezTo>
                  <a:close/>
                  <a:moveTo>
                    <a:pt x="18265" y="685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1" name="AutoShape 26"/>
            <p:cNvSpPr>
              <a:spLocks/>
            </p:cNvSpPr>
            <p:nvPr/>
          </p:nvSpPr>
          <p:spPr bwMode="auto">
            <a:xfrm>
              <a:off x="7" y="214"/>
              <a:ext cx="114" cy="96"/>
            </a:xfrm>
            <a:custGeom>
              <a:avLst/>
              <a:gdLst/>
              <a:ahLst/>
              <a:cxnLst/>
              <a:rect l="0" t="0" r="r" b="b"/>
              <a:pathLst>
                <a:path w="21446" h="21600">
                  <a:moveTo>
                    <a:pt x="20647" y="4237"/>
                  </a:moveTo>
                  <a:cubicBezTo>
                    <a:pt x="21206" y="3030"/>
                    <a:pt x="21462" y="1631"/>
                    <a:pt x="21445" y="0"/>
                  </a:cubicBezTo>
                  <a:cubicBezTo>
                    <a:pt x="15177" y="2175"/>
                    <a:pt x="8842" y="5907"/>
                    <a:pt x="2920" y="11239"/>
                  </a:cubicBezTo>
                  <a:cubicBezTo>
                    <a:pt x="2911" y="11249"/>
                    <a:pt x="2404" y="11697"/>
                    <a:pt x="1809" y="12570"/>
                  </a:cubicBezTo>
                  <a:cubicBezTo>
                    <a:pt x="1215" y="13442"/>
                    <a:pt x="534" y="14745"/>
                    <a:pt x="203" y="16396"/>
                  </a:cubicBezTo>
                  <a:cubicBezTo>
                    <a:pt x="-138" y="18098"/>
                    <a:pt x="-50" y="19873"/>
                    <a:pt x="467" y="21600"/>
                  </a:cubicBezTo>
                  <a:cubicBezTo>
                    <a:pt x="5805" y="15317"/>
                    <a:pt x="11742" y="10572"/>
                    <a:pt x="17783" y="7424"/>
                  </a:cubicBezTo>
                  <a:cubicBezTo>
                    <a:pt x="17792" y="7421"/>
                    <a:pt x="18255" y="7176"/>
                    <a:pt x="18839" y="6659"/>
                  </a:cubicBezTo>
                  <a:cubicBezTo>
                    <a:pt x="19423" y="6140"/>
                    <a:pt x="20128" y="5359"/>
                    <a:pt x="20646" y="4239"/>
                  </a:cubicBezTo>
                  <a:cubicBezTo>
                    <a:pt x="20646" y="4239"/>
                    <a:pt x="20647" y="4237"/>
                    <a:pt x="20647" y="4237"/>
                  </a:cubicBezTo>
                  <a:close/>
                  <a:moveTo>
                    <a:pt x="20647" y="423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2" name="AutoShape 27"/>
            <p:cNvSpPr>
              <a:spLocks/>
            </p:cNvSpPr>
            <p:nvPr/>
          </p:nvSpPr>
          <p:spPr bwMode="auto">
            <a:xfrm>
              <a:off x="29" y="177"/>
              <a:ext cx="127" cy="78"/>
            </a:xfrm>
            <a:custGeom>
              <a:avLst/>
              <a:gdLst/>
              <a:ahLst/>
              <a:cxnLst/>
              <a:rect l="0" t="0" r="r" b="b"/>
              <a:pathLst>
                <a:path w="21471" h="21600">
                  <a:moveTo>
                    <a:pt x="17318" y="8314"/>
                  </a:moveTo>
                  <a:cubicBezTo>
                    <a:pt x="17330" y="8310"/>
                    <a:pt x="18162" y="7945"/>
                    <a:pt x="19057" y="6925"/>
                  </a:cubicBezTo>
                  <a:lnTo>
                    <a:pt x="19012" y="6873"/>
                  </a:lnTo>
                  <a:cubicBezTo>
                    <a:pt x="19430" y="6403"/>
                    <a:pt x="19865" y="5793"/>
                    <a:pt x="20250" y="4991"/>
                  </a:cubicBezTo>
                  <a:lnTo>
                    <a:pt x="20251" y="4991"/>
                  </a:lnTo>
                  <a:cubicBezTo>
                    <a:pt x="20896" y="3644"/>
                    <a:pt x="21293" y="1996"/>
                    <a:pt x="21471" y="0"/>
                  </a:cubicBezTo>
                  <a:cubicBezTo>
                    <a:pt x="19329" y="446"/>
                    <a:pt x="17155" y="1140"/>
                    <a:pt x="14969" y="2088"/>
                  </a:cubicBezTo>
                  <a:lnTo>
                    <a:pt x="15030" y="2162"/>
                  </a:lnTo>
                  <a:cubicBezTo>
                    <a:pt x="11206" y="3817"/>
                    <a:pt x="7345" y="6264"/>
                    <a:pt x="3559" y="9535"/>
                  </a:cubicBezTo>
                  <a:cubicBezTo>
                    <a:pt x="3549" y="9543"/>
                    <a:pt x="3043" y="9975"/>
                    <a:pt x="2406" y="10900"/>
                  </a:cubicBezTo>
                  <a:cubicBezTo>
                    <a:pt x="1770" y="11824"/>
                    <a:pt x="1004" y="13256"/>
                    <a:pt x="512" y="15193"/>
                  </a:cubicBezTo>
                  <a:cubicBezTo>
                    <a:pt x="3" y="17189"/>
                    <a:pt x="-129" y="19373"/>
                    <a:pt x="126" y="21600"/>
                  </a:cubicBezTo>
                  <a:cubicBezTo>
                    <a:pt x="5656" y="15173"/>
                    <a:pt x="11534" y="10768"/>
                    <a:pt x="17318" y="8314"/>
                  </a:cubicBezTo>
                  <a:close/>
                  <a:moveTo>
                    <a:pt x="17318" y="83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3" name="AutoShape 28"/>
            <p:cNvSpPr>
              <a:spLocks/>
            </p:cNvSpPr>
            <p:nvPr/>
          </p:nvSpPr>
          <p:spPr bwMode="auto">
            <a:xfrm>
              <a:off x="51" y="140"/>
              <a:ext cx="137" cy="58"/>
            </a:xfrm>
            <a:custGeom>
              <a:avLst/>
              <a:gdLst/>
              <a:ahLst/>
              <a:cxnLst/>
              <a:rect l="0" t="0" r="r" b="b"/>
              <a:pathLst>
                <a:path w="21566" h="21281">
                  <a:moveTo>
                    <a:pt x="7693" y="10775"/>
                  </a:moveTo>
                  <a:lnTo>
                    <a:pt x="9000" y="12989"/>
                  </a:lnTo>
                  <a:cubicBezTo>
                    <a:pt x="11698" y="11229"/>
                    <a:pt x="14380" y="10059"/>
                    <a:pt x="17003" y="9452"/>
                  </a:cubicBezTo>
                  <a:cubicBezTo>
                    <a:pt x="17011" y="9452"/>
                    <a:pt x="17437" y="9349"/>
                    <a:pt x="18018" y="8890"/>
                  </a:cubicBezTo>
                  <a:cubicBezTo>
                    <a:pt x="18601" y="8431"/>
                    <a:pt x="19337" y="7633"/>
                    <a:pt x="19999" y="6193"/>
                  </a:cubicBezTo>
                  <a:cubicBezTo>
                    <a:pt x="20713" y="4640"/>
                    <a:pt x="21225" y="2606"/>
                    <a:pt x="21566" y="44"/>
                  </a:cubicBezTo>
                  <a:cubicBezTo>
                    <a:pt x="16241" y="-319"/>
                    <a:pt x="10551" y="1548"/>
                    <a:pt x="4834" y="5936"/>
                  </a:cubicBezTo>
                  <a:lnTo>
                    <a:pt x="4908" y="6063"/>
                  </a:lnTo>
                  <a:lnTo>
                    <a:pt x="4234" y="6591"/>
                  </a:lnTo>
                  <a:cubicBezTo>
                    <a:pt x="4225" y="6599"/>
                    <a:pt x="3721" y="6994"/>
                    <a:pt x="3053" y="7996"/>
                  </a:cubicBezTo>
                  <a:cubicBezTo>
                    <a:pt x="2386" y="8993"/>
                    <a:pt x="1555" y="10616"/>
                    <a:pt x="929" y="12992"/>
                  </a:cubicBezTo>
                  <a:cubicBezTo>
                    <a:pt x="284" y="15445"/>
                    <a:pt x="-34" y="18269"/>
                    <a:pt x="2" y="21281"/>
                  </a:cubicBezTo>
                  <a:cubicBezTo>
                    <a:pt x="3007" y="17794"/>
                    <a:pt x="6051" y="15082"/>
                    <a:pt x="9075" y="13114"/>
                  </a:cubicBezTo>
                  <a:cubicBezTo>
                    <a:pt x="9075" y="13114"/>
                    <a:pt x="7693" y="10775"/>
                    <a:pt x="7693" y="10775"/>
                  </a:cubicBezTo>
                  <a:close/>
                  <a:moveTo>
                    <a:pt x="7693" y="1077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4" name="AutoShape 29"/>
            <p:cNvSpPr>
              <a:spLocks/>
            </p:cNvSpPr>
            <p:nvPr/>
          </p:nvSpPr>
          <p:spPr bwMode="auto">
            <a:xfrm>
              <a:off x="81" y="110"/>
              <a:ext cx="144" cy="41"/>
            </a:xfrm>
            <a:custGeom>
              <a:avLst/>
              <a:gdLst/>
              <a:ahLst/>
              <a:cxnLst/>
              <a:rect l="0" t="0" r="r" b="b"/>
              <a:pathLst>
                <a:path w="21600" h="20657">
                  <a:moveTo>
                    <a:pt x="16717" y="13184"/>
                  </a:moveTo>
                  <a:cubicBezTo>
                    <a:pt x="16724" y="13187"/>
                    <a:pt x="17131" y="13258"/>
                    <a:pt x="17706" y="12921"/>
                  </a:cubicBezTo>
                  <a:cubicBezTo>
                    <a:pt x="18283" y="12581"/>
                    <a:pt x="19026" y="11854"/>
                    <a:pt x="19738" y="10206"/>
                  </a:cubicBezTo>
                  <a:lnTo>
                    <a:pt x="19739" y="10202"/>
                  </a:lnTo>
                  <a:cubicBezTo>
                    <a:pt x="20507" y="8425"/>
                    <a:pt x="21117" y="5884"/>
                    <a:pt x="21600" y="2530"/>
                  </a:cubicBezTo>
                  <a:cubicBezTo>
                    <a:pt x="16448" y="-762"/>
                    <a:pt x="10775" y="-943"/>
                    <a:pt x="4917" y="2585"/>
                  </a:cubicBezTo>
                  <a:cubicBezTo>
                    <a:pt x="4909" y="2589"/>
                    <a:pt x="4409" y="2880"/>
                    <a:pt x="3717" y="3919"/>
                  </a:cubicBezTo>
                  <a:cubicBezTo>
                    <a:pt x="3027" y="4957"/>
                    <a:pt x="2143" y="6767"/>
                    <a:pt x="1402" y="9722"/>
                  </a:cubicBezTo>
                  <a:cubicBezTo>
                    <a:pt x="638" y="12770"/>
                    <a:pt x="159" y="16494"/>
                    <a:pt x="0" y="20657"/>
                  </a:cubicBezTo>
                  <a:cubicBezTo>
                    <a:pt x="5736" y="14495"/>
                    <a:pt x="11429" y="12168"/>
                    <a:pt x="16717" y="13184"/>
                  </a:cubicBezTo>
                  <a:close/>
                  <a:moveTo>
                    <a:pt x="16717" y="1318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5" name="AutoShape 30"/>
            <p:cNvSpPr>
              <a:spLocks/>
            </p:cNvSpPr>
            <p:nvPr/>
          </p:nvSpPr>
          <p:spPr bwMode="auto">
            <a:xfrm>
              <a:off x="118" y="81"/>
              <a:ext cx="147" cy="33"/>
            </a:xfrm>
            <a:custGeom>
              <a:avLst/>
              <a:gdLst/>
              <a:ahLst/>
              <a:cxnLst/>
              <a:rect l="0" t="0" r="r" b="b"/>
              <a:pathLst>
                <a:path w="21600" h="21155">
                  <a:moveTo>
                    <a:pt x="16426" y="20819"/>
                  </a:moveTo>
                  <a:cubicBezTo>
                    <a:pt x="16433" y="20828"/>
                    <a:pt x="16821" y="21185"/>
                    <a:pt x="17389" y="21153"/>
                  </a:cubicBezTo>
                  <a:cubicBezTo>
                    <a:pt x="17959" y="21125"/>
                    <a:pt x="18706" y="20727"/>
                    <a:pt x="19466" y="19184"/>
                  </a:cubicBezTo>
                  <a:cubicBezTo>
                    <a:pt x="20284" y="17517"/>
                    <a:pt x="20984" y="14815"/>
                    <a:pt x="21600" y="11033"/>
                  </a:cubicBezTo>
                  <a:cubicBezTo>
                    <a:pt x="16794" y="3564"/>
                    <a:pt x="11340" y="-415"/>
                    <a:pt x="5541" y="34"/>
                  </a:cubicBezTo>
                  <a:cubicBezTo>
                    <a:pt x="5533" y="38"/>
                    <a:pt x="5038" y="61"/>
                    <a:pt x="4326" y="876"/>
                  </a:cubicBezTo>
                  <a:cubicBezTo>
                    <a:pt x="3615" y="1691"/>
                    <a:pt x="2683" y="3326"/>
                    <a:pt x="1838" y="6454"/>
                  </a:cubicBezTo>
                  <a:cubicBezTo>
                    <a:pt x="966" y="9678"/>
                    <a:pt x="339" y="13918"/>
                    <a:pt x="0" y="18909"/>
                  </a:cubicBezTo>
                  <a:cubicBezTo>
                    <a:pt x="5798" y="15159"/>
                    <a:pt x="11384" y="16056"/>
                    <a:pt x="16426" y="20819"/>
                  </a:cubicBezTo>
                  <a:close/>
                  <a:moveTo>
                    <a:pt x="16426" y="2081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6" name="AutoShape 31"/>
            <p:cNvSpPr>
              <a:spLocks/>
            </p:cNvSpPr>
            <p:nvPr/>
          </p:nvSpPr>
          <p:spPr bwMode="auto">
            <a:xfrm>
              <a:off x="169" y="44"/>
              <a:ext cx="148" cy="46"/>
            </a:xfrm>
            <a:custGeom>
              <a:avLst/>
              <a:gdLst/>
              <a:ahLst/>
              <a:cxnLst/>
              <a:rect l="0" t="0" r="r" b="b"/>
              <a:pathLst>
                <a:path w="21600" h="21469">
                  <a:moveTo>
                    <a:pt x="17766" y="21469"/>
                  </a:moveTo>
                  <a:lnTo>
                    <a:pt x="17751" y="21325"/>
                  </a:lnTo>
                  <a:cubicBezTo>
                    <a:pt x="18188" y="21362"/>
                    <a:pt x="18681" y="21227"/>
                    <a:pt x="19198" y="20753"/>
                  </a:cubicBezTo>
                  <a:cubicBezTo>
                    <a:pt x="20066" y="19957"/>
                    <a:pt x="20855" y="18348"/>
                    <a:pt x="21600" y="15920"/>
                  </a:cubicBezTo>
                  <a:cubicBezTo>
                    <a:pt x="19970" y="13071"/>
                    <a:pt x="18240" y="10511"/>
                    <a:pt x="16420" y="8284"/>
                  </a:cubicBezTo>
                  <a:lnTo>
                    <a:pt x="16441" y="8482"/>
                  </a:lnTo>
                  <a:cubicBezTo>
                    <a:pt x="13259" y="4585"/>
                    <a:pt x="9802" y="1723"/>
                    <a:pt x="6143" y="101"/>
                  </a:cubicBezTo>
                  <a:cubicBezTo>
                    <a:pt x="6134" y="97"/>
                    <a:pt x="5646" y="-131"/>
                    <a:pt x="4914" y="111"/>
                  </a:cubicBezTo>
                  <a:cubicBezTo>
                    <a:pt x="4183" y="349"/>
                    <a:pt x="3204" y="1075"/>
                    <a:pt x="2259" y="2923"/>
                  </a:cubicBezTo>
                  <a:cubicBezTo>
                    <a:pt x="1284" y="4831"/>
                    <a:pt x="513" y="7595"/>
                    <a:pt x="0" y="11045"/>
                  </a:cubicBezTo>
                  <a:cubicBezTo>
                    <a:pt x="5852" y="11180"/>
                    <a:pt x="11328" y="14599"/>
                    <a:pt x="16123" y="20562"/>
                  </a:cubicBezTo>
                  <a:cubicBezTo>
                    <a:pt x="16132" y="20575"/>
                    <a:pt x="16826" y="21419"/>
                    <a:pt x="17766" y="21469"/>
                  </a:cubicBezTo>
                  <a:close/>
                  <a:moveTo>
                    <a:pt x="17766" y="2146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7" name="AutoShape 32"/>
            <p:cNvSpPr>
              <a:spLocks/>
            </p:cNvSpPr>
            <p:nvPr/>
          </p:nvSpPr>
          <p:spPr bwMode="auto">
            <a:xfrm>
              <a:off x="214" y="22"/>
              <a:ext cx="144" cy="59"/>
            </a:xfrm>
            <a:custGeom>
              <a:avLst/>
              <a:gdLst/>
              <a:ahLst/>
              <a:cxnLst/>
              <a:rect l="0" t="0" r="r" b="b"/>
              <a:pathLst>
                <a:path w="21600" h="21356">
                  <a:moveTo>
                    <a:pt x="7843" y="4235"/>
                  </a:moveTo>
                  <a:lnTo>
                    <a:pt x="8882" y="11926"/>
                  </a:lnTo>
                  <a:cubicBezTo>
                    <a:pt x="11371" y="14136"/>
                    <a:pt x="13703" y="16801"/>
                    <a:pt x="15855" y="19834"/>
                  </a:cubicBezTo>
                  <a:cubicBezTo>
                    <a:pt x="15861" y="19844"/>
                    <a:pt x="16211" y="20332"/>
                    <a:pt x="16765" y="20750"/>
                  </a:cubicBezTo>
                  <a:cubicBezTo>
                    <a:pt x="17321" y="21170"/>
                    <a:pt x="18075" y="21523"/>
                    <a:pt x="18926" y="21271"/>
                  </a:cubicBezTo>
                  <a:cubicBezTo>
                    <a:pt x="19844" y="21001"/>
                    <a:pt x="20723" y="20078"/>
                    <a:pt x="21600" y="18508"/>
                  </a:cubicBezTo>
                  <a:cubicBezTo>
                    <a:pt x="17611" y="11085"/>
                    <a:pt x="12813" y="4931"/>
                    <a:pt x="7375" y="771"/>
                  </a:cubicBezTo>
                  <a:lnTo>
                    <a:pt x="7402" y="971"/>
                  </a:lnTo>
                  <a:lnTo>
                    <a:pt x="6759" y="489"/>
                  </a:lnTo>
                  <a:cubicBezTo>
                    <a:pt x="6750" y="483"/>
                    <a:pt x="6268" y="123"/>
                    <a:pt x="5516" y="24"/>
                  </a:cubicBezTo>
                  <a:cubicBezTo>
                    <a:pt x="4766" y="-77"/>
                    <a:pt x="3741" y="102"/>
                    <a:pt x="2692" y="1150"/>
                  </a:cubicBezTo>
                  <a:cubicBezTo>
                    <a:pt x="1610" y="2230"/>
                    <a:pt x="692" y="4046"/>
                    <a:pt x="0" y="6480"/>
                  </a:cubicBezTo>
                  <a:cubicBezTo>
                    <a:pt x="3137" y="7728"/>
                    <a:pt x="6122" y="9642"/>
                    <a:pt x="8909" y="12125"/>
                  </a:cubicBezTo>
                  <a:cubicBezTo>
                    <a:pt x="8909" y="12125"/>
                    <a:pt x="7843" y="4235"/>
                    <a:pt x="7843" y="4235"/>
                  </a:cubicBezTo>
                  <a:close/>
                  <a:moveTo>
                    <a:pt x="7843" y="423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8" name="AutoShape 33"/>
            <p:cNvSpPr>
              <a:spLocks/>
            </p:cNvSpPr>
            <p:nvPr/>
          </p:nvSpPr>
          <p:spPr bwMode="auto">
            <a:xfrm>
              <a:off x="273" y="7"/>
              <a:ext cx="137" cy="74"/>
            </a:xfrm>
            <a:custGeom>
              <a:avLst/>
              <a:gdLst/>
              <a:ahLst/>
              <a:cxnLst/>
              <a:rect l="0" t="0" r="r" b="b"/>
              <a:pathLst>
                <a:path w="21600" h="21360">
                  <a:moveTo>
                    <a:pt x="16410" y="20294"/>
                  </a:moveTo>
                  <a:cubicBezTo>
                    <a:pt x="16962" y="20794"/>
                    <a:pt x="17725" y="21302"/>
                    <a:pt x="18629" y="21354"/>
                  </a:cubicBezTo>
                  <a:lnTo>
                    <a:pt x="18630" y="21354"/>
                  </a:lnTo>
                  <a:cubicBezTo>
                    <a:pt x="19605" y="21413"/>
                    <a:pt x="20583" y="20938"/>
                    <a:pt x="21600" y="19949"/>
                  </a:cubicBezTo>
                  <a:cubicBezTo>
                    <a:pt x="17820" y="12609"/>
                    <a:pt x="13053" y="6079"/>
                    <a:pt x="7448" y="1045"/>
                  </a:cubicBezTo>
                  <a:cubicBezTo>
                    <a:pt x="7439" y="1039"/>
                    <a:pt x="6963" y="602"/>
                    <a:pt x="6188" y="294"/>
                  </a:cubicBezTo>
                  <a:cubicBezTo>
                    <a:pt x="5414" y="-15"/>
                    <a:pt x="4336" y="-187"/>
                    <a:pt x="3171" y="328"/>
                  </a:cubicBezTo>
                  <a:cubicBezTo>
                    <a:pt x="1971" y="857"/>
                    <a:pt x="889" y="2022"/>
                    <a:pt x="0" y="3747"/>
                  </a:cubicBezTo>
                  <a:cubicBezTo>
                    <a:pt x="5988" y="7418"/>
                    <a:pt x="11226" y="12823"/>
                    <a:pt x="15523" y="19292"/>
                  </a:cubicBezTo>
                  <a:cubicBezTo>
                    <a:pt x="15529" y="19300"/>
                    <a:pt x="15861" y="19796"/>
                    <a:pt x="16410" y="20294"/>
                  </a:cubicBezTo>
                  <a:close/>
                  <a:moveTo>
                    <a:pt x="16410" y="2029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99" name="AutoShape 34"/>
            <p:cNvSpPr>
              <a:spLocks/>
            </p:cNvSpPr>
            <p:nvPr/>
          </p:nvSpPr>
          <p:spPr bwMode="auto">
            <a:xfrm>
              <a:off x="325" y="0"/>
              <a:ext cx="126" cy="87"/>
            </a:xfrm>
            <a:custGeom>
              <a:avLst/>
              <a:gdLst/>
              <a:ahLst/>
              <a:cxnLst/>
              <a:rect l="0" t="0" r="r" b="b"/>
              <a:pathLst>
                <a:path w="21600" h="21341">
                  <a:moveTo>
                    <a:pt x="15174" y="18747"/>
                  </a:moveTo>
                  <a:cubicBezTo>
                    <a:pt x="15179" y="18756"/>
                    <a:pt x="15489" y="19244"/>
                    <a:pt x="16030" y="19791"/>
                  </a:cubicBezTo>
                  <a:cubicBezTo>
                    <a:pt x="16572" y="20338"/>
                    <a:pt x="17339" y="20944"/>
                    <a:pt x="18299" y="21204"/>
                  </a:cubicBezTo>
                  <a:cubicBezTo>
                    <a:pt x="19334" y="21487"/>
                    <a:pt x="20421" y="21331"/>
                    <a:pt x="21600" y="20756"/>
                  </a:cubicBezTo>
                  <a:cubicBezTo>
                    <a:pt x="18251" y="13745"/>
                    <a:pt x="13732" y="7190"/>
                    <a:pt x="8207" y="1662"/>
                  </a:cubicBezTo>
                  <a:cubicBezTo>
                    <a:pt x="8198" y="1655"/>
                    <a:pt x="7730" y="1179"/>
                    <a:pt x="6930" y="736"/>
                  </a:cubicBezTo>
                  <a:cubicBezTo>
                    <a:pt x="6133" y="291"/>
                    <a:pt x="4997" y="-113"/>
                    <a:pt x="3705" y="29"/>
                  </a:cubicBezTo>
                  <a:cubicBezTo>
                    <a:pt x="2374" y="177"/>
                    <a:pt x="1110" y="878"/>
                    <a:pt x="0" y="2094"/>
                  </a:cubicBezTo>
                  <a:cubicBezTo>
                    <a:pt x="6054" y="6606"/>
                    <a:pt x="11168" y="12348"/>
                    <a:pt x="15174" y="18747"/>
                  </a:cubicBezTo>
                  <a:close/>
                  <a:moveTo>
                    <a:pt x="15174" y="1874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0" name="AutoShape 35"/>
            <p:cNvSpPr>
              <a:spLocks/>
            </p:cNvSpPr>
            <p:nvPr/>
          </p:nvSpPr>
          <p:spPr bwMode="auto">
            <a:xfrm>
              <a:off x="384" y="0"/>
              <a:ext cx="94" cy="94"/>
            </a:xfrm>
            <a:custGeom>
              <a:avLst/>
              <a:gdLst/>
              <a:ahLst/>
              <a:cxnLst/>
              <a:rect l="0" t="0" r="r" b="b"/>
              <a:pathLst>
                <a:path w="21600" h="21491">
                  <a:moveTo>
                    <a:pt x="17700" y="19634"/>
                  </a:moveTo>
                  <a:cubicBezTo>
                    <a:pt x="17708" y="19647"/>
                    <a:pt x="18343" y="20614"/>
                    <a:pt x="19522" y="21491"/>
                  </a:cubicBezTo>
                  <a:lnTo>
                    <a:pt x="21600" y="15154"/>
                  </a:lnTo>
                  <a:cubicBezTo>
                    <a:pt x="18691" y="10716"/>
                    <a:pt x="15133" y="6431"/>
                    <a:pt x="10959" y="2453"/>
                  </a:cubicBezTo>
                  <a:cubicBezTo>
                    <a:pt x="10948" y="2445"/>
                    <a:pt x="10394" y="1910"/>
                    <a:pt x="9396" y="1337"/>
                  </a:cubicBezTo>
                  <a:cubicBezTo>
                    <a:pt x="8400" y="765"/>
                    <a:pt x="6949" y="158"/>
                    <a:pt x="5214" y="27"/>
                  </a:cubicBezTo>
                  <a:cubicBezTo>
                    <a:pt x="3426" y="-109"/>
                    <a:pt x="1648" y="278"/>
                    <a:pt x="0" y="1171"/>
                  </a:cubicBezTo>
                  <a:cubicBezTo>
                    <a:pt x="7375" y="6565"/>
                    <a:pt x="13343" y="12907"/>
                    <a:pt x="17700" y="19634"/>
                  </a:cubicBezTo>
                  <a:close/>
                  <a:moveTo>
                    <a:pt x="17700" y="1963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1" name="AutoShape 36"/>
            <p:cNvSpPr>
              <a:spLocks/>
            </p:cNvSpPr>
            <p:nvPr/>
          </p:nvSpPr>
          <p:spPr bwMode="auto">
            <a:xfrm>
              <a:off x="443" y="7"/>
              <a:ext cx="97" cy="114"/>
            </a:xfrm>
            <a:custGeom>
              <a:avLst/>
              <a:gdLst/>
              <a:ahLst/>
              <a:cxnLst/>
              <a:rect l="0" t="0" r="r" b="b"/>
              <a:pathLst>
                <a:path w="21600" h="21447">
                  <a:moveTo>
                    <a:pt x="8703" y="9306"/>
                  </a:moveTo>
                  <a:cubicBezTo>
                    <a:pt x="10892" y="12072"/>
                    <a:pt x="12728" y="14912"/>
                    <a:pt x="14214" y="17778"/>
                  </a:cubicBezTo>
                  <a:cubicBezTo>
                    <a:pt x="14218" y="17786"/>
                    <a:pt x="14462" y="18249"/>
                    <a:pt x="14976" y="18834"/>
                  </a:cubicBezTo>
                  <a:cubicBezTo>
                    <a:pt x="15492" y="19419"/>
                    <a:pt x="16269" y="20124"/>
                    <a:pt x="17383" y="20645"/>
                  </a:cubicBezTo>
                  <a:lnTo>
                    <a:pt x="17384" y="20645"/>
                  </a:lnTo>
                  <a:cubicBezTo>
                    <a:pt x="18586" y="21205"/>
                    <a:pt x="19978" y="21462"/>
                    <a:pt x="21600" y="21446"/>
                  </a:cubicBezTo>
                  <a:cubicBezTo>
                    <a:pt x="19507" y="15377"/>
                    <a:pt x="15967" y="9248"/>
                    <a:pt x="10942" y="3490"/>
                  </a:cubicBezTo>
                  <a:lnTo>
                    <a:pt x="10246" y="5296"/>
                  </a:lnTo>
                  <a:lnTo>
                    <a:pt x="10901" y="3594"/>
                  </a:lnTo>
                  <a:lnTo>
                    <a:pt x="10304" y="2916"/>
                  </a:lnTo>
                  <a:cubicBezTo>
                    <a:pt x="10295" y="2908"/>
                    <a:pt x="9846" y="2400"/>
                    <a:pt x="8978" y="1805"/>
                  </a:cubicBezTo>
                  <a:cubicBezTo>
                    <a:pt x="8112" y="1211"/>
                    <a:pt x="6815" y="530"/>
                    <a:pt x="5173" y="202"/>
                  </a:cubicBezTo>
                  <a:cubicBezTo>
                    <a:pt x="3480" y="-138"/>
                    <a:pt x="1716" y="-49"/>
                    <a:pt x="0" y="470"/>
                  </a:cubicBezTo>
                  <a:cubicBezTo>
                    <a:pt x="3320" y="3304"/>
                    <a:pt x="6213" y="6311"/>
                    <a:pt x="8662" y="9410"/>
                  </a:cubicBezTo>
                  <a:cubicBezTo>
                    <a:pt x="8662" y="9410"/>
                    <a:pt x="8703" y="9306"/>
                    <a:pt x="8703" y="9306"/>
                  </a:cubicBezTo>
                  <a:close/>
                  <a:moveTo>
                    <a:pt x="8703" y="930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 name="AutoShape 37"/>
            <p:cNvSpPr>
              <a:spLocks/>
            </p:cNvSpPr>
            <p:nvPr/>
          </p:nvSpPr>
          <p:spPr bwMode="auto">
            <a:xfrm>
              <a:off x="473" y="66"/>
              <a:ext cx="28" cy="35"/>
            </a:xfrm>
            <a:custGeom>
              <a:avLst/>
              <a:gdLst/>
              <a:ahLst/>
              <a:cxnLst/>
              <a:rect l="0" t="0" r="r" b="b"/>
              <a:pathLst>
                <a:path w="21600" h="21277">
                  <a:moveTo>
                    <a:pt x="21600" y="20845"/>
                  </a:moveTo>
                  <a:cubicBezTo>
                    <a:pt x="17436" y="13811"/>
                    <a:pt x="12565" y="6839"/>
                    <a:pt x="6989" y="0"/>
                  </a:cubicBezTo>
                  <a:lnTo>
                    <a:pt x="0" y="17140"/>
                  </a:lnTo>
                  <a:cubicBezTo>
                    <a:pt x="1824" y="18253"/>
                    <a:pt x="4045" y="19317"/>
                    <a:pt x="6704" y="20086"/>
                  </a:cubicBezTo>
                  <a:lnTo>
                    <a:pt x="6707" y="20090"/>
                  </a:lnTo>
                  <a:cubicBezTo>
                    <a:pt x="11165" y="21375"/>
                    <a:pt x="16077" y="21600"/>
                    <a:pt x="21600" y="20845"/>
                  </a:cubicBezTo>
                  <a:close/>
                  <a:moveTo>
                    <a:pt x="21600" y="2084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 name="AutoShape 38"/>
            <p:cNvSpPr>
              <a:spLocks/>
            </p:cNvSpPr>
            <p:nvPr/>
          </p:nvSpPr>
          <p:spPr bwMode="auto">
            <a:xfrm>
              <a:off x="502" y="22"/>
              <a:ext cx="78" cy="126"/>
            </a:xfrm>
            <a:custGeom>
              <a:avLst/>
              <a:gdLst/>
              <a:ahLst/>
              <a:cxnLst/>
              <a:rect l="0" t="0" r="r" b="b"/>
              <a:pathLst>
                <a:path w="21600" h="21471">
                  <a:moveTo>
                    <a:pt x="14042" y="18348"/>
                  </a:moveTo>
                  <a:cubicBezTo>
                    <a:pt x="14544" y="18932"/>
                    <a:pt x="15339" y="19656"/>
                    <a:pt x="16592" y="20254"/>
                  </a:cubicBezTo>
                  <a:lnTo>
                    <a:pt x="16593" y="20254"/>
                  </a:lnTo>
                  <a:cubicBezTo>
                    <a:pt x="17943" y="20899"/>
                    <a:pt x="19599" y="21293"/>
                    <a:pt x="21600" y="21471"/>
                  </a:cubicBezTo>
                  <a:cubicBezTo>
                    <a:pt x="20369" y="15601"/>
                    <a:pt x="17260" y="9490"/>
                    <a:pt x="12110" y="3558"/>
                  </a:cubicBezTo>
                  <a:cubicBezTo>
                    <a:pt x="12102" y="3549"/>
                    <a:pt x="11668" y="3043"/>
                    <a:pt x="10739" y="2405"/>
                  </a:cubicBezTo>
                  <a:cubicBezTo>
                    <a:pt x="9812" y="1770"/>
                    <a:pt x="8375" y="1005"/>
                    <a:pt x="6430" y="513"/>
                  </a:cubicBezTo>
                  <a:cubicBezTo>
                    <a:pt x="4425" y="4"/>
                    <a:pt x="2234" y="-129"/>
                    <a:pt x="0" y="127"/>
                  </a:cubicBezTo>
                  <a:cubicBezTo>
                    <a:pt x="6454" y="5654"/>
                    <a:pt x="10878" y="11531"/>
                    <a:pt x="13347" y="17312"/>
                  </a:cubicBezTo>
                  <a:cubicBezTo>
                    <a:pt x="13349" y="17321"/>
                    <a:pt x="13544" y="17764"/>
                    <a:pt x="14042" y="18348"/>
                  </a:cubicBezTo>
                  <a:close/>
                  <a:moveTo>
                    <a:pt x="14042" y="183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 name="AutoShape 39"/>
            <p:cNvSpPr>
              <a:spLocks/>
            </p:cNvSpPr>
            <p:nvPr/>
          </p:nvSpPr>
          <p:spPr bwMode="auto">
            <a:xfrm>
              <a:off x="554" y="44"/>
              <a:ext cx="57" cy="136"/>
            </a:xfrm>
            <a:custGeom>
              <a:avLst/>
              <a:gdLst/>
              <a:ahLst/>
              <a:cxnLst/>
              <a:rect l="0" t="0" r="r" b="b"/>
              <a:pathLst>
                <a:path w="21265" h="21567">
                  <a:moveTo>
                    <a:pt x="12295" y="18021"/>
                  </a:moveTo>
                  <a:cubicBezTo>
                    <a:pt x="12758" y="18604"/>
                    <a:pt x="13564" y="19340"/>
                    <a:pt x="15016" y="20002"/>
                  </a:cubicBezTo>
                  <a:cubicBezTo>
                    <a:pt x="16582" y="20715"/>
                    <a:pt x="18635" y="21226"/>
                    <a:pt x="21220" y="21567"/>
                  </a:cubicBezTo>
                  <a:cubicBezTo>
                    <a:pt x="21600" y="16057"/>
                    <a:pt x="19574" y="10159"/>
                    <a:pt x="14815" y="4243"/>
                  </a:cubicBezTo>
                  <a:cubicBezTo>
                    <a:pt x="14807" y="4234"/>
                    <a:pt x="14408" y="3730"/>
                    <a:pt x="13400" y="3060"/>
                  </a:cubicBezTo>
                  <a:cubicBezTo>
                    <a:pt x="12394" y="2393"/>
                    <a:pt x="10761" y="1561"/>
                    <a:pt x="8361" y="933"/>
                  </a:cubicBezTo>
                  <a:cubicBezTo>
                    <a:pt x="5889" y="286"/>
                    <a:pt x="3040" y="-33"/>
                    <a:pt x="0" y="2"/>
                  </a:cubicBezTo>
                  <a:cubicBezTo>
                    <a:pt x="6613" y="5666"/>
                    <a:pt x="10441" y="11465"/>
                    <a:pt x="11729" y="17006"/>
                  </a:cubicBezTo>
                  <a:cubicBezTo>
                    <a:pt x="11729" y="17014"/>
                    <a:pt x="11835" y="17439"/>
                    <a:pt x="12295" y="18021"/>
                  </a:cubicBezTo>
                  <a:close/>
                  <a:moveTo>
                    <a:pt x="12295" y="1802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 name="AutoShape 40"/>
            <p:cNvSpPr>
              <a:spLocks/>
            </p:cNvSpPr>
            <p:nvPr/>
          </p:nvSpPr>
          <p:spPr bwMode="auto">
            <a:xfrm>
              <a:off x="606" y="81"/>
              <a:ext cx="40" cy="122"/>
            </a:xfrm>
            <a:custGeom>
              <a:avLst/>
              <a:gdLst/>
              <a:ahLst/>
              <a:cxnLst/>
              <a:rect l="0" t="0" r="r" b="b"/>
              <a:pathLst>
                <a:path w="21179" h="21600">
                  <a:moveTo>
                    <a:pt x="7641" y="19609"/>
                  </a:moveTo>
                  <a:cubicBezTo>
                    <a:pt x="7637" y="19620"/>
                    <a:pt x="7502" y="20515"/>
                    <a:pt x="8498" y="21600"/>
                  </a:cubicBezTo>
                  <a:lnTo>
                    <a:pt x="20963" y="18556"/>
                  </a:lnTo>
                  <a:cubicBezTo>
                    <a:pt x="21600" y="14450"/>
                    <a:pt x="20841" y="10153"/>
                    <a:pt x="18541" y="5767"/>
                  </a:cubicBezTo>
                  <a:cubicBezTo>
                    <a:pt x="18534" y="5757"/>
                    <a:pt x="18238" y="5171"/>
                    <a:pt x="17172" y="4359"/>
                  </a:cubicBezTo>
                  <a:cubicBezTo>
                    <a:pt x="16108" y="3551"/>
                    <a:pt x="14250" y="2513"/>
                    <a:pt x="11219" y="1644"/>
                  </a:cubicBezTo>
                  <a:cubicBezTo>
                    <a:pt x="8094" y="749"/>
                    <a:pt x="4273" y="186"/>
                    <a:pt x="0" y="0"/>
                  </a:cubicBezTo>
                  <a:cubicBezTo>
                    <a:pt x="6315" y="6729"/>
                    <a:pt x="8695" y="13407"/>
                    <a:pt x="7641" y="19609"/>
                  </a:cubicBezTo>
                  <a:close/>
                  <a:moveTo>
                    <a:pt x="7641" y="1960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6" name="AutoShape 41"/>
            <p:cNvSpPr>
              <a:spLocks/>
            </p:cNvSpPr>
            <p:nvPr/>
          </p:nvSpPr>
          <p:spPr bwMode="auto">
            <a:xfrm>
              <a:off x="643" y="118"/>
              <a:ext cx="33" cy="147"/>
            </a:xfrm>
            <a:custGeom>
              <a:avLst/>
              <a:gdLst/>
              <a:ahLst/>
              <a:cxnLst/>
              <a:rect l="0" t="0" r="r" b="b"/>
              <a:pathLst>
                <a:path w="21419" h="21600">
                  <a:moveTo>
                    <a:pt x="1998" y="19467"/>
                  </a:moveTo>
                  <a:lnTo>
                    <a:pt x="2000" y="19467"/>
                  </a:lnTo>
                  <a:cubicBezTo>
                    <a:pt x="3685" y="20284"/>
                    <a:pt x="6423" y="20984"/>
                    <a:pt x="10252" y="21600"/>
                  </a:cubicBezTo>
                  <a:cubicBezTo>
                    <a:pt x="17560" y="16959"/>
                    <a:pt x="21572" y="11713"/>
                    <a:pt x="21414" y="6136"/>
                  </a:cubicBezTo>
                  <a:lnTo>
                    <a:pt x="9790" y="8063"/>
                  </a:lnTo>
                  <a:lnTo>
                    <a:pt x="21111" y="6187"/>
                  </a:lnTo>
                  <a:lnTo>
                    <a:pt x="21076" y="5528"/>
                  </a:lnTo>
                  <a:cubicBezTo>
                    <a:pt x="21074" y="5519"/>
                    <a:pt x="21046" y="5026"/>
                    <a:pt x="20216" y="4314"/>
                  </a:cubicBezTo>
                  <a:cubicBezTo>
                    <a:pt x="19391" y="3604"/>
                    <a:pt x="17731" y="2674"/>
                    <a:pt x="14561" y="1832"/>
                  </a:cubicBezTo>
                  <a:cubicBezTo>
                    <a:pt x="11295" y="963"/>
                    <a:pt x="6997" y="338"/>
                    <a:pt x="1944" y="0"/>
                  </a:cubicBezTo>
                  <a:cubicBezTo>
                    <a:pt x="3970" y="3074"/>
                    <a:pt x="4677" y="6089"/>
                    <a:pt x="4170" y="8995"/>
                  </a:cubicBezTo>
                  <a:lnTo>
                    <a:pt x="4473" y="8945"/>
                  </a:lnTo>
                  <a:cubicBezTo>
                    <a:pt x="4031" y="11539"/>
                    <a:pt x="2619" y="14045"/>
                    <a:pt x="341" y="16429"/>
                  </a:cubicBezTo>
                  <a:cubicBezTo>
                    <a:pt x="334" y="16436"/>
                    <a:pt x="-28" y="16824"/>
                    <a:pt x="2" y="17393"/>
                  </a:cubicBezTo>
                  <a:cubicBezTo>
                    <a:pt x="35" y="17962"/>
                    <a:pt x="438" y="18707"/>
                    <a:pt x="1998" y="19467"/>
                  </a:cubicBezTo>
                  <a:close/>
                  <a:moveTo>
                    <a:pt x="1998" y="1946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7" name="AutoShape 42"/>
            <p:cNvSpPr>
              <a:spLocks/>
            </p:cNvSpPr>
            <p:nvPr/>
          </p:nvSpPr>
          <p:spPr bwMode="auto">
            <a:xfrm>
              <a:off x="620" y="184"/>
              <a:ext cx="24" cy="39"/>
            </a:xfrm>
            <a:custGeom>
              <a:avLst/>
              <a:gdLst/>
              <a:ahLst/>
              <a:cxnLst/>
              <a:rect l="0" t="0" r="r" b="b"/>
              <a:pathLst>
                <a:path w="21600" h="21600">
                  <a:moveTo>
                    <a:pt x="17440" y="21600"/>
                  </a:moveTo>
                  <a:cubicBezTo>
                    <a:pt x="19574" y="14635"/>
                    <a:pt x="20978" y="7416"/>
                    <a:pt x="21600" y="0"/>
                  </a:cubicBezTo>
                  <a:lnTo>
                    <a:pt x="0" y="9660"/>
                  </a:lnTo>
                  <a:cubicBezTo>
                    <a:pt x="779" y="11256"/>
                    <a:pt x="1977" y="12994"/>
                    <a:pt x="3849" y="14691"/>
                  </a:cubicBezTo>
                  <a:lnTo>
                    <a:pt x="3852" y="14695"/>
                  </a:lnTo>
                  <a:cubicBezTo>
                    <a:pt x="6997" y="17542"/>
                    <a:pt x="11500" y="19806"/>
                    <a:pt x="17440" y="21600"/>
                  </a:cubicBezTo>
                  <a:close/>
                  <a:moveTo>
                    <a:pt x="1744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8" name="AutoShape 43"/>
            <p:cNvSpPr>
              <a:spLocks/>
            </p:cNvSpPr>
            <p:nvPr/>
          </p:nvSpPr>
          <p:spPr bwMode="auto">
            <a:xfrm>
              <a:off x="665" y="162"/>
              <a:ext cx="46" cy="147"/>
            </a:xfrm>
            <a:custGeom>
              <a:avLst/>
              <a:gdLst/>
              <a:ahLst/>
              <a:cxnLst/>
              <a:rect l="0" t="0" r="r" b="b"/>
              <a:pathLst>
                <a:path w="21314" h="21600">
                  <a:moveTo>
                    <a:pt x="186" y="17079"/>
                  </a:moveTo>
                  <a:cubicBezTo>
                    <a:pt x="-74" y="17643"/>
                    <a:pt x="-156" y="18394"/>
                    <a:pt x="578" y="19199"/>
                  </a:cubicBezTo>
                  <a:cubicBezTo>
                    <a:pt x="1370" y="20066"/>
                    <a:pt x="2970" y="20855"/>
                    <a:pt x="5387" y="21600"/>
                  </a:cubicBezTo>
                  <a:cubicBezTo>
                    <a:pt x="13140" y="17129"/>
                    <a:pt x="18701" y="11891"/>
                    <a:pt x="21215" y="6150"/>
                  </a:cubicBezTo>
                  <a:cubicBezTo>
                    <a:pt x="21217" y="6141"/>
                    <a:pt x="21444" y="5652"/>
                    <a:pt x="21204" y="4919"/>
                  </a:cubicBezTo>
                  <a:cubicBezTo>
                    <a:pt x="20965" y="4188"/>
                    <a:pt x="20245" y="3208"/>
                    <a:pt x="18405" y="2262"/>
                  </a:cubicBezTo>
                  <a:cubicBezTo>
                    <a:pt x="16509" y="1286"/>
                    <a:pt x="13760" y="513"/>
                    <a:pt x="10334" y="0"/>
                  </a:cubicBezTo>
                  <a:cubicBezTo>
                    <a:pt x="10209" y="5858"/>
                    <a:pt x="6819" y="11340"/>
                    <a:pt x="903" y="16140"/>
                  </a:cubicBezTo>
                  <a:cubicBezTo>
                    <a:pt x="893" y="16147"/>
                    <a:pt x="446" y="16516"/>
                    <a:pt x="186" y="17079"/>
                  </a:cubicBezTo>
                  <a:close/>
                  <a:moveTo>
                    <a:pt x="186" y="1707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9" name="AutoShape 44"/>
            <p:cNvSpPr>
              <a:spLocks/>
            </p:cNvSpPr>
            <p:nvPr/>
          </p:nvSpPr>
          <p:spPr bwMode="auto">
            <a:xfrm>
              <a:off x="672" y="214"/>
              <a:ext cx="60" cy="143"/>
            </a:xfrm>
            <a:custGeom>
              <a:avLst/>
              <a:gdLst/>
              <a:ahLst/>
              <a:cxnLst/>
              <a:rect l="0" t="0" r="r" b="b"/>
              <a:pathLst>
                <a:path w="21358" h="21600">
                  <a:moveTo>
                    <a:pt x="601" y="16756"/>
                  </a:moveTo>
                  <a:cubicBezTo>
                    <a:pt x="185" y="17312"/>
                    <a:pt x="-167" y="18068"/>
                    <a:pt x="83" y="18920"/>
                  </a:cubicBezTo>
                  <a:lnTo>
                    <a:pt x="83" y="18921"/>
                  </a:lnTo>
                  <a:cubicBezTo>
                    <a:pt x="354" y="19841"/>
                    <a:pt x="1272" y="20721"/>
                    <a:pt x="2830" y="21600"/>
                  </a:cubicBezTo>
                  <a:cubicBezTo>
                    <a:pt x="10458" y="17465"/>
                    <a:pt x="16733" y="12461"/>
                    <a:pt x="20867" y="6780"/>
                  </a:cubicBezTo>
                  <a:cubicBezTo>
                    <a:pt x="20872" y="6770"/>
                    <a:pt x="21232" y="6288"/>
                    <a:pt x="21332" y="5534"/>
                  </a:cubicBezTo>
                  <a:cubicBezTo>
                    <a:pt x="21433" y="4782"/>
                    <a:pt x="21260" y="3754"/>
                    <a:pt x="20220" y="2701"/>
                  </a:cubicBezTo>
                  <a:cubicBezTo>
                    <a:pt x="19149" y="1616"/>
                    <a:pt x="17348" y="694"/>
                    <a:pt x="14930" y="0"/>
                  </a:cubicBezTo>
                  <a:cubicBezTo>
                    <a:pt x="12588" y="5922"/>
                    <a:pt x="7879" y="11293"/>
                    <a:pt x="1511" y="15843"/>
                  </a:cubicBezTo>
                  <a:cubicBezTo>
                    <a:pt x="1501" y="15850"/>
                    <a:pt x="1016" y="16201"/>
                    <a:pt x="601" y="16756"/>
                  </a:cubicBezTo>
                  <a:close/>
                  <a:moveTo>
                    <a:pt x="601" y="1675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0" name="AutoShape 45"/>
            <p:cNvSpPr>
              <a:spLocks/>
            </p:cNvSpPr>
            <p:nvPr/>
          </p:nvSpPr>
          <p:spPr bwMode="auto">
            <a:xfrm>
              <a:off x="672" y="265"/>
              <a:ext cx="74" cy="137"/>
            </a:xfrm>
            <a:custGeom>
              <a:avLst/>
              <a:gdLst/>
              <a:ahLst/>
              <a:cxnLst/>
              <a:rect l="0" t="0" r="r" b="b"/>
              <a:pathLst>
                <a:path w="21358" h="21600">
                  <a:moveTo>
                    <a:pt x="457" y="17086"/>
                  </a:moveTo>
                  <a:lnTo>
                    <a:pt x="551" y="17086"/>
                  </a:lnTo>
                  <a:cubicBezTo>
                    <a:pt x="263" y="17531"/>
                    <a:pt x="39" y="18052"/>
                    <a:pt x="5" y="18632"/>
                  </a:cubicBezTo>
                  <a:cubicBezTo>
                    <a:pt x="-54" y="19605"/>
                    <a:pt x="420" y="20583"/>
                    <a:pt x="1410" y="21600"/>
                  </a:cubicBezTo>
                  <a:cubicBezTo>
                    <a:pt x="4097" y="20225"/>
                    <a:pt x="6674" y="18717"/>
                    <a:pt x="9113" y="17086"/>
                  </a:cubicBezTo>
                  <a:lnTo>
                    <a:pt x="8983" y="17086"/>
                  </a:lnTo>
                  <a:cubicBezTo>
                    <a:pt x="13249" y="14235"/>
                    <a:pt x="17084" y="11007"/>
                    <a:pt x="20308" y="7435"/>
                  </a:cubicBezTo>
                  <a:cubicBezTo>
                    <a:pt x="20315" y="7426"/>
                    <a:pt x="20753" y="6951"/>
                    <a:pt x="21061" y="6178"/>
                  </a:cubicBezTo>
                  <a:cubicBezTo>
                    <a:pt x="21372" y="5405"/>
                    <a:pt x="21546" y="4327"/>
                    <a:pt x="21030" y="3166"/>
                  </a:cubicBezTo>
                  <a:cubicBezTo>
                    <a:pt x="20500" y="1967"/>
                    <a:pt x="19333" y="888"/>
                    <a:pt x="17600" y="0"/>
                  </a:cubicBezTo>
                  <a:cubicBezTo>
                    <a:pt x="13917" y="5978"/>
                    <a:pt x="8494" y="11206"/>
                    <a:pt x="2006" y="15495"/>
                  </a:cubicBezTo>
                  <a:cubicBezTo>
                    <a:pt x="1991" y="15503"/>
                    <a:pt x="1063" y="16125"/>
                    <a:pt x="457" y="17086"/>
                  </a:cubicBezTo>
                  <a:close/>
                  <a:moveTo>
                    <a:pt x="457" y="1708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1" name="AutoShape 46"/>
            <p:cNvSpPr>
              <a:spLocks/>
            </p:cNvSpPr>
            <p:nvPr/>
          </p:nvSpPr>
          <p:spPr bwMode="auto">
            <a:xfrm>
              <a:off x="672" y="324"/>
              <a:ext cx="87" cy="127"/>
            </a:xfrm>
            <a:custGeom>
              <a:avLst/>
              <a:gdLst/>
              <a:ahLst/>
              <a:cxnLst/>
              <a:rect l="0" t="0" r="r" b="b"/>
              <a:pathLst>
                <a:path w="21339" h="21600">
                  <a:moveTo>
                    <a:pt x="11076" y="8798"/>
                  </a:moveTo>
                  <a:lnTo>
                    <a:pt x="11219" y="8798"/>
                  </a:lnTo>
                  <a:cubicBezTo>
                    <a:pt x="8536" y="11166"/>
                    <a:pt x="5644" y="13305"/>
                    <a:pt x="2605" y="15196"/>
                  </a:cubicBezTo>
                  <a:cubicBezTo>
                    <a:pt x="2595" y="15201"/>
                    <a:pt x="2105" y="15509"/>
                    <a:pt x="1557" y="16048"/>
                  </a:cubicBezTo>
                  <a:cubicBezTo>
                    <a:pt x="1009" y="16589"/>
                    <a:pt x="400" y="17354"/>
                    <a:pt x="139" y="18310"/>
                  </a:cubicBezTo>
                  <a:lnTo>
                    <a:pt x="138" y="18310"/>
                  </a:lnTo>
                  <a:cubicBezTo>
                    <a:pt x="-146" y="19343"/>
                    <a:pt x="11" y="20426"/>
                    <a:pt x="586" y="21600"/>
                  </a:cubicBezTo>
                  <a:cubicBezTo>
                    <a:pt x="7385" y="18374"/>
                    <a:pt x="13758" y="14057"/>
                    <a:pt x="19184" y="8798"/>
                  </a:cubicBezTo>
                  <a:lnTo>
                    <a:pt x="19042" y="8798"/>
                  </a:lnTo>
                  <a:lnTo>
                    <a:pt x="19678" y="8174"/>
                  </a:lnTo>
                  <a:cubicBezTo>
                    <a:pt x="19686" y="8166"/>
                    <a:pt x="20162" y="7698"/>
                    <a:pt x="20606" y="6903"/>
                  </a:cubicBezTo>
                  <a:cubicBezTo>
                    <a:pt x="21050" y="6107"/>
                    <a:pt x="21454" y="4975"/>
                    <a:pt x="21309" y="3690"/>
                  </a:cubicBezTo>
                  <a:cubicBezTo>
                    <a:pt x="21160" y="2364"/>
                    <a:pt x="20453" y="1106"/>
                    <a:pt x="19232" y="0"/>
                  </a:cubicBezTo>
                  <a:cubicBezTo>
                    <a:pt x="16835" y="3206"/>
                    <a:pt x="14085" y="6146"/>
                    <a:pt x="11076" y="8798"/>
                  </a:cubicBezTo>
                  <a:close/>
                  <a:moveTo>
                    <a:pt x="11076" y="879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2" name="AutoShape 47"/>
            <p:cNvSpPr>
              <a:spLocks/>
            </p:cNvSpPr>
            <p:nvPr/>
          </p:nvSpPr>
          <p:spPr bwMode="auto">
            <a:xfrm>
              <a:off x="635" y="472"/>
              <a:ext cx="19" cy="34"/>
            </a:xfrm>
            <a:custGeom>
              <a:avLst/>
              <a:gdLst/>
              <a:ahLst/>
              <a:cxnLst/>
              <a:rect l="0" t="0" r="r" b="b"/>
              <a:pathLst>
                <a:path w="21464" h="21600">
                  <a:moveTo>
                    <a:pt x="8" y="20581"/>
                  </a:moveTo>
                  <a:cubicBezTo>
                    <a:pt x="24" y="20924"/>
                    <a:pt x="74" y="21262"/>
                    <a:pt x="140" y="21600"/>
                  </a:cubicBezTo>
                  <a:cubicBezTo>
                    <a:pt x="4832" y="19493"/>
                    <a:pt x="10327" y="17907"/>
                    <a:pt x="16249" y="16682"/>
                  </a:cubicBezTo>
                  <a:cubicBezTo>
                    <a:pt x="16393" y="10969"/>
                    <a:pt x="18038" y="5229"/>
                    <a:pt x="21464" y="0"/>
                  </a:cubicBezTo>
                  <a:cubicBezTo>
                    <a:pt x="17039" y="3117"/>
                    <a:pt x="12511" y="6152"/>
                    <a:pt x="7888" y="9091"/>
                  </a:cubicBezTo>
                  <a:cubicBezTo>
                    <a:pt x="7847" y="9114"/>
                    <a:pt x="5799" y="10425"/>
                    <a:pt x="3804" y="12500"/>
                  </a:cubicBezTo>
                  <a:cubicBezTo>
                    <a:pt x="1813" y="14584"/>
                    <a:pt x="-136" y="17413"/>
                    <a:pt x="8" y="20581"/>
                  </a:cubicBezTo>
                  <a:close/>
                  <a:moveTo>
                    <a:pt x="8" y="2058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3" name="AutoShape 48"/>
            <p:cNvSpPr>
              <a:spLocks/>
            </p:cNvSpPr>
            <p:nvPr/>
          </p:nvSpPr>
          <p:spPr bwMode="auto">
            <a:xfrm>
              <a:off x="628" y="391"/>
              <a:ext cx="41" cy="89"/>
            </a:xfrm>
            <a:custGeom>
              <a:avLst/>
              <a:gdLst/>
              <a:ahLst/>
              <a:cxnLst/>
              <a:rect l="0" t="0" r="r" b="b"/>
              <a:pathLst>
                <a:path w="21350" h="21600">
                  <a:moveTo>
                    <a:pt x="21350" y="4666"/>
                  </a:moveTo>
                  <a:cubicBezTo>
                    <a:pt x="20103" y="3188"/>
                    <a:pt x="19351" y="1602"/>
                    <a:pt x="19127" y="0"/>
                  </a:cubicBezTo>
                  <a:cubicBezTo>
                    <a:pt x="14360" y="4875"/>
                    <a:pt x="8771" y="9375"/>
                    <a:pt x="2611" y="13511"/>
                  </a:cubicBezTo>
                  <a:cubicBezTo>
                    <a:pt x="2595" y="13522"/>
                    <a:pt x="1790" y="14065"/>
                    <a:pt x="1082" y="14900"/>
                  </a:cubicBezTo>
                  <a:cubicBezTo>
                    <a:pt x="371" y="15739"/>
                    <a:pt x="-250" y="16861"/>
                    <a:pt x="101" y="18081"/>
                  </a:cubicBezTo>
                  <a:cubicBezTo>
                    <a:pt x="466" y="19339"/>
                    <a:pt x="1807" y="20502"/>
                    <a:pt x="4117" y="21600"/>
                  </a:cubicBezTo>
                  <a:cubicBezTo>
                    <a:pt x="7970" y="19451"/>
                    <a:pt x="11667" y="17182"/>
                    <a:pt x="15183" y="14797"/>
                  </a:cubicBezTo>
                  <a:cubicBezTo>
                    <a:pt x="15344" y="11325"/>
                    <a:pt x="16408" y="7334"/>
                    <a:pt x="21350" y="4666"/>
                  </a:cubicBezTo>
                  <a:close/>
                  <a:moveTo>
                    <a:pt x="21350" y="466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4" name="AutoShape 49"/>
            <p:cNvSpPr>
              <a:spLocks/>
            </p:cNvSpPr>
            <p:nvPr/>
          </p:nvSpPr>
          <p:spPr bwMode="auto">
            <a:xfrm>
              <a:off x="620" y="346"/>
              <a:ext cx="49" cy="97"/>
            </a:xfrm>
            <a:custGeom>
              <a:avLst/>
              <a:gdLst/>
              <a:ahLst/>
              <a:cxnLst/>
              <a:rect l="0" t="0" r="r" b="b"/>
              <a:pathLst>
                <a:path w="21345" h="21600">
                  <a:moveTo>
                    <a:pt x="4426" y="21600"/>
                  </a:moveTo>
                  <a:cubicBezTo>
                    <a:pt x="11048" y="16667"/>
                    <a:pt x="16852" y="11189"/>
                    <a:pt x="21345" y="5142"/>
                  </a:cubicBezTo>
                  <a:cubicBezTo>
                    <a:pt x="20692" y="4775"/>
                    <a:pt x="20156" y="4334"/>
                    <a:pt x="19757" y="3849"/>
                  </a:cubicBezTo>
                  <a:cubicBezTo>
                    <a:pt x="18731" y="2602"/>
                    <a:pt x="18112" y="1305"/>
                    <a:pt x="17871" y="0"/>
                  </a:cubicBezTo>
                  <a:lnTo>
                    <a:pt x="12619" y="1221"/>
                  </a:lnTo>
                  <a:cubicBezTo>
                    <a:pt x="9695" y="5890"/>
                    <a:pt x="5918" y="10231"/>
                    <a:pt x="1537" y="14249"/>
                  </a:cubicBezTo>
                  <a:cubicBezTo>
                    <a:pt x="1525" y="14259"/>
                    <a:pt x="946" y="14797"/>
                    <a:pt x="503" y="15596"/>
                  </a:cubicBezTo>
                  <a:cubicBezTo>
                    <a:pt x="60" y="16398"/>
                    <a:pt x="-255" y="17457"/>
                    <a:pt x="287" y="18556"/>
                  </a:cubicBezTo>
                  <a:cubicBezTo>
                    <a:pt x="847" y="19693"/>
                    <a:pt x="2226" y="20697"/>
                    <a:pt x="4426" y="21600"/>
                  </a:cubicBezTo>
                  <a:close/>
                  <a:moveTo>
                    <a:pt x="442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5" name="AutoShape 50"/>
            <p:cNvSpPr>
              <a:spLocks/>
            </p:cNvSpPr>
            <p:nvPr/>
          </p:nvSpPr>
          <p:spPr bwMode="auto">
            <a:xfrm>
              <a:off x="613" y="273"/>
              <a:ext cx="44" cy="130"/>
            </a:xfrm>
            <a:custGeom>
              <a:avLst/>
              <a:gdLst/>
              <a:ahLst/>
              <a:cxnLst/>
              <a:rect l="0" t="0" r="r" b="b"/>
              <a:pathLst>
                <a:path w="21321" h="21600">
                  <a:moveTo>
                    <a:pt x="5871" y="21600"/>
                  </a:moveTo>
                  <a:cubicBezTo>
                    <a:pt x="9718" y="19092"/>
                    <a:pt x="13090" y="16418"/>
                    <a:pt x="15823" y="13572"/>
                  </a:cubicBezTo>
                  <a:lnTo>
                    <a:pt x="15568" y="13613"/>
                  </a:lnTo>
                  <a:cubicBezTo>
                    <a:pt x="18007" y="11080"/>
                    <a:pt x="19936" y="8411"/>
                    <a:pt x="21221" y="5616"/>
                  </a:cubicBezTo>
                  <a:cubicBezTo>
                    <a:pt x="21225" y="5609"/>
                    <a:pt x="21441" y="5155"/>
                    <a:pt x="21226" y="4480"/>
                  </a:cubicBezTo>
                  <a:cubicBezTo>
                    <a:pt x="21015" y="3809"/>
                    <a:pt x="20355" y="2912"/>
                    <a:pt x="18641" y="2055"/>
                  </a:cubicBezTo>
                  <a:cubicBezTo>
                    <a:pt x="16798" y="1134"/>
                    <a:pt x="14084" y="429"/>
                    <a:pt x="10664" y="0"/>
                  </a:cubicBezTo>
                  <a:cubicBezTo>
                    <a:pt x="10210" y="5770"/>
                    <a:pt x="6741" y="11101"/>
                    <a:pt x="1339" y="15872"/>
                  </a:cubicBezTo>
                  <a:lnTo>
                    <a:pt x="13227" y="13984"/>
                  </a:lnTo>
                  <a:lnTo>
                    <a:pt x="1594" y="15831"/>
                  </a:lnTo>
                  <a:lnTo>
                    <a:pt x="948" y="16393"/>
                  </a:lnTo>
                  <a:cubicBezTo>
                    <a:pt x="937" y="16400"/>
                    <a:pt x="456" y="16818"/>
                    <a:pt x="184" y="17419"/>
                  </a:cubicBezTo>
                  <a:cubicBezTo>
                    <a:pt x="-88" y="18021"/>
                    <a:pt x="-159" y="18802"/>
                    <a:pt x="690" y="19574"/>
                  </a:cubicBezTo>
                  <a:cubicBezTo>
                    <a:pt x="1568" y="20372"/>
                    <a:pt x="3291" y="21038"/>
                    <a:pt x="5871" y="21600"/>
                  </a:cubicBezTo>
                  <a:close/>
                  <a:moveTo>
                    <a:pt x="5871"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6" name="AutoShape 51"/>
            <p:cNvSpPr>
              <a:spLocks/>
            </p:cNvSpPr>
            <p:nvPr/>
          </p:nvSpPr>
          <p:spPr bwMode="auto">
            <a:xfrm>
              <a:off x="650" y="310"/>
              <a:ext cx="16" cy="37"/>
            </a:xfrm>
            <a:custGeom>
              <a:avLst/>
              <a:gdLst/>
              <a:ahLst/>
              <a:cxnLst/>
              <a:rect l="0" t="0" r="r" b="b"/>
              <a:pathLst>
                <a:path w="21600" h="21600">
                  <a:moveTo>
                    <a:pt x="21600" y="2604"/>
                  </a:moveTo>
                  <a:cubicBezTo>
                    <a:pt x="18935" y="1636"/>
                    <a:pt x="15955" y="766"/>
                    <a:pt x="12661" y="0"/>
                  </a:cubicBezTo>
                  <a:cubicBezTo>
                    <a:pt x="9416" y="7471"/>
                    <a:pt x="5138" y="14676"/>
                    <a:pt x="0" y="21600"/>
                  </a:cubicBezTo>
                  <a:lnTo>
                    <a:pt x="16693" y="18323"/>
                  </a:lnTo>
                  <a:cubicBezTo>
                    <a:pt x="15523" y="12973"/>
                    <a:pt x="17258" y="7584"/>
                    <a:pt x="21600" y="2604"/>
                  </a:cubicBezTo>
                  <a:close/>
                  <a:moveTo>
                    <a:pt x="21600" y="26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7" name="AutoShape 52"/>
            <p:cNvSpPr>
              <a:spLocks/>
            </p:cNvSpPr>
            <p:nvPr/>
          </p:nvSpPr>
          <p:spPr bwMode="auto">
            <a:xfrm>
              <a:off x="591" y="236"/>
              <a:ext cx="33" cy="129"/>
            </a:xfrm>
            <a:custGeom>
              <a:avLst/>
              <a:gdLst/>
              <a:ahLst/>
              <a:cxnLst/>
              <a:rect l="0" t="0" r="r" b="b"/>
              <a:pathLst>
                <a:path w="21544" h="21600">
                  <a:moveTo>
                    <a:pt x="9645" y="21600"/>
                  </a:moveTo>
                  <a:cubicBezTo>
                    <a:pt x="17031" y="16633"/>
                    <a:pt x="21540" y="11054"/>
                    <a:pt x="21544" y="5022"/>
                  </a:cubicBezTo>
                  <a:cubicBezTo>
                    <a:pt x="21542" y="5014"/>
                    <a:pt x="21556" y="4551"/>
                    <a:pt x="20857" y="3890"/>
                  </a:cubicBezTo>
                  <a:cubicBezTo>
                    <a:pt x="20158" y="3232"/>
                    <a:pt x="18723" y="2371"/>
                    <a:pt x="15903" y="1610"/>
                  </a:cubicBezTo>
                  <a:lnTo>
                    <a:pt x="15901" y="1610"/>
                  </a:lnTo>
                  <a:cubicBezTo>
                    <a:pt x="12869" y="793"/>
                    <a:pt x="8810" y="238"/>
                    <a:pt x="3992" y="0"/>
                  </a:cubicBezTo>
                  <a:cubicBezTo>
                    <a:pt x="5553" y="2972"/>
                    <a:pt x="5951" y="5883"/>
                    <a:pt x="5315" y="8681"/>
                  </a:cubicBezTo>
                  <a:cubicBezTo>
                    <a:pt x="4679" y="11481"/>
                    <a:pt x="3004" y="14170"/>
                    <a:pt x="485" y="16724"/>
                  </a:cubicBezTo>
                  <a:cubicBezTo>
                    <a:pt x="478" y="16731"/>
                    <a:pt x="56" y="17168"/>
                    <a:pt x="5" y="17771"/>
                  </a:cubicBezTo>
                  <a:cubicBezTo>
                    <a:pt x="-44" y="18376"/>
                    <a:pt x="254" y="19144"/>
                    <a:pt x="1764" y="19859"/>
                  </a:cubicBezTo>
                  <a:cubicBezTo>
                    <a:pt x="3328" y="20598"/>
                    <a:pt x="5940" y="21167"/>
                    <a:pt x="9645" y="21600"/>
                  </a:cubicBezTo>
                  <a:close/>
                  <a:moveTo>
                    <a:pt x="964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8" name="AutoShape 53"/>
            <p:cNvSpPr>
              <a:spLocks/>
            </p:cNvSpPr>
            <p:nvPr/>
          </p:nvSpPr>
          <p:spPr bwMode="auto">
            <a:xfrm>
              <a:off x="561" y="206"/>
              <a:ext cx="36" cy="127"/>
            </a:xfrm>
            <a:custGeom>
              <a:avLst/>
              <a:gdLst/>
              <a:ahLst/>
              <a:cxnLst/>
              <a:rect l="0" t="0" r="r" b="b"/>
              <a:pathLst>
                <a:path w="21350" h="21600">
                  <a:moveTo>
                    <a:pt x="6590" y="18142"/>
                  </a:moveTo>
                  <a:cubicBezTo>
                    <a:pt x="6870" y="18752"/>
                    <a:pt x="7552" y="19512"/>
                    <a:pt x="9314" y="20167"/>
                  </a:cubicBezTo>
                  <a:cubicBezTo>
                    <a:pt x="11136" y="20846"/>
                    <a:pt x="13824" y="21312"/>
                    <a:pt x="17458" y="21600"/>
                  </a:cubicBezTo>
                  <a:cubicBezTo>
                    <a:pt x="19614" y="18954"/>
                    <a:pt x="20942" y="16171"/>
                    <a:pt x="21269" y="13279"/>
                  </a:cubicBezTo>
                  <a:cubicBezTo>
                    <a:pt x="21600" y="10386"/>
                    <a:pt x="20916" y="7387"/>
                    <a:pt x="19137" y="4332"/>
                  </a:cubicBezTo>
                  <a:cubicBezTo>
                    <a:pt x="19131" y="4325"/>
                    <a:pt x="18867" y="3854"/>
                    <a:pt x="17831" y="3214"/>
                  </a:cubicBezTo>
                  <a:cubicBezTo>
                    <a:pt x="16796" y="2575"/>
                    <a:pt x="14958" y="1767"/>
                    <a:pt x="11914" y="1117"/>
                  </a:cubicBezTo>
                  <a:lnTo>
                    <a:pt x="11912" y="1117"/>
                  </a:lnTo>
                  <a:cubicBezTo>
                    <a:pt x="8634" y="419"/>
                    <a:pt x="4573" y="33"/>
                    <a:pt x="0" y="0"/>
                  </a:cubicBezTo>
                  <a:cubicBezTo>
                    <a:pt x="3153" y="2938"/>
                    <a:pt x="5257" y="5868"/>
                    <a:pt x="6313" y="8731"/>
                  </a:cubicBezTo>
                  <a:cubicBezTo>
                    <a:pt x="7373" y="11593"/>
                    <a:pt x="7384" y="14388"/>
                    <a:pt x="6465" y="17067"/>
                  </a:cubicBezTo>
                  <a:cubicBezTo>
                    <a:pt x="6459" y="17076"/>
                    <a:pt x="6313" y="17533"/>
                    <a:pt x="6590" y="18142"/>
                  </a:cubicBezTo>
                  <a:close/>
                  <a:moveTo>
                    <a:pt x="6590" y="1814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19" name="AutoShape 54"/>
            <p:cNvSpPr>
              <a:spLocks/>
            </p:cNvSpPr>
            <p:nvPr/>
          </p:nvSpPr>
          <p:spPr bwMode="auto">
            <a:xfrm>
              <a:off x="517" y="177"/>
              <a:ext cx="49" cy="120"/>
            </a:xfrm>
            <a:custGeom>
              <a:avLst/>
              <a:gdLst/>
              <a:ahLst/>
              <a:cxnLst/>
              <a:rect l="0" t="0" r="r" b="b"/>
              <a:pathLst>
                <a:path w="21368" h="21486">
                  <a:moveTo>
                    <a:pt x="12026" y="18448"/>
                  </a:moveTo>
                  <a:cubicBezTo>
                    <a:pt x="12474" y="19064"/>
                    <a:pt x="13261" y="19812"/>
                    <a:pt x="14766" y="20402"/>
                  </a:cubicBezTo>
                  <a:cubicBezTo>
                    <a:pt x="16323" y="21012"/>
                    <a:pt x="18408" y="21361"/>
                    <a:pt x="21093" y="21486"/>
                  </a:cubicBezTo>
                  <a:cubicBezTo>
                    <a:pt x="21600" y="18667"/>
                    <a:pt x="21415" y="15731"/>
                    <a:pt x="20461" y="12733"/>
                  </a:cubicBezTo>
                  <a:cubicBezTo>
                    <a:pt x="19512" y="9734"/>
                    <a:pt x="17795" y="6672"/>
                    <a:pt x="15324" y="3610"/>
                  </a:cubicBezTo>
                  <a:cubicBezTo>
                    <a:pt x="15314" y="3600"/>
                    <a:pt x="14609" y="2709"/>
                    <a:pt x="12578" y="1796"/>
                  </a:cubicBezTo>
                  <a:lnTo>
                    <a:pt x="11871" y="2302"/>
                  </a:lnTo>
                  <a:lnTo>
                    <a:pt x="12507" y="1846"/>
                  </a:lnTo>
                  <a:cubicBezTo>
                    <a:pt x="11575" y="1423"/>
                    <a:pt x="10358" y="994"/>
                    <a:pt x="8822" y="658"/>
                  </a:cubicBezTo>
                  <a:lnTo>
                    <a:pt x="8820" y="658"/>
                  </a:lnTo>
                  <a:cubicBezTo>
                    <a:pt x="6243" y="93"/>
                    <a:pt x="3236" y="-114"/>
                    <a:pt x="0" y="60"/>
                  </a:cubicBezTo>
                  <a:cubicBezTo>
                    <a:pt x="2412" y="2163"/>
                    <a:pt x="4469" y="4288"/>
                    <a:pt x="6148" y="6407"/>
                  </a:cubicBezTo>
                  <a:lnTo>
                    <a:pt x="6243" y="6339"/>
                  </a:lnTo>
                  <a:cubicBezTo>
                    <a:pt x="9188" y="10055"/>
                    <a:pt x="10949" y="13764"/>
                    <a:pt x="11503" y="17346"/>
                  </a:cubicBezTo>
                  <a:cubicBezTo>
                    <a:pt x="11503" y="17355"/>
                    <a:pt x="11586" y="17833"/>
                    <a:pt x="12026" y="18448"/>
                  </a:cubicBezTo>
                  <a:close/>
                  <a:moveTo>
                    <a:pt x="12026" y="184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0" name="AutoShape 55"/>
            <p:cNvSpPr>
              <a:spLocks/>
            </p:cNvSpPr>
            <p:nvPr/>
          </p:nvSpPr>
          <p:spPr bwMode="auto">
            <a:xfrm>
              <a:off x="509" y="221"/>
              <a:ext cx="27" cy="51"/>
            </a:xfrm>
            <a:custGeom>
              <a:avLst/>
              <a:gdLst/>
              <a:ahLst/>
              <a:cxnLst/>
              <a:rect l="0" t="0" r="r" b="b"/>
              <a:pathLst>
                <a:path w="21600" h="21493">
                  <a:moveTo>
                    <a:pt x="2481" y="15814"/>
                  </a:moveTo>
                  <a:cubicBezTo>
                    <a:pt x="3771" y="17178"/>
                    <a:pt x="5795" y="18799"/>
                    <a:pt x="9038" y="19937"/>
                  </a:cubicBezTo>
                  <a:cubicBezTo>
                    <a:pt x="12391" y="21116"/>
                    <a:pt x="16530" y="21600"/>
                    <a:pt x="21600" y="21473"/>
                  </a:cubicBezTo>
                  <a:cubicBezTo>
                    <a:pt x="20401" y="14450"/>
                    <a:pt x="17605" y="7240"/>
                    <a:pt x="13251" y="0"/>
                  </a:cubicBezTo>
                  <a:lnTo>
                    <a:pt x="0" y="11859"/>
                  </a:lnTo>
                  <a:lnTo>
                    <a:pt x="683" y="13334"/>
                  </a:lnTo>
                  <a:cubicBezTo>
                    <a:pt x="689" y="13356"/>
                    <a:pt x="1196" y="14453"/>
                    <a:pt x="2481" y="15814"/>
                  </a:cubicBezTo>
                  <a:close/>
                  <a:moveTo>
                    <a:pt x="2481" y="158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1" name="AutoShape 56"/>
            <p:cNvSpPr>
              <a:spLocks/>
            </p:cNvSpPr>
            <p:nvPr/>
          </p:nvSpPr>
          <p:spPr bwMode="auto">
            <a:xfrm>
              <a:off x="473" y="162"/>
              <a:ext cx="55" cy="90"/>
            </a:xfrm>
            <a:custGeom>
              <a:avLst/>
              <a:gdLst/>
              <a:ahLst/>
              <a:cxnLst/>
              <a:rect l="0" t="0" r="r" b="b"/>
              <a:pathLst>
                <a:path w="21600" h="21455">
                  <a:moveTo>
                    <a:pt x="21600" y="14737"/>
                  </a:moveTo>
                  <a:cubicBezTo>
                    <a:pt x="19761" y="11083"/>
                    <a:pt x="17331" y="7423"/>
                    <a:pt x="14375" y="3812"/>
                  </a:cubicBezTo>
                  <a:cubicBezTo>
                    <a:pt x="14365" y="3803"/>
                    <a:pt x="13893" y="3214"/>
                    <a:pt x="12842" y="2496"/>
                  </a:cubicBezTo>
                  <a:cubicBezTo>
                    <a:pt x="11794" y="1780"/>
                    <a:pt x="10158" y="931"/>
                    <a:pt x="7904" y="433"/>
                  </a:cubicBezTo>
                  <a:lnTo>
                    <a:pt x="7902" y="431"/>
                  </a:lnTo>
                  <a:cubicBezTo>
                    <a:pt x="5480" y="-104"/>
                    <a:pt x="2790" y="-145"/>
                    <a:pt x="0" y="328"/>
                  </a:cubicBezTo>
                  <a:cubicBezTo>
                    <a:pt x="7174" y="7180"/>
                    <a:pt x="12466" y="14372"/>
                    <a:pt x="15291" y="21455"/>
                  </a:cubicBezTo>
                  <a:cubicBezTo>
                    <a:pt x="15291" y="21455"/>
                    <a:pt x="21600" y="14737"/>
                    <a:pt x="21600" y="14737"/>
                  </a:cubicBezTo>
                  <a:close/>
                  <a:moveTo>
                    <a:pt x="21600" y="1473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2" name="AutoShape 57"/>
            <p:cNvSpPr>
              <a:spLocks/>
            </p:cNvSpPr>
            <p:nvPr/>
          </p:nvSpPr>
          <p:spPr bwMode="auto">
            <a:xfrm>
              <a:off x="421" y="147"/>
              <a:ext cx="80" cy="105"/>
            </a:xfrm>
            <a:custGeom>
              <a:avLst/>
              <a:gdLst/>
              <a:ahLst/>
              <a:cxnLst/>
              <a:rect l="0" t="0" r="r" b="b"/>
              <a:pathLst>
                <a:path w="21600" h="21344">
                  <a:moveTo>
                    <a:pt x="14736" y="19188"/>
                  </a:moveTo>
                  <a:cubicBezTo>
                    <a:pt x="15296" y="19798"/>
                    <a:pt x="16132" y="20503"/>
                    <a:pt x="17315" y="20932"/>
                  </a:cubicBezTo>
                  <a:cubicBezTo>
                    <a:pt x="18541" y="21374"/>
                    <a:pt x="19951" y="21455"/>
                    <a:pt x="21600" y="21200"/>
                  </a:cubicBezTo>
                  <a:cubicBezTo>
                    <a:pt x="19494" y="14939"/>
                    <a:pt x="15543" y="8598"/>
                    <a:pt x="10226" y="2580"/>
                  </a:cubicBezTo>
                  <a:cubicBezTo>
                    <a:pt x="10218" y="2573"/>
                    <a:pt x="9813" y="2107"/>
                    <a:pt x="9001" y="1571"/>
                  </a:cubicBezTo>
                  <a:cubicBezTo>
                    <a:pt x="8191" y="1036"/>
                    <a:pt x="6968" y="428"/>
                    <a:pt x="5376" y="152"/>
                  </a:cubicBezTo>
                  <a:lnTo>
                    <a:pt x="5375" y="152"/>
                  </a:lnTo>
                  <a:cubicBezTo>
                    <a:pt x="3663" y="-145"/>
                    <a:pt x="1837" y="-7"/>
                    <a:pt x="0" y="563"/>
                  </a:cubicBezTo>
                  <a:cubicBezTo>
                    <a:pt x="5921" y="6128"/>
                    <a:pt x="10736" y="12052"/>
                    <a:pt x="13900" y="18060"/>
                  </a:cubicBezTo>
                  <a:cubicBezTo>
                    <a:pt x="13904" y="18069"/>
                    <a:pt x="14178" y="18579"/>
                    <a:pt x="14736" y="19188"/>
                  </a:cubicBezTo>
                  <a:close/>
                  <a:moveTo>
                    <a:pt x="14736" y="1918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3" name="AutoShape 58"/>
            <p:cNvSpPr>
              <a:spLocks/>
            </p:cNvSpPr>
            <p:nvPr/>
          </p:nvSpPr>
          <p:spPr bwMode="auto">
            <a:xfrm>
              <a:off x="376" y="140"/>
              <a:ext cx="92" cy="97"/>
            </a:xfrm>
            <a:custGeom>
              <a:avLst/>
              <a:gdLst/>
              <a:ahLst/>
              <a:cxnLst/>
              <a:rect l="0" t="0" r="r" b="b"/>
              <a:pathLst>
                <a:path w="21600" h="21349">
                  <a:moveTo>
                    <a:pt x="15242" y="19534"/>
                  </a:moveTo>
                  <a:cubicBezTo>
                    <a:pt x="15832" y="20128"/>
                    <a:pt x="16681" y="20801"/>
                    <a:pt x="17796" y="21132"/>
                  </a:cubicBezTo>
                  <a:cubicBezTo>
                    <a:pt x="18947" y="21476"/>
                    <a:pt x="20202" y="21408"/>
                    <a:pt x="21600" y="20951"/>
                  </a:cubicBezTo>
                  <a:cubicBezTo>
                    <a:pt x="18664" y="14497"/>
                    <a:pt x="14301" y="8158"/>
                    <a:pt x="9000" y="2213"/>
                  </a:cubicBezTo>
                  <a:cubicBezTo>
                    <a:pt x="8993" y="2205"/>
                    <a:pt x="8587" y="1746"/>
                    <a:pt x="7827" y="1246"/>
                  </a:cubicBezTo>
                  <a:cubicBezTo>
                    <a:pt x="7068" y="744"/>
                    <a:pt x="5950" y="204"/>
                    <a:pt x="4557" y="46"/>
                  </a:cubicBezTo>
                  <a:lnTo>
                    <a:pt x="4556" y="46"/>
                  </a:lnTo>
                  <a:cubicBezTo>
                    <a:pt x="3058" y="-124"/>
                    <a:pt x="1513" y="173"/>
                    <a:pt x="0" y="930"/>
                  </a:cubicBezTo>
                  <a:cubicBezTo>
                    <a:pt x="5688" y="6424"/>
                    <a:pt x="10617" y="12305"/>
                    <a:pt x="14330" y="18412"/>
                  </a:cubicBezTo>
                  <a:cubicBezTo>
                    <a:pt x="14335" y="18421"/>
                    <a:pt x="14654" y="18940"/>
                    <a:pt x="15242" y="19534"/>
                  </a:cubicBezTo>
                  <a:close/>
                  <a:moveTo>
                    <a:pt x="15242" y="1953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4" name="AutoShape 59"/>
            <p:cNvSpPr>
              <a:spLocks/>
            </p:cNvSpPr>
            <p:nvPr/>
          </p:nvSpPr>
          <p:spPr bwMode="auto">
            <a:xfrm>
              <a:off x="354" y="140"/>
              <a:ext cx="74" cy="88"/>
            </a:xfrm>
            <a:custGeom>
              <a:avLst/>
              <a:gdLst/>
              <a:ahLst/>
              <a:cxnLst/>
              <a:rect l="0" t="0" r="r" b="b"/>
              <a:pathLst>
                <a:path w="21600" h="21452">
                  <a:moveTo>
                    <a:pt x="13381" y="19888"/>
                  </a:moveTo>
                  <a:cubicBezTo>
                    <a:pt x="14214" y="20476"/>
                    <a:pt x="15390" y="21120"/>
                    <a:pt x="16848" y="21356"/>
                  </a:cubicBezTo>
                  <a:cubicBezTo>
                    <a:pt x="18357" y="21600"/>
                    <a:pt x="19925" y="21378"/>
                    <a:pt x="21600" y="20701"/>
                  </a:cubicBezTo>
                  <a:cubicBezTo>
                    <a:pt x="16798" y="13970"/>
                    <a:pt x="10503" y="7508"/>
                    <a:pt x="3287" y="1475"/>
                  </a:cubicBezTo>
                  <a:cubicBezTo>
                    <a:pt x="3273" y="1464"/>
                    <a:pt x="2230" y="585"/>
                    <a:pt x="442" y="0"/>
                  </a:cubicBezTo>
                  <a:lnTo>
                    <a:pt x="0" y="7084"/>
                  </a:lnTo>
                  <a:cubicBezTo>
                    <a:pt x="4440" y="10827"/>
                    <a:pt x="8508" y="14726"/>
                    <a:pt x="12065" y="18752"/>
                  </a:cubicBezTo>
                  <a:cubicBezTo>
                    <a:pt x="12073" y="18764"/>
                    <a:pt x="12550" y="19298"/>
                    <a:pt x="13381" y="19888"/>
                  </a:cubicBezTo>
                  <a:close/>
                  <a:moveTo>
                    <a:pt x="13381" y="1988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25" name="AutoShape 60"/>
            <p:cNvSpPr>
              <a:spLocks/>
            </p:cNvSpPr>
            <p:nvPr/>
          </p:nvSpPr>
          <p:spPr bwMode="auto">
            <a:xfrm>
              <a:off x="354" y="177"/>
              <a:ext cx="37" cy="44"/>
            </a:xfrm>
            <a:custGeom>
              <a:avLst/>
              <a:gdLst/>
              <a:ahLst/>
              <a:cxnLst/>
              <a:rect l="0" t="0" r="r" b="b"/>
              <a:pathLst>
                <a:path w="21600" h="21405">
                  <a:moveTo>
                    <a:pt x="0" y="15623"/>
                  </a:moveTo>
                  <a:lnTo>
                    <a:pt x="1482" y="16948"/>
                  </a:lnTo>
                  <a:cubicBezTo>
                    <a:pt x="1502" y="16966"/>
                    <a:pt x="2605" y="17956"/>
                    <a:pt x="4458" y="18990"/>
                  </a:cubicBezTo>
                  <a:cubicBezTo>
                    <a:pt x="6310" y="20029"/>
                    <a:pt x="8896" y="21119"/>
                    <a:pt x="11968" y="21358"/>
                  </a:cubicBezTo>
                  <a:cubicBezTo>
                    <a:pt x="15142" y="21600"/>
                    <a:pt x="18332" y="20901"/>
                    <a:pt x="21600" y="19288"/>
                  </a:cubicBezTo>
                  <a:cubicBezTo>
                    <a:pt x="15389" y="12667"/>
                    <a:pt x="8470" y="6230"/>
                    <a:pt x="1003" y="0"/>
                  </a:cubicBezTo>
                  <a:cubicBezTo>
                    <a:pt x="1003" y="0"/>
                    <a:pt x="0" y="15623"/>
                    <a:pt x="0" y="15623"/>
                  </a:cubicBezTo>
                  <a:close/>
                  <a:moveTo>
                    <a:pt x="0" y="1562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126" name="Text Placeholder 8"/>
          <p:cNvSpPr>
            <a:spLocks noGrp="1"/>
          </p:cNvSpPr>
          <p:nvPr>
            <p:ph type="body" sz="quarter" idx="11" hasCustomPrompt="1"/>
          </p:nvPr>
        </p:nvSpPr>
        <p:spPr>
          <a:xfrm>
            <a:off x="3071813" y="3750473"/>
            <a:ext cx="3000375" cy="267891"/>
          </a:xfrm>
          <a:prstGeom prst="rect">
            <a:avLst/>
          </a:prstGeom>
          <a:solidFill>
            <a:srgbClr val="286FBA"/>
          </a:solidFill>
          <a:ln>
            <a:noFill/>
          </a:ln>
        </p:spPr>
        <p:txBody>
          <a:bodyPr vert="horz" lIns="64277" tIns="32139" rIns="64277" bIns="32139" anchor="ctr"/>
          <a:lstStyle>
            <a:lvl1pPr marL="0" indent="0" algn="ctr">
              <a:buFontTx/>
              <a:buNone/>
              <a:defRPr sz="1700" b="0" i="0">
                <a:solidFill>
                  <a:srgbClr val="FFFFFF"/>
                </a:solidFill>
                <a:latin typeface="Arial Narrow" panose="020B0606020202030204" pitchFamily="34" charset="0"/>
                <a:cs typeface="Arial Narrow" panose="020B0606020202030204" pitchFamily="34" charset="0"/>
              </a:defRPr>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Heading</a:t>
            </a:r>
            <a:r>
              <a:rPr lang="es-ES_tradnl" dirty="0" smtClean="0"/>
              <a:t> </a:t>
            </a:r>
            <a:r>
              <a:rPr lang="es-ES_tradnl" dirty="0" err="1" smtClean="0"/>
              <a:t>Subtitle</a:t>
            </a:r>
            <a:endParaRPr lang="en-US" dirty="0"/>
          </a:p>
        </p:txBody>
      </p:sp>
    </p:spTree>
    <p:extLst>
      <p:ext uri="{BB962C8B-B14F-4D97-AF65-F5344CB8AC3E}">
        <p14:creationId xmlns:p14="http://schemas.microsoft.com/office/powerpoint/2010/main" val="36056230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go &amp; Image 6">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0626" y="1178719"/>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41010933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go &amp; Image 7">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7782" y="1178719"/>
            <a:ext cx="3911202" cy="52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142020728"/>
      </p:ext>
    </p:extLst>
  </p:cSld>
  <p:clrMapOvr>
    <a:masterClrMapping/>
  </p:clrMapOvr>
  <p:transition/>
</p:sldLayout>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grpSp>
        <p:nvGrpSpPr>
          <p:cNvPr id="1061" name="Group 37"/>
          <p:cNvGrpSpPr>
            <a:grpSpLocks/>
          </p:cNvGrpSpPr>
          <p:nvPr/>
        </p:nvGrpSpPr>
        <p:grpSpPr bwMode="auto">
          <a:xfrm>
            <a:off x="650751" y="3007072"/>
            <a:ext cx="4411266" cy="803672"/>
            <a:chOff x="0" y="0"/>
            <a:chExt cx="3951" cy="719"/>
          </a:xfrm>
        </p:grpSpPr>
        <p:sp>
          <p:nvSpPr>
            <p:cNvPr id="1025" name="AutoShape 1"/>
            <p:cNvSpPr>
              <a:spLocks/>
            </p:cNvSpPr>
            <p:nvPr/>
          </p:nvSpPr>
          <p:spPr bwMode="auto">
            <a:xfrm>
              <a:off x="0" y="316"/>
              <a:ext cx="260" cy="329"/>
            </a:xfrm>
            <a:custGeom>
              <a:avLst/>
              <a:gdLst/>
              <a:ahLst/>
              <a:cxnLst/>
              <a:rect l="0" t="0" r="r" b="b"/>
              <a:pathLst>
                <a:path w="21600" h="21600">
                  <a:moveTo>
                    <a:pt x="0" y="0"/>
                  </a:moveTo>
                  <a:lnTo>
                    <a:pt x="477" y="0"/>
                  </a:lnTo>
                  <a:lnTo>
                    <a:pt x="17173" y="13550"/>
                  </a:lnTo>
                  <a:lnTo>
                    <a:pt x="17173" y="663"/>
                  </a:lnTo>
                  <a:lnTo>
                    <a:pt x="21600" y="663"/>
                  </a:lnTo>
                  <a:lnTo>
                    <a:pt x="21600" y="21600"/>
                  </a:lnTo>
                  <a:lnTo>
                    <a:pt x="21125" y="21600"/>
                  </a:lnTo>
                  <a:lnTo>
                    <a:pt x="4395" y="8056"/>
                  </a:lnTo>
                  <a:lnTo>
                    <a:pt x="4395" y="20943"/>
                  </a:lnTo>
                  <a:lnTo>
                    <a:pt x="0" y="20943"/>
                  </a:lnTo>
                  <a:cubicBezTo>
                    <a:pt x="0" y="20943"/>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6" name="AutoShape 2"/>
            <p:cNvSpPr>
              <a:spLocks/>
            </p:cNvSpPr>
            <p:nvPr/>
          </p:nvSpPr>
          <p:spPr bwMode="auto">
            <a:xfrm>
              <a:off x="408" y="324"/>
              <a:ext cx="184" cy="309"/>
            </a:xfrm>
            <a:custGeom>
              <a:avLst/>
              <a:gdLst/>
              <a:ahLst/>
              <a:cxnLst/>
              <a:rect l="0" t="0" r="r" b="b"/>
              <a:pathLst>
                <a:path w="21600" h="21600">
                  <a:moveTo>
                    <a:pt x="0" y="0"/>
                  </a:moveTo>
                  <a:lnTo>
                    <a:pt x="21339" y="0"/>
                  </a:lnTo>
                  <a:lnTo>
                    <a:pt x="21339" y="3321"/>
                  </a:lnTo>
                  <a:lnTo>
                    <a:pt x="6257" y="3321"/>
                  </a:lnTo>
                  <a:lnTo>
                    <a:pt x="6257" y="8635"/>
                  </a:lnTo>
                  <a:lnTo>
                    <a:pt x="19210" y="8635"/>
                  </a:lnTo>
                  <a:lnTo>
                    <a:pt x="19210" y="11928"/>
                  </a:lnTo>
                  <a:lnTo>
                    <a:pt x="6257" y="11928"/>
                  </a:lnTo>
                  <a:lnTo>
                    <a:pt x="625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7" name="AutoShape 3"/>
            <p:cNvSpPr>
              <a:spLocks/>
            </p:cNvSpPr>
            <p:nvPr/>
          </p:nvSpPr>
          <p:spPr bwMode="auto">
            <a:xfrm>
              <a:off x="698" y="324"/>
              <a:ext cx="307" cy="309"/>
            </a:xfrm>
            <a:custGeom>
              <a:avLst/>
              <a:gdLst/>
              <a:ahLst/>
              <a:cxnLst/>
              <a:rect l="0" t="0" r="r" b="b"/>
              <a:pathLst>
                <a:path w="21600" h="21600">
                  <a:moveTo>
                    <a:pt x="0" y="21600"/>
                  </a:moveTo>
                  <a:lnTo>
                    <a:pt x="8202" y="10342"/>
                  </a:lnTo>
                  <a:lnTo>
                    <a:pt x="306" y="0"/>
                  </a:lnTo>
                  <a:lnTo>
                    <a:pt x="4973" y="0"/>
                  </a:lnTo>
                  <a:lnTo>
                    <a:pt x="10535" y="7168"/>
                  </a:lnTo>
                  <a:lnTo>
                    <a:pt x="15758" y="0"/>
                  </a:lnTo>
                  <a:lnTo>
                    <a:pt x="20016" y="0"/>
                  </a:lnTo>
                  <a:lnTo>
                    <a:pt x="12710" y="10007"/>
                  </a:lnTo>
                  <a:lnTo>
                    <a:pt x="21600" y="21600"/>
                  </a:lnTo>
                  <a:lnTo>
                    <a:pt x="16844" y="21600"/>
                  </a:lnTo>
                  <a:lnTo>
                    <a:pt x="10381" y="13175"/>
                  </a:lnTo>
                  <a:lnTo>
                    <a:pt x="4283" y="21600"/>
                  </a:lnTo>
                  <a:cubicBezTo>
                    <a:pt x="428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8" name="AutoShape 4"/>
            <p:cNvSpPr>
              <a:spLocks/>
            </p:cNvSpPr>
            <p:nvPr/>
          </p:nvSpPr>
          <p:spPr bwMode="auto">
            <a:xfrm>
              <a:off x="1099" y="316"/>
              <a:ext cx="197" cy="330"/>
            </a:xfrm>
            <a:custGeom>
              <a:avLst/>
              <a:gdLst/>
              <a:ahLst/>
              <a:cxnLst/>
              <a:rect l="0" t="0" r="r" b="b"/>
              <a:pathLst>
                <a:path w="21600" h="21600">
                  <a:moveTo>
                    <a:pt x="9494" y="18483"/>
                  </a:moveTo>
                  <a:cubicBezTo>
                    <a:pt x="13220" y="18483"/>
                    <a:pt x="15548" y="17257"/>
                    <a:pt x="15548" y="15661"/>
                  </a:cubicBezTo>
                  <a:cubicBezTo>
                    <a:pt x="15548" y="14142"/>
                    <a:pt x="13947" y="13174"/>
                    <a:pt x="10514" y="11972"/>
                  </a:cubicBezTo>
                  <a:lnTo>
                    <a:pt x="7947" y="11060"/>
                  </a:lnTo>
                  <a:cubicBezTo>
                    <a:pt x="3193" y="9400"/>
                    <a:pt x="732" y="7829"/>
                    <a:pt x="732" y="5347"/>
                  </a:cubicBezTo>
                  <a:cubicBezTo>
                    <a:pt x="732" y="2232"/>
                    <a:pt x="4846" y="0"/>
                    <a:pt x="11146" y="0"/>
                  </a:cubicBezTo>
                  <a:cubicBezTo>
                    <a:pt x="14142" y="0"/>
                    <a:pt x="16903" y="405"/>
                    <a:pt x="19762" y="1230"/>
                  </a:cubicBezTo>
                  <a:lnTo>
                    <a:pt x="19562" y="4463"/>
                  </a:lnTo>
                  <a:cubicBezTo>
                    <a:pt x="16367" y="3433"/>
                    <a:pt x="13755" y="2861"/>
                    <a:pt x="11573" y="2861"/>
                  </a:cubicBezTo>
                  <a:cubicBezTo>
                    <a:pt x="8330" y="2861"/>
                    <a:pt x="6494" y="3801"/>
                    <a:pt x="6494" y="5173"/>
                  </a:cubicBezTo>
                  <a:cubicBezTo>
                    <a:pt x="6494" y="6434"/>
                    <a:pt x="8037" y="7229"/>
                    <a:pt x="11188" y="8315"/>
                  </a:cubicBezTo>
                  <a:lnTo>
                    <a:pt x="13659" y="9176"/>
                  </a:lnTo>
                  <a:cubicBezTo>
                    <a:pt x="18892" y="11005"/>
                    <a:pt x="21600" y="12770"/>
                    <a:pt x="21600" y="15572"/>
                  </a:cubicBezTo>
                  <a:cubicBezTo>
                    <a:pt x="21600" y="19085"/>
                    <a:pt x="17151" y="21600"/>
                    <a:pt x="9785" y="21600"/>
                  </a:cubicBezTo>
                  <a:cubicBezTo>
                    <a:pt x="6538" y="21600"/>
                    <a:pt x="3395" y="21196"/>
                    <a:pt x="536" y="20400"/>
                  </a:cubicBezTo>
                  <a:lnTo>
                    <a:pt x="0" y="16428"/>
                  </a:lnTo>
                  <a:cubicBezTo>
                    <a:pt x="3537" y="17769"/>
                    <a:pt x="6588" y="18483"/>
                    <a:pt x="9494" y="18483"/>
                  </a:cubicBezTo>
                  <a:close/>
                  <a:moveTo>
                    <a:pt x="9494" y="184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29" name="AutoShape 5"/>
            <p:cNvSpPr>
              <a:spLocks/>
            </p:cNvSpPr>
            <p:nvPr/>
          </p:nvSpPr>
          <p:spPr bwMode="auto">
            <a:xfrm>
              <a:off x="1430" y="324"/>
              <a:ext cx="184" cy="309"/>
            </a:xfrm>
            <a:custGeom>
              <a:avLst/>
              <a:gdLst/>
              <a:ahLst/>
              <a:cxnLst/>
              <a:rect l="0" t="0" r="r" b="b"/>
              <a:pathLst>
                <a:path w="21600" h="21600">
                  <a:moveTo>
                    <a:pt x="0" y="0"/>
                  </a:moveTo>
                  <a:lnTo>
                    <a:pt x="21337" y="0"/>
                  </a:lnTo>
                  <a:lnTo>
                    <a:pt x="21337" y="3321"/>
                  </a:lnTo>
                  <a:lnTo>
                    <a:pt x="6261" y="3321"/>
                  </a:lnTo>
                  <a:lnTo>
                    <a:pt x="6261" y="8635"/>
                  </a:lnTo>
                  <a:lnTo>
                    <a:pt x="19213" y="8635"/>
                  </a:lnTo>
                  <a:lnTo>
                    <a:pt x="19213" y="11928"/>
                  </a:lnTo>
                  <a:lnTo>
                    <a:pt x="6261" y="11928"/>
                  </a:lnTo>
                  <a:lnTo>
                    <a:pt x="6261"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0" name="AutoShape 6"/>
            <p:cNvSpPr>
              <a:spLocks/>
            </p:cNvSpPr>
            <p:nvPr/>
          </p:nvSpPr>
          <p:spPr bwMode="auto">
            <a:xfrm>
              <a:off x="1757" y="316"/>
              <a:ext cx="260" cy="329"/>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1" name="Line 7"/>
            <p:cNvSpPr>
              <a:spLocks noChangeShapeType="1"/>
            </p:cNvSpPr>
            <p:nvPr/>
          </p:nvSpPr>
          <p:spPr bwMode="auto">
            <a:xfrm rot="10800000" flipH="1">
              <a:off x="2170" y="250"/>
              <a:ext cx="0" cy="469"/>
            </a:xfrm>
            <a:prstGeom prst="line">
              <a:avLst/>
            </a:prstGeom>
            <a:noFill/>
            <a:ln w="8586" cap="flat">
              <a:solidFill>
                <a:srgbClr val="70727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32" name="AutoShape 8"/>
            <p:cNvSpPr>
              <a:spLocks/>
            </p:cNvSpPr>
            <p:nvPr/>
          </p:nvSpPr>
          <p:spPr bwMode="auto">
            <a:xfrm>
              <a:off x="2321" y="324"/>
              <a:ext cx="206" cy="309"/>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2764B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3" name="AutoShape 9"/>
            <p:cNvSpPr>
              <a:spLocks/>
            </p:cNvSpPr>
            <p:nvPr/>
          </p:nvSpPr>
          <p:spPr bwMode="auto">
            <a:xfrm>
              <a:off x="2648" y="324"/>
              <a:ext cx="239" cy="309"/>
            </a:xfrm>
            <a:custGeom>
              <a:avLst/>
              <a:gdLst/>
              <a:ahLst/>
              <a:cxnLst/>
              <a:rect l="0" t="0" r="r" b="b"/>
              <a:pathLst>
                <a:path w="21600" h="21600">
                  <a:moveTo>
                    <a:pt x="7137" y="9852"/>
                  </a:moveTo>
                  <a:cubicBezTo>
                    <a:pt x="11526" y="9852"/>
                    <a:pt x="13706" y="8599"/>
                    <a:pt x="13706" y="6401"/>
                  </a:cubicBezTo>
                  <a:cubicBezTo>
                    <a:pt x="13706" y="4027"/>
                    <a:pt x="11361" y="3080"/>
                    <a:pt x="6696" y="3080"/>
                  </a:cubicBezTo>
                  <a:lnTo>
                    <a:pt x="4905" y="3080"/>
                  </a:lnTo>
                  <a:lnTo>
                    <a:pt x="4905" y="9852"/>
                  </a:lnTo>
                  <a:cubicBezTo>
                    <a:pt x="4905" y="9852"/>
                    <a:pt x="7137" y="9852"/>
                    <a:pt x="7137" y="9852"/>
                  </a:cubicBezTo>
                  <a:close/>
                  <a:moveTo>
                    <a:pt x="0" y="0"/>
                  </a:moveTo>
                  <a:lnTo>
                    <a:pt x="6539" y="0"/>
                  </a:lnTo>
                  <a:cubicBezTo>
                    <a:pt x="10127" y="0"/>
                    <a:pt x="12916" y="182"/>
                    <a:pt x="15348" y="1490"/>
                  </a:cubicBezTo>
                  <a:cubicBezTo>
                    <a:pt x="17459" y="2625"/>
                    <a:pt x="18654" y="4329"/>
                    <a:pt x="18654" y="6099"/>
                  </a:cubicBezTo>
                  <a:cubicBezTo>
                    <a:pt x="18654" y="8935"/>
                    <a:pt x="16458" y="11074"/>
                    <a:pt x="12478" y="12109"/>
                  </a:cubicBezTo>
                  <a:lnTo>
                    <a:pt x="21600" y="21600"/>
                  </a:lnTo>
                  <a:lnTo>
                    <a:pt x="15830" y="21600"/>
                  </a:lnTo>
                  <a:lnTo>
                    <a:pt x="7259" y="12630"/>
                  </a:lnTo>
                  <a:lnTo>
                    <a:pt x="4868" y="12630"/>
                  </a:lnTo>
                  <a:lnTo>
                    <a:pt x="4868"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4" name="AutoShape 10"/>
            <p:cNvSpPr>
              <a:spLocks/>
            </p:cNvSpPr>
            <p:nvPr/>
          </p:nvSpPr>
          <p:spPr bwMode="auto">
            <a:xfrm>
              <a:off x="2995" y="324"/>
              <a:ext cx="256" cy="319"/>
            </a:xfrm>
            <a:custGeom>
              <a:avLst/>
              <a:gdLst/>
              <a:ahLst/>
              <a:cxnLst/>
              <a:rect l="0" t="0" r="r" b="b"/>
              <a:pathLst>
                <a:path w="21600" h="21600">
                  <a:moveTo>
                    <a:pt x="4697" y="12204"/>
                  </a:moveTo>
                  <a:cubicBezTo>
                    <a:pt x="4697" y="16253"/>
                    <a:pt x="6897" y="18320"/>
                    <a:pt x="11113" y="18320"/>
                  </a:cubicBezTo>
                  <a:cubicBezTo>
                    <a:pt x="15254" y="18320"/>
                    <a:pt x="17455" y="16225"/>
                    <a:pt x="17455" y="12118"/>
                  </a:cubicBezTo>
                  <a:lnTo>
                    <a:pt x="17455" y="0"/>
                  </a:lnTo>
                  <a:lnTo>
                    <a:pt x="21600" y="0"/>
                  </a:lnTo>
                  <a:lnTo>
                    <a:pt x="21600" y="12175"/>
                  </a:lnTo>
                  <a:cubicBezTo>
                    <a:pt x="21600" y="18293"/>
                    <a:pt x="17308" y="21600"/>
                    <a:pt x="11003" y="21600"/>
                  </a:cubicBezTo>
                  <a:cubicBezTo>
                    <a:pt x="4100" y="21600"/>
                    <a:pt x="0" y="18350"/>
                    <a:pt x="0" y="12236"/>
                  </a:cubicBezTo>
                  <a:lnTo>
                    <a:pt x="0" y="0"/>
                  </a:lnTo>
                  <a:lnTo>
                    <a:pt x="4697" y="0"/>
                  </a:lnTo>
                  <a:cubicBezTo>
                    <a:pt x="4697" y="0"/>
                    <a:pt x="4697" y="12204"/>
                    <a:pt x="4697" y="12204"/>
                  </a:cubicBezTo>
                  <a:close/>
                  <a:moveTo>
                    <a:pt x="4697" y="122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5" name="AutoShape 11"/>
            <p:cNvSpPr>
              <a:spLocks/>
            </p:cNvSpPr>
            <p:nvPr/>
          </p:nvSpPr>
          <p:spPr bwMode="auto">
            <a:xfrm>
              <a:off x="3392" y="324"/>
              <a:ext cx="184" cy="309"/>
            </a:xfrm>
            <a:custGeom>
              <a:avLst/>
              <a:gdLst/>
              <a:ahLst/>
              <a:cxnLst/>
              <a:rect l="0" t="0" r="r" b="b"/>
              <a:pathLst>
                <a:path w="21600" h="21600">
                  <a:moveTo>
                    <a:pt x="0" y="0"/>
                  </a:moveTo>
                  <a:lnTo>
                    <a:pt x="21352" y="0"/>
                  </a:lnTo>
                  <a:lnTo>
                    <a:pt x="21352" y="3321"/>
                  </a:lnTo>
                  <a:lnTo>
                    <a:pt x="6267" y="3321"/>
                  </a:lnTo>
                  <a:lnTo>
                    <a:pt x="6267" y="8635"/>
                  </a:lnTo>
                  <a:lnTo>
                    <a:pt x="19218" y="8635"/>
                  </a:lnTo>
                  <a:lnTo>
                    <a:pt x="19218" y="11928"/>
                  </a:lnTo>
                  <a:lnTo>
                    <a:pt x="6267" y="11928"/>
                  </a:lnTo>
                  <a:lnTo>
                    <a:pt x="626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6" name="AutoShape 12"/>
            <p:cNvSpPr>
              <a:spLocks/>
            </p:cNvSpPr>
            <p:nvPr/>
          </p:nvSpPr>
          <p:spPr bwMode="auto">
            <a:xfrm>
              <a:off x="3686" y="324"/>
              <a:ext cx="265" cy="309"/>
            </a:xfrm>
            <a:custGeom>
              <a:avLst/>
              <a:gdLst/>
              <a:ahLst/>
              <a:cxnLst/>
              <a:rect l="0" t="0" r="r" b="b"/>
              <a:pathLst>
                <a:path w="21600" h="21600">
                  <a:moveTo>
                    <a:pt x="13057" y="21600"/>
                  </a:moveTo>
                  <a:lnTo>
                    <a:pt x="8578" y="21600"/>
                  </a:lnTo>
                  <a:lnTo>
                    <a:pt x="8578" y="3290"/>
                  </a:lnTo>
                  <a:lnTo>
                    <a:pt x="0" y="3290"/>
                  </a:lnTo>
                  <a:lnTo>
                    <a:pt x="0" y="0"/>
                  </a:lnTo>
                  <a:lnTo>
                    <a:pt x="21600" y="0"/>
                  </a:lnTo>
                  <a:lnTo>
                    <a:pt x="21600" y="3290"/>
                  </a:lnTo>
                  <a:lnTo>
                    <a:pt x="13057" y="3290"/>
                  </a:lnTo>
                  <a:cubicBezTo>
                    <a:pt x="13057" y="3290"/>
                    <a:pt x="13057" y="21600"/>
                    <a:pt x="13057" y="21600"/>
                  </a:cubicBezTo>
                  <a:close/>
                  <a:moveTo>
                    <a:pt x="13057"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7" name="AutoShape 13"/>
            <p:cNvSpPr>
              <a:spLocks/>
            </p:cNvSpPr>
            <p:nvPr/>
          </p:nvSpPr>
          <p:spPr bwMode="auto">
            <a:xfrm>
              <a:off x="429"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6" y="21600"/>
                  </a:lnTo>
                  <a:lnTo>
                    <a:pt x="3479" y="4612"/>
                  </a:lnTo>
                  <a:lnTo>
                    <a:pt x="3479" y="21600"/>
                  </a:lnTo>
                  <a:cubicBezTo>
                    <a:pt x="3479"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8" name="AutoShape 14"/>
            <p:cNvSpPr>
              <a:spLocks/>
            </p:cNvSpPr>
            <p:nvPr/>
          </p:nvSpPr>
          <p:spPr bwMode="auto">
            <a:xfrm>
              <a:off x="572" y="4"/>
              <a:ext cx="105" cy="139"/>
            </a:xfrm>
            <a:custGeom>
              <a:avLst/>
              <a:gdLst/>
              <a:ahLst/>
              <a:cxnLst/>
              <a:rect l="0" t="0" r="r" b="b"/>
              <a:pathLst>
                <a:path w="21600" h="21600">
                  <a:moveTo>
                    <a:pt x="0" y="21600"/>
                  </a:moveTo>
                  <a:lnTo>
                    <a:pt x="0" y="0"/>
                  </a:lnTo>
                  <a:lnTo>
                    <a:pt x="20933" y="0"/>
                  </a:lnTo>
                  <a:lnTo>
                    <a:pt x="20933" y="2551"/>
                  </a:lnTo>
                  <a:lnTo>
                    <a:pt x="3832" y="2551"/>
                  </a:lnTo>
                  <a:lnTo>
                    <a:pt x="3832" y="9149"/>
                  </a:lnTo>
                  <a:lnTo>
                    <a:pt x="19845" y="9149"/>
                  </a:lnTo>
                  <a:lnTo>
                    <a:pt x="19845"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39" name="AutoShape 15"/>
            <p:cNvSpPr>
              <a:spLocks/>
            </p:cNvSpPr>
            <p:nvPr/>
          </p:nvSpPr>
          <p:spPr bwMode="auto">
            <a:xfrm>
              <a:off x="690" y="4"/>
              <a:ext cx="129" cy="139"/>
            </a:xfrm>
            <a:custGeom>
              <a:avLst/>
              <a:gdLst/>
              <a:ahLst/>
              <a:cxnLst/>
              <a:rect l="0" t="0" r="r" b="b"/>
              <a:pathLst>
                <a:path w="21600" h="21600">
                  <a:moveTo>
                    <a:pt x="0" y="21600"/>
                  </a:moveTo>
                  <a:lnTo>
                    <a:pt x="9106" y="10406"/>
                  </a:lnTo>
                  <a:lnTo>
                    <a:pt x="1075" y="0"/>
                  </a:lnTo>
                  <a:lnTo>
                    <a:pt x="4793" y="0"/>
                  </a:lnTo>
                  <a:lnTo>
                    <a:pt x="9089" y="5519"/>
                  </a:lnTo>
                  <a:cubicBezTo>
                    <a:pt x="9979" y="6666"/>
                    <a:pt x="10615" y="7555"/>
                    <a:pt x="10989" y="8188"/>
                  </a:cubicBezTo>
                  <a:cubicBezTo>
                    <a:pt x="11502" y="7415"/>
                    <a:pt x="12116" y="6599"/>
                    <a:pt x="12834" y="5745"/>
                  </a:cubicBezTo>
                  <a:lnTo>
                    <a:pt x="17572" y="0"/>
                  </a:lnTo>
                  <a:lnTo>
                    <a:pt x="20956" y="0"/>
                  </a:lnTo>
                  <a:lnTo>
                    <a:pt x="12780" y="10264"/>
                  </a:lnTo>
                  <a:lnTo>
                    <a:pt x="21600" y="21600"/>
                  </a:lnTo>
                  <a:lnTo>
                    <a:pt x="17744" y="21600"/>
                  </a:lnTo>
                  <a:lnTo>
                    <a:pt x="11799" y="13898"/>
                  </a:lnTo>
                  <a:cubicBezTo>
                    <a:pt x="11458" y="13459"/>
                    <a:pt x="11135" y="13014"/>
                    <a:pt x="10827" y="12559"/>
                  </a:cubicBezTo>
                  <a:cubicBezTo>
                    <a:pt x="10312" y="13304"/>
                    <a:pt x="9942" y="13820"/>
                    <a:pt x="9711" y="14109"/>
                  </a:cubicBezTo>
                  <a:lnTo>
                    <a:pt x="3742" y="21600"/>
                  </a:lnTo>
                  <a:cubicBezTo>
                    <a:pt x="3742"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0" name="AutoShape 16"/>
            <p:cNvSpPr>
              <a:spLocks/>
            </p:cNvSpPr>
            <p:nvPr/>
          </p:nvSpPr>
          <p:spPr bwMode="auto">
            <a:xfrm>
              <a:off x="825" y="4"/>
              <a:ext cx="112" cy="139"/>
            </a:xfrm>
            <a:custGeom>
              <a:avLst/>
              <a:gdLst/>
              <a:ahLst/>
              <a:cxnLst/>
              <a:rect l="0" t="0" r="r" b="b"/>
              <a:pathLst>
                <a:path w="21600" h="21600">
                  <a:moveTo>
                    <a:pt x="8975" y="21600"/>
                  </a:moveTo>
                  <a:lnTo>
                    <a:pt x="8975" y="2551"/>
                  </a:lnTo>
                  <a:lnTo>
                    <a:pt x="0" y="2551"/>
                  </a:lnTo>
                  <a:lnTo>
                    <a:pt x="0" y="0"/>
                  </a:lnTo>
                  <a:lnTo>
                    <a:pt x="21600" y="0"/>
                  </a:lnTo>
                  <a:lnTo>
                    <a:pt x="21600" y="2551"/>
                  </a:lnTo>
                  <a:lnTo>
                    <a:pt x="12582" y="2551"/>
                  </a:lnTo>
                  <a:lnTo>
                    <a:pt x="12582" y="21600"/>
                  </a:lnTo>
                  <a:cubicBezTo>
                    <a:pt x="12582" y="21600"/>
                    <a:pt x="8975" y="21600"/>
                    <a:pt x="8975" y="21600"/>
                  </a:cubicBezTo>
                  <a:close/>
                  <a:moveTo>
                    <a:pt x="897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1" name="AutoShape 17"/>
            <p:cNvSpPr>
              <a:spLocks/>
            </p:cNvSpPr>
            <p:nvPr/>
          </p:nvSpPr>
          <p:spPr bwMode="auto">
            <a:xfrm>
              <a:off x="1001" y="0"/>
              <a:ext cx="124" cy="144"/>
            </a:xfrm>
            <a:custGeom>
              <a:avLst/>
              <a:gdLst/>
              <a:ahLst/>
              <a:cxnLst/>
              <a:rect l="0" t="0" r="r" b="b"/>
              <a:pathLst>
                <a:path w="21600" h="21600">
                  <a:moveTo>
                    <a:pt x="18366" y="13923"/>
                  </a:moveTo>
                  <a:lnTo>
                    <a:pt x="21600" y="14618"/>
                  </a:lnTo>
                  <a:cubicBezTo>
                    <a:pt x="20922" y="16892"/>
                    <a:pt x="19702" y="18622"/>
                    <a:pt x="17941" y="19815"/>
                  </a:cubicBezTo>
                  <a:cubicBezTo>
                    <a:pt x="16181" y="21007"/>
                    <a:pt x="14024" y="21600"/>
                    <a:pt x="11480" y="21600"/>
                  </a:cubicBezTo>
                  <a:cubicBezTo>
                    <a:pt x="8850" y="21600"/>
                    <a:pt x="6706" y="21142"/>
                    <a:pt x="5058" y="20226"/>
                  </a:cubicBezTo>
                  <a:cubicBezTo>
                    <a:pt x="3408" y="19309"/>
                    <a:pt x="2149" y="17983"/>
                    <a:pt x="1289" y="16244"/>
                  </a:cubicBezTo>
                  <a:cubicBezTo>
                    <a:pt x="427" y="14504"/>
                    <a:pt x="0" y="12639"/>
                    <a:pt x="0" y="10645"/>
                  </a:cubicBezTo>
                  <a:cubicBezTo>
                    <a:pt x="0" y="8467"/>
                    <a:pt x="484" y="6571"/>
                    <a:pt x="1456" y="4951"/>
                  </a:cubicBezTo>
                  <a:cubicBezTo>
                    <a:pt x="2428" y="3332"/>
                    <a:pt x="3812" y="2100"/>
                    <a:pt x="5606" y="1260"/>
                  </a:cubicBezTo>
                  <a:cubicBezTo>
                    <a:pt x="7405" y="421"/>
                    <a:pt x="9375" y="0"/>
                    <a:pt x="11532" y="0"/>
                  </a:cubicBezTo>
                  <a:cubicBezTo>
                    <a:pt x="13975" y="0"/>
                    <a:pt x="16032" y="532"/>
                    <a:pt x="17700" y="1597"/>
                  </a:cubicBezTo>
                  <a:cubicBezTo>
                    <a:pt x="19364" y="2660"/>
                    <a:pt x="20528" y="4154"/>
                    <a:pt x="21183" y="6082"/>
                  </a:cubicBezTo>
                  <a:lnTo>
                    <a:pt x="18000" y="6724"/>
                  </a:lnTo>
                  <a:cubicBezTo>
                    <a:pt x="17435" y="5206"/>
                    <a:pt x="16611" y="4099"/>
                    <a:pt x="15534" y="3404"/>
                  </a:cubicBezTo>
                  <a:cubicBezTo>
                    <a:pt x="14454" y="2711"/>
                    <a:pt x="13097" y="2364"/>
                    <a:pt x="11465" y="2364"/>
                  </a:cubicBezTo>
                  <a:cubicBezTo>
                    <a:pt x="9587" y="2364"/>
                    <a:pt x="8018" y="2750"/>
                    <a:pt x="6758" y="3516"/>
                  </a:cubicBezTo>
                  <a:cubicBezTo>
                    <a:pt x="5496" y="4288"/>
                    <a:pt x="4611" y="5320"/>
                    <a:pt x="4099" y="6617"/>
                  </a:cubicBezTo>
                  <a:cubicBezTo>
                    <a:pt x="3587" y="7914"/>
                    <a:pt x="3331" y="9252"/>
                    <a:pt x="3331" y="10631"/>
                  </a:cubicBezTo>
                  <a:cubicBezTo>
                    <a:pt x="3331" y="12406"/>
                    <a:pt x="3636" y="13957"/>
                    <a:pt x="4240" y="15282"/>
                  </a:cubicBezTo>
                  <a:cubicBezTo>
                    <a:pt x="4846" y="16607"/>
                    <a:pt x="5787" y="17599"/>
                    <a:pt x="7064" y="18256"/>
                  </a:cubicBezTo>
                  <a:cubicBezTo>
                    <a:pt x="8342" y="18910"/>
                    <a:pt x="9725" y="19236"/>
                    <a:pt x="11214" y="19236"/>
                  </a:cubicBezTo>
                  <a:cubicBezTo>
                    <a:pt x="13023" y="19236"/>
                    <a:pt x="14559" y="18792"/>
                    <a:pt x="15813" y="17898"/>
                  </a:cubicBezTo>
                  <a:cubicBezTo>
                    <a:pt x="17071" y="17005"/>
                    <a:pt x="17921" y="15681"/>
                    <a:pt x="18366" y="13923"/>
                  </a:cubicBezTo>
                  <a:close/>
                  <a:moveTo>
                    <a:pt x="18366" y="13923"/>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2" name="AutoShape 18"/>
            <p:cNvSpPr>
              <a:spLocks/>
            </p:cNvSpPr>
            <p:nvPr/>
          </p:nvSpPr>
          <p:spPr bwMode="auto">
            <a:xfrm>
              <a:off x="1148" y="4"/>
              <a:ext cx="110" cy="139"/>
            </a:xfrm>
            <a:custGeom>
              <a:avLst/>
              <a:gdLst/>
              <a:ahLst/>
              <a:cxnLst/>
              <a:rect l="0" t="0" r="r" b="b"/>
              <a:pathLst>
                <a:path w="21600" h="21600">
                  <a:moveTo>
                    <a:pt x="0" y="21600"/>
                  </a:moveTo>
                  <a:lnTo>
                    <a:pt x="0" y="0"/>
                  </a:lnTo>
                  <a:lnTo>
                    <a:pt x="3647" y="0"/>
                  </a:lnTo>
                  <a:lnTo>
                    <a:pt x="3647" y="8871"/>
                  </a:lnTo>
                  <a:lnTo>
                    <a:pt x="17956" y="8871"/>
                  </a:lnTo>
                  <a:lnTo>
                    <a:pt x="17956" y="0"/>
                  </a:lnTo>
                  <a:lnTo>
                    <a:pt x="21600" y="0"/>
                  </a:lnTo>
                  <a:lnTo>
                    <a:pt x="21600" y="21600"/>
                  </a:lnTo>
                  <a:lnTo>
                    <a:pt x="17956" y="21600"/>
                  </a:lnTo>
                  <a:lnTo>
                    <a:pt x="17956" y="11418"/>
                  </a:lnTo>
                  <a:lnTo>
                    <a:pt x="3647" y="11418"/>
                  </a:lnTo>
                  <a:lnTo>
                    <a:pt x="3647" y="21600"/>
                  </a:lnTo>
                  <a:cubicBezTo>
                    <a:pt x="3647"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3" name="AutoShape 19"/>
            <p:cNvSpPr>
              <a:spLocks/>
            </p:cNvSpPr>
            <p:nvPr/>
          </p:nvSpPr>
          <p:spPr bwMode="auto">
            <a:xfrm>
              <a:off x="1275" y="4"/>
              <a:ext cx="131" cy="139"/>
            </a:xfrm>
            <a:custGeom>
              <a:avLst/>
              <a:gdLst/>
              <a:ahLst/>
              <a:cxnLst/>
              <a:rect l="0" t="0" r="r" b="b"/>
              <a:pathLst>
                <a:path w="21600" h="21600">
                  <a:moveTo>
                    <a:pt x="6652" y="12730"/>
                  </a:moveTo>
                  <a:lnTo>
                    <a:pt x="14476" y="12730"/>
                  </a:lnTo>
                  <a:lnTo>
                    <a:pt x="12062" y="6748"/>
                  </a:lnTo>
                  <a:cubicBezTo>
                    <a:pt x="11330" y="4930"/>
                    <a:pt x="10786" y="3436"/>
                    <a:pt x="10434" y="2267"/>
                  </a:cubicBezTo>
                  <a:cubicBezTo>
                    <a:pt x="10136" y="3656"/>
                    <a:pt x="9726" y="5031"/>
                    <a:pt x="9194" y="6399"/>
                  </a:cubicBezTo>
                  <a:cubicBezTo>
                    <a:pt x="9194" y="6399"/>
                    <a:pt x="6652" y="12730"/>
                    <a:pt x="6652" y="12730"/>
                  </a:cubicBezTo>
                  <a:close/>
                  <a:moveTo>
                    <a:pt x="0" y="21600"/>
                  </a:moveTo>
                  <a:lnTo>
                    <a:pt x="8880" y="0"/>
                  </a:lnTo>
                  <a:lnTo>
                    <a:pt x="12152" y="0"/>
                  </a:lnTo>
                  <a:lnTo>
                    <a:pt x="21600" y="21600"/>
                  </a:lnTo>
                  <a:lnTo>
                    <a:pt x="18122" y="21600"/>
                  </a:lnTo>
                  <a:lnTo>
                    <a:pt x="15435" y="15060"/>
                  </a:lnTo>
                  <a:lnTo>
                    <a:pt x="5770" y="15060"/>
                  </a:lnTo>
                  <a:lnTo>
                    <a:pt x="3230" y="21600"/>
                  </a:lnTo>
                  <a:cubicBezTo>
                    <a:pt x="323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4" name="AutoShape 20"/>
            <p:cNvSpPr>
              <a:spLocks/>
            </p:cNvSpPr>
            <p:nvPr/>
          </p:nvSpPr>
          <p:spPr bwMode="auto">
            <a:xfrm>
              <a:off x="142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5" name="AutoShape 21"/>
            <p:cNvSpPr>
              <a:spLocks/>
            </p:cNvSpPr>
            <p:nvPr/>
          </p:nvSpPr>
          <p:spPr bwMode="auto">
            <a:xfrm>
              <a:off x="153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6" name="AutoShape 22"/>
            <p:cNvSpPr>
              <a:spLocks/>
            </p:cNvSpPr>
            <p:nvPr/>
          </p:nvSpPr>
          <p:spPr bwMode="auto">
            <a:xfrm>
              <a:off x="1643" y="4"/>
              <a:ext cx="105" cy="139"/>
            </a:xfrm>
            <a:custGeom>
              <a:avLst/>
              <a:gdLst/>
              <a:ahLst/>
              <a:cxnLst/>
              <a:rect l="0" t="0" r="r" b="b"/>
              <a:pathLst>
                <a:path w="21600" h="21600">
                  <a:moveTo>
                    <a:pt x="0" y="21600"/>
                  </a:moveTo>
                  <a:lnTo>
                    <a:pt x="0" y="0"/>
                  </a:lnTo>
                  <a:lnTo>
                    <a:pt x="20927" y="0"/>
                  </a:lnTo>
                  <a:lnTo>
                    <a:pt x="20927" y="2551"/>
                  </a:lnTo>
                  <a:lnTo>
                    <a:pt x="3828" y="2551"/>
                  </a:lnTo>
                  <a:lnTo>
                    <a:pt x="3828" y="9149"/>
                  </a:lnTo>
                  <a:lnTo>
                    <a:pt x="19841" y="9149"/>
                  </a:lnTo>
                  <a:lnTo>
                    <a:pt x="19841"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7" name="AutoShape 23"/>
            <p:cNvSpPr>
              <a:spLocks/>
            </p:cNvSpPr>
            <p:nvPr/>
          </p:nvSpPr>
          <p:spPr bwMode="auto">
            <a:xfrm>
              <a:off x="1773"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4" y="21600"/>
                  </a:lnTo>
                  <a:lnTo>
                    <a:pt x="3481" y="4612"/>
                  </a:lnTo>
                  <a:lnTo>
                    <a:pt x="3481" y="21600"/>
                  </a:lnTo>
                  <a:cubicBezTo>
                    <a:pt x="3481"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8" name="AutoShape 24"/>
            <p:cNvSpPr>
              <a:spLocks/>
            </p:cNvSpPr>
            <p:nvPr/>
          </p:nvSpPr>
          <p:spPr bwMode="auto">
            <a:xfrm>
              <a:off x="1908" y="0"/>
              <a:ext cx="130" cy="144"/>
            </a:xfrm>
            <a:custGeom>
              <a:avLst/>
              <a:gdLst/>
              <a:ahLst/>
              <a:cxnLst/>
              <a:rect l="0" t="0" r="r" b="b"/>
              <a:pathLst>
                <a:path w="21600" h="21600">
                  <a:moveTo>
                    <a:pt x="11708" y="13059"/>
                  </a:moveTo>
                  <a:lnTo>
                    <a:pt x="11708" y="10595"/>
                  </a:lnTo>
                  <a:lnTo>
                    <a:pt x="21600" y="10595"/>
                  </a:lnTo>
                  <a:lnTo>
                    <a:pt x="21600" y="18340"/>
                  </a:lnTo>
                  <a:cubicBezTo>
                    <a:pt x="20079" y="19423"/>
                    <a:pt x="18517" y="20237"/>
                    <a:pt x="16900" y="20784"/>
                  </a:cubicBezTo>
                  <a:cubicBezTo>
                    <a:pt x="15287" y="21329"/>
                    <a:pt x="13629" y="21600"/>
                    <a:pt x="11930" y="21600"/>
                  </a:cubicBezTo>
                  <a:cubicBezTo>
                    <a:pt x="9636" y="21600"/>
                    <a:pt x="7553" y="21164"/>
                    <a:pt x="5677" y="20283"/>
                  </a:cubicBezTo>
                  <a:cubicBezTo>
                    <a:pt x="3802" y="19405"/>
                    <a:pt x="2386" y="18135"/>
                    <a:pt x="1433" y="16471"/>
                  </a:cubicBezTo>
                  <a:cubicBezTo>
                    <a:pt x="479" y="14811"/>
                    <a:pt x="0" y="12952"/>
                    <a:pt x="0" y="10902"/>
                  </a:cubicBezTo>
                  <a:cubicBezTo>
                    <a:pt x="0" y="8870"/>
                    <a:pt x="476" y="6971"/>
                    <a:pt x="1422" y="5210"/>
                  </a:cubicBezTo>
                  <a:cubicBezTo>
                    <a:pt x="2376" y="3447"/>
                    <a:pt x="3741" y="2140"/>
                    <a:pt x="5526" y="1284"/>
                  </a:cubicBezTo>
                  <a:cubicBezTo>
                    <a:pt x="7311" y="430"/>
                    <a:pt x="9364" y="0"/>
                    <a:pt x="11693" y="0"/>
                  </a:cubicBezTo>
                  <a:cubicBezTo>
                    <a:pt x="13380" y="0"/>
                    <a:pt x="14905" y="246"/>
                    <a:pt x="16269" y="734"/>
                  </a:cubicBezTo>
                  <a:cubicBezTo>
                    <a:pt x="17639" y="1226"/>
                    <a:pt x="18706" y="1907"/>
                    <a:pt x="19481" y="2782"/>
                  </a:cubicBezTo>
                  <a:cubicBezTo>
                    <a:pt x="20255" y="3657"/>
                    <a:pt x="20845" y="4798"/>
                    <a:pt x="21249" y="6203"/>
                  </a:cubicBezTo>
                  <a:lnTo>
                    <a:pt x="18463" y="6885"/>
                  </a:lnTo>
                  <a:cubicBezTo>
                    <a:pt x="18109" y="5824"/>
                    <a:pt x="17679" y="4986"/>
                    <a:pt x="17153" y="4378"/>
                  </a:cubicBezTo>
                  <a:cubicBezTo>
                    <a:pt x="16631" y="3768"/>
                    <a:pt x="15893" y="3281"/>
                    <a:pt x="14926" y="2915"/>
                  </a:cubicBezTo>
                  <a:cubicBezTo>
                    <a:pt x="13957" y="2549"/>
                    <a:pt x="12886" y="2366"/>
                    <a:pt x="11708" y="2366"/>
                  </a:cubicBezTo>
                  <a:cubicBezTo>
                    <a:pt x="10294" y="2366"/>
                    <a:pt x="9074" y="2557"/>
                    <a:pt x="8042" y="2941"/>
                  </a:cubicBezTo>
                  <a:cubicBezTo>
                    <a:pt x="7012" y="3329"/>
                    <a:pt x="6183" y="3833"/>
                    <a:pt x="5550" y="4460"/>
                  </a:cubicBezTo>
                  <a:cubicBezTo>
                    <a:pt x="4917" y="5088"/>
                    <a:pt x="4425" y="5776"/>
                    <a:pt x="4076" y="6526"/>
                  </a:cubicBezTo>
                  <a:cubicBezTo>
                    <a:pt x="3481" y="7821"/>
                    <a:pt x="3186" y="9221"/>
                    <a:pt x="3186" y="10731"/>
                  </a:cubicBezTo>
                  <a:cubicBezTo>
                    <a:pt x="3186" y="12592"/>
                    <a:pt x="3542" y="14150"/>
                    <a:pt x="4259" y="15404"/>
                  </a:cubicBezTo>
                  <a:cubicBezTo>
                    <a:pt x="4978" y="16659"/>
                    <a:pt x="6019" y="17590"/>
                    <a:pt x="7389" y="18198"/>
                  </a:cubicBezTo>
                  <a:cubicBezTo>
                    <a:pt x="8761" y="18804"/>
                    <a:pt x="10215" y="19108"/>
                    <a:pt x="11754" y="19108"/>
                  </a:cubicBezTo>
                  <a:cubicBezTo>
                    <a:pt x="13091" y="19108"/>
                    <a:pt x="14400" y="18880"/>
                    <a:pt x="15673" y="18418"/>
                  </a:cubicBezTo>
                  <a:cubicBezTo>
                    <a:pt x="16949" y="17960"/>
                    <a:pt x="17913" y="17469"/>
                    <a:pt x="18574" y="16946"/>
                  </a:cubicBezTo>
                  <a:lnTo>
                    <a:pt x="18574" y="13059"/>
                  </a:lnTo>
                  <a:cubicBezTo>
                    <a:pt x="18574" y="13059"/>
                    <a:pt x="11708" y="13059"/>
                    <a:pt x="11708" y="13059"/>
                  </a:cubicBezTo>
                  <a:close/>
                  <a:moveTo>
                    <a:pt x="11708" y="13059"/>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49" name="AutoShape 25"/>
            <p:cNvSpPr>
              <a:spLocks/>
            </p:cNvSpPr>
            <p:nvPr/>
          </p:nvSpPr>
          <p:spPr bwMode="auto">
            <a:xfrm>
              <a:off x="2068" y="4"/>
              <a:ext cx="105" cy="139"/>
            </a:xfrm>
            <a:custGeom>
              <a:avLst/>
              <a:gdLst/>
              <a:ahLst/>
              <a:cxnLst/>
              <a:rect l="0" t="0" r="r" b="b"/>
              <a:pathLst>
                <a:path w="21600" h="21600">
                  <a:moveTo>
                    <a:pt x="0" y="21600"/>
                  </a:moveTo>
                  <a:lnTo>
                    <a:pt x="0" y="0"/>
                  </a:lnTo>
                  <a:lnTo>
                    <a:pt x="20930" y="0"/>
                  </a:lnTo>
                  <a:lnTo>
                    <a:pt x="20930" y="2551"/>
                  </a:lnTo>
                  <a:lnTo>
                    <a:pt x="3828" y="2551"/>
                  </a:lnTo>
                  <a:lnTo>
                    <a:pt x="3828" y="9149"/>
                  </a:lnTo>
                  <a:lnTo>
                    <a:pt x="19838" y="9149"/>
                  </a:lnTo>
                  <a:lnTo>
                    <a:pt x="19838"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0" name="AutoShape 26"/>
            <p:cNvSpPr>
              <a:spLocks/>
            </p:cNvSpPr>
            <p:nvPr/>
          </p:nvSpPr>
          <p:spPr bwMode="auto">
            <a:xfrm>
              <a:off x="2202"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1" name="AutoShape 27"/>
            <p:cNvSpPr>
              <a:spLocks/>
            </p:cNvSpPr>
            <p:nvPr/>
          </p:nvSpPr>
          <p:spPr bwMode="auto">
            <a:xfrm>
              <a:off x="2309" y="4"/>
              <a:ext cx="111" cy="139"/>
            </a:xfrm>
            <a:custGeom>
              <a:avLst/>
              <a:gdLst/>
              <a:ahLst/>
              <a:cxnLst/>
              <a:rect l="0" t="0" r="r" b="b"/>
              <a:pathLst>
                <a:path w="21600" h="21600">
                  <a:moveTo>
                    <a:pt x="0" y="21600"/>
                  </a:moveTo>
                  <a:lnTo>
                    <a:pt x="0" y="0"/>
                  </a:lnTo>
                  <a:lnTo>
                    <a:pt x="3717" y="0"/>
                  </a:lnTo>
                  <a:lnTo>
                    <a:pt x="18121" y="16959"/>
                  </a:lnTo>
                  <a:lnTo>
                    <a:pt x="18121" y="0"/>
                  </a:lnTo>
                  <a:lnTo>
                    <a:pt x="21600" y="0"/>
                  </a:lnTo>
                  <a:lnTo>
                    <a:pt x="21600" y="21600"/>
                  </a:lnTo>
                  <a:lnTo>
                    <a:pt x="17879" y="21600"/>
                  </a:lnTo>
                  <a:lnTo>
                    <a:pt x="3473" y="4612"/>
                  </a:lnTo>
                  <a:lnTo>
                    <a:pt x="3473" y="21600"/>
                  </a:lnTo>
                  <a:cubicBezTo>
                    <a:pt x="347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2" name="AutoShape 28"/>
            <p:cNvSpPr>
              <a:spLocks/>
            </p:cNvSpPr>
            <p:nvPr/>
          </p:nvSpPr>
          <p:spPr bwMode="auto">
            <a:xfrm>
              <a:off x="2452" y="4"/>
              <a:ext cx="105" cy="139"/>
            </a:xfrm>
            <a:custGeom>
              <a:avLst/>
              <a:gdLst/>
              <a:ahLst/>
              <a:cxnLst/>
              <a:rect l="0" t="0" r="r" b="b"/>
              <a:pathLst>
                <a:path w="21600" h="21600">
                  <a:moveTo>
                    <a:pt x="0" y="21600"/>
                  </a:moveTo>
                  <a:lnTo>
                    <a:pt x="0" y="0"/>
                  </a:lnTo>
                  <a:lnTo>
                    <a:pt x="20930" y="0"/>
                  </a:lnTo>
                  <a:lnTo>
                    <a:pt x="20930"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3" name="AutoShape 29"/>
            <p:cNvSpPr>
              <a:spLocks/>
            </p:cNvSpPr>
            <p:nvPr/>
          </p:nvSpPr>
          <p:spPr bwMode="auto">
            <a:xfrm>
              <a:off x="2566" y="4"/>
              <a:ext cx="129" cy="139"/>
            </a:xfrm>
            <a:custGeom>
              <a:avLst/>
              <a:gdLst/>
              <a:ahLst/>
              <a:cxnLst/>
              <a:rect l="0" t="0" r="r" b="b"/>
              <a:pathLst>
                <a:path w="21600" h="21600">
                  <a:moveTo>
                    <a:pt x="0" y="21600"/>
                  </a:moveTo>
                  <a:lnTo>
                    <a:pt x="9109" y="10406"/>
                  </a:lnTo>
                  <a:lnTo>
                    <a:pt x="1079" y="0"/>
                  </a:lnTo>
                  <a:lnTo>
                    <a:pt x="4797" y="0"/>
                  </a:lnTo>
                  <a:lnTo>
                    <a:pt x="9090" y="5519"/>
                  </a:lnTo>
                  <a:cubicBezTo>
                    <a:pt x="9982" y="6666"/>
                    <a:pt x="10619" y="7555"/>
                    <a:pt x="10993" y="8188"/>
                  </a:cubicBezTo>
                  <a:cubicBezTo>
                    <a:pt x="11501" y="7415"/>
                    <a:pt x="12120" y="6599"/>
                    <a:pt x="12836" y="5745"/>
                  </a:cubicBezTo>
                  <a:lnTo>
                    <a:pt x="17569" y="0"/>
                  </a:lnTo>
                  <a:lnTo>
                    <a:pt x="20956" y="0"/>
                  </a:lnTo>
                  <a:lnTo>
                    <a:pt x="12780" y="10264"/>
                  </a:lnTo>
                  <a:lnTo>
                    <a:pt x="21600" y="21600"/>
                  </a:lnTo>
                  <a:lnTo>
                    <a:pt x="17741" y="21600"/>
                  </a:lnTo>
                  <a:lnTo>
                    <a:pt x="11801" y="13898"/>
                  </a:lnTo>
                  <a:cubicBezTo>
                    <a:pt x="11464" y="13459"/>
                    <a:pt x="11136" y="13014"/>
                    <a:pt x="10830" y="12559"/>
                  </a:cubicBezTo>
                  <a:cubicBezTo>
                    <a:pt x="10317" y="13304"/>
                    <a:pt x="9943" y="13820"/>
                    <a:pt x="9713" y="14109"/>
                  </a:cubicBezTo>
                  <a:lnTo>
                    <a:pt x="3746" y="21600"/>
                  </a:lnTo>
                  <a:cubicBezTo>
                    <a:pt x="3746"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4" name="AutoShape 30"/>
            <p:cNvSpPr>
              <a:spLocks/>
            </p:cNvSpPr>
            <p:nvPr/>
          </p:nvSpPr>
          <p:spPr bwMode="auto">
            <a:xfrm>
              <a:off x="2701" y="4"/>
              <a:ext cx="112" cy="139"/>
            </a:xfrm>
            <a:custGeom>
              <a:avLst/>
              <a:gdLst/>
              <a:ahLst/>
              <a:cxnLst/>
              <a:rect l="0" t="0" r="r" b="b"/>
              <a:pathLst>
                <a:path w="21600" h="21600">
                  <a:moveTo>
                    <a:pt x="8976" y="21600"/>
                  </a:moveTo>
                  <a:lnTo>
                    <a:pt x="8976" y="2551"/>
                  </a:lnTo>
                  <a:lnTo>
                    <a:pt x="0" y="2551"/>
                  </a:lnTo>
                  <a:lnTo>
                    <a:pt x="0" y="0"/>
                  </a:lnTo>
                  <a:lnTo>
                    <a:pt x="21600" y="0"/>
                  </a:lnTo>
                  <a:lnTo>
                    <a:pt x="21600" y="2551"/>
                  </a:lnTo>
                  <a:lnTo>
                    <a:pt x="12581" y="2551"/>
                  </a:lnTo>
                  <a:lnTo>
                    <a:pt x="12581" y="21600"/>
                  </a:lnTo>
                  <a:cubicBezTo>
                    <a:pt x="12581" y="21600"/>
                    <a:pt x="8976" y="21600"/>
                    <a:pt x="8976" y="21600"/>
                  </a:cubicBezTo>
                  <a:close/>
                  <a:moveTo>
                    <a:pt x="897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5" name="AutoShape 31"/>
            <p:cNvSpPr>
              <a:spLocks/>
            </p:cNvSpPr>
            <p:nvPr/>
          </p:nvSpPr>
          <p:spPr bwMode="auto">
            <a:xfrm>
              <a:off x="2881"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6" name="AutoShape 32"/>
            <p:cNvSpPr>
              <a:spLocks/>
            </p:cNvSpPr>
            <p:nvPr/>
          </p:nvSpPr>
          <p:spPr bwMode="auto">
            <a:xfrm>
              <a:off x="2991" y="4"/>
              <a:ext cx="105" cy="139"/>
            </a:xfrm>
            <a:custGeom>
              <a:avLst/>
              <a:gdLst/>
              <a:ahLst/>
              <a:cxnLst/>
              <a:rect l="0" t="0" r="r" b="b"/>
              <a:pathLst>
                <a:path w="21600" h="21600">
                  <a:moveTo>
                    <a:pt x="0" y="21600"/>
                  </a:moveTo>
                  <a:lnTo>
                    <a:pt x="0" y="0"/>
                  </a:lnTo>
                  <a:lnTo>
                    <a:pt x="20931" y="0"/>
                  </a:lnTo>
                  <a:lnTo>
                    <a:pt x="20931" y="2551"/>
                  </a:lnTo>
                  <a:lnTo>
                    <a:pt x="3834" y="2551"/>
                  </a:lnTo>
                  <a:lnTo>
                    <a:pt x="3834" y="9149"/>
                  </a:lnTo>
                  <a:lnTo>
                    <a:pt x="19845" y="9149"/>
                  </a:lnTo>
                  <a:lnTo>
                    <a:pt x="19845" y="11700"/>
                  </a:lnTo>
                  <a:lnTo>
                    <a:pt x="3834" y="11700"/>
                  </a:lnTo>
                  <a:lnTo>
                    <a:pt x="3834"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7" name="AutoShape 33"/>
            <p:cNvSpPr>
              <a:spLocks/>
            </p:cNvSpPr>
            <p:nvPr/>
          </p:nvSpPr>
          <p:spPr bwMode="auto">
            <a:xfrm>
              <a:off x="3110" y="4"/>
              <a:ext cx="129" cy="139"/>
            </a:xfrm>
            <a:custGeom>
              <a:avLst/>
              <a:gdLst/>
              <a:ahLst/>
              <a:cxnLst/>
              <a:rect l="0" t="0" r="r" b="b"/>
              <a:pathLst>
                <a:path w="21600" h="21600">
                  <a:moveTo>
                    <a:pt x="9151" y="21600"/>
                  </a:moveTo>
                  <a:lnTo>
                    <a:pt x="0" y="0"/>
                  </a:lnTo>
                  <a:lnTo>
                    <a:pt x="3384" y="0"/>
                  </a:lnTo>
                  <a:lnTo>
                    <a:pt x="9520" y="15686"/>
                  </a:lnTo>
                  <a:cubicBezTo>
                    <a:pt x="10015" y="16943"/>
                    <a:pt x="10430" y="18120"/>
                    <a:pt x="10763" y="19222"/>
                  </a:cubicBezTo>
                  <a:cubicBezTo>
                    <a:pt x="11129" y="18042"/>
                    <a:pt x="11552" y="16863"/>
                    <a:pt x="12036" y="15686"/>
                  </a:cubicBezTo>
                  <a:lnTo>
                    <a:pt x="18414" y="0"/>
                  </a:lnTo>
                  <a:lnTo>
                    <a:pt x="21600" y="0"/>
                  </a:lnTo>
                  <a:lnTo>
                    <a:pt x="12353" y="21600"/>
                  </a:lnTo>
                  <a:cubicBezTo>
                    <a:pt x="12353" y="21600"/>
                    <a:pt x="9151" y="21600"/>
                    <a:pt x="9151" y="21600"/>
                  </a:cubicBezTo>
                  <a:close/>
                  <a:moveTo>
                    <a:pt x="9151"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8" name="AutoShape 34"/>
            <p:cNvSpPr>
              <a:spLocks/>
            </p:cNvSpPr>
            <p:nvPr/>
          </p:nvSpPr>
          <p:spPr bwMode="auto">
            <a:xfrm>
              <a:off x="3257" y="4"/>
              <a:ext cx="105" cy="139"/>
            </a:xfrm>
            <a:custGeom>
              <a:avLst/>
              <a:gdLst/>
              <a:ahLst/>
              <a:cxnLst/>
              <a:rect l="0" t="0" r="r" b="b"/>
              <a:pathLst>
                <a:path w="21600" h="21600">
                  <a:moveTo>
                    <a:pt x="0" y="21600"/>
                  </a:moveTo>
                  <a:lnTo>
                    <a:pt x="0" y="0"/>
                  </a:lnTo>
                  <a:lnTo>
                    <a:pt x="20931" y="0"/>
                  </a:lnTo>
                  <a:lnTo>
                    <a:pt x="20931"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59" name="AutoShape 35"/>
            <p:cNvSpPr>
              <a:spLocks/>
            </p:cNvSpPr>
            <p:nvPr/>
          </p:nvSpPr>
          <p:spPr bwMode="auto">
            <a:xfrm>
              <a:off x="3384" y="4"/>
              <a:ext cx="88" cy="139"/>
            </a:xfrm>
            <a:custGeom>
              <a:avLst/>
              <a:gdLst/>
              <a:ahLst/>
              <a:cxnLst/>
              <a:rect l="0" t="0" r="r" b="b"/>
              <a:pathLst>
                <a:path w="21600" h="21600">
                  <a:moveTo>
                    <a:pt x="0" y="21600"/>
                  </a:moveTo>
                  <a:lnTo>
                    <a:pt x="0" y="0"/>
                  </a:lnTo>
                  <a:lnTo>
                    <a:pt x="4579" y="0"/>
                  </a:lnTo>
                  <a:lnTo>
                    <a:pt x="4579"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1060" name="AutoShape 36"/>
            <p:cNvSpPr>
              <a:spLocks/>
            </p:cNvSpPr>
            <p:nvPr/>
          </p:nvSpPr>
          <p:spPr bwMode="auto">
            <a:xfrm>
              <a:off x="3498"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5056"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584"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5011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6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5168"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grpSp>
        <p:nvGrpSpPr>
          <p:cNvPr id="2085" name="Group 37"/>
          <p:cNvGrpSpPr>
            <a:grpSpLocks/>
          </p:cNvGrpSpPr>
          <p:nvPr/>
        </p:nvGrpSpPr>
        <p:grpSpPr bwMode="auto">
          <a:xfrm>
            <a:off x="650751" y="3007072"/>
            <a:ext cx="4411266" cy="803672"/>
            <a:chOff x="0" y="0"/>
            <a:chExt cx="3951" cy="719"/>
          </a:xfrm>
        </p:grpSpPr>
        <p:sp>
          <p:nvSpPr>
            <p:cNvPr id="2049" name="AutoShape 1"/>
            <p:cNvSpPr>
              <a:spLocks/>
            </p:cNvSpPr>
            <p:nvPr/>
          </p:nvSpPr>
          <p:spPr bwMode="auto">
            <a:xfrm>
              <a:off x="0" y="316"/>
              <a:ext cx="260" cy="329"/>
            </a:xfrm>
            <a:custGeom>
              <a:avLst/>
              <a:gdLst/>
              <a:ahLst/>
              <a:cxnLst/>
              <a:rect l="0" t="0" r="r" b="b"/>
              <a:pathLst>
                <a:path w="21600" h="21600">
                  <a:moveTo>
                    <a:pt x="0" y="0"/>
                  </a:moveTo>
                  <a:lnTo>
                    <a:pt x="477" y="0"/>
                  </a:lnTo>
                  <a:lnTo>
                    <a:pt x="17173" y="13550"/>
                  </a:lnTo>
                  <a:lnTo>
                    <a:pt x="17173" y="663"/>
                  </a:lnTo>
                  <a:lnTo>
                    <a:pt x="21600" y="663"/>
                  </a:lnTo>
                  <a:lnTo>
                    <a:pt x="21600" y="21600"/>
                  </a:lnTo>
                  <a:lnTo>
                    <a:pt x="21125" y="21600"/>
                  </a:lnTo>
                  <a:lnTo>
                    <a:pt x="4395" y="8056"/>
                  </a:lnTo>
                  <a:lnTo>
                    <a:pt x="4395" y="20943"/>
                  </a:lnTo>
                  <a:lnTo>
                    <a:pt x="0" y="20943"/>
                  </a:lnTo>
                  <a:cubicBezTo>
                    <a:pt x="0" y="20943"/>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0" name="AutoShape 2"/>
            <p:cNvSpPr>
              <a:spLocks/>
            </p:cNvSpPr>
            <p:nvPr/>
          </p:nvSpPr>
          <p:spPr bwMode="auto">
            <a:xfrm>
              <a:off x="408" y="324"/>
              <a:ext cx="184" cy="309"/>
            </a:xfrm>
            <a:custGeom>
              <a:avLst/>
              <a:gdLst/>
              <a:ahLst/>
              <a:cxnLst/>
              <a:rect l="0" t="0" r="r" b="b"/>
              <a:pathLst>
                <a:path w="21600" h="21600">
                  <a:moveTo>
                    <a:pt x="0" y="0"/>
                  </a:moveTo>
                  <a:lnTo>
                    <a:pt x="21339" y="0"/>
                  </a:lnTo>
                  <a:lnTo>
                    <a:pt x="21339" y="3321"/>
                  </a:lnTo>
                  <a:lnTo>
                    <a:pt x="6257" y="3321"/>
                  </a:lnTo>
                  <a:lnTo>
                    <a:pt x="6257" y="8635"/>
                  </a:lnTo>
                  <a:lnTo>
                    <a:pt x="19210" y="8635"/>
                  </a:lnTo>
                  <a:lnTo>
                    <a:pt x="19210" y="11928"/>
                  </a:lnTo>
                  <a:lnTo>
                    <a:pt x="6257" y="11928"/>
                  </a:lnTo>
                  <a:lnTo>
                    <a:pt x="625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1" name="AutoShape 3"/>
            <p:cNvSpPr>
              <a:spLocks/>
            </p:cNvSpPr>
            <p:nvPr/>
          </p:nvSpPr>
          <p:spPr bwMode="auto">
            <a:xfrm>
              <a:off x="698" y="324"/>
              <a:ext cx="307" cy="309"/>
            </a:xfrm>
            <a:custGeom>
              <a:avLst/>
              <a:gdLst/>
              <a:ahLst/>
              <a:cxnLst/>
              <a:rect l="0" t="0" r="r" b="b"/>
              <a:pathLst>
                <a:path w="21600" h="21600">
                  <a:moveTo>
                    <a:pt x="0" y="21600"/>
                  </a:moveTo>
                  <a:lnTo>
                    <a:pt x="8202" y="10342"/>
                  </a:lnTo>
                  <a:lnTo>
                    <a:pt x="306" y="0"/>
                  </a:lnTo>
                  <a:lnTo>
                    <a:pt x="4973" y="0"/>
                  </a:lnTo>
                  <a:lnTo>
                    <a:pt x="10535" y="7168"/>
                  </a:lnTo>
                  <a:lnTo>
                    <a:pt x="15758" y="0"/>
                  </a:lnTo>
                  <a:lnTo>
                    <a:pt x="20016" y="0"/>
                  </a:lnTo>
                  <a:lnTo>
                    <a:pt x="12710" y="10007"/>
                  </a:lnTo>
                  <a:lnTo>
                    <a:pt x="21600" y="21600"/>
                  </a:lnTo>
                  <a:lnTo>
                    <a:pt x="16844" y="21600"/>
                  </a:lnTo>
                  <a:lnTo>
                    <a:pt x="10381" y="13175"/>
                  </a:lnTo>
                  <a:lnTo>
                    <a:pt x="4283" y="21600"/>
                  </a:lnTo>
                  <a:cubicBezTo>
                    <a:pt x="428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2" name="AutoShape 4"/>
            <p:cNvSpPr>
              <a:spLocks/>
            </p:cNvSpPr>
            <p:nvPr/>
          </p:nvSpPr>
          <p:spPr bwMode="auto">
            <a:xfrm>
              <a:off x="1099" y="316"/>
              <a:ext cx="197" cy="330"/>
            </a:xfrm>
            <a:custGeom>
              <a:avLst/>
              <a:gdLst/>
              <a:ahLst/>
              <a:cxnLst/>
              <a:rect l="0" t="0" r="r" b="b"/>
              <a:pathLst>
                <a:path w="21600" h="21600">
                  <a:moveTo>
                    <a:pt x="9494" y="18483"/>
                  </a:moveTo>
                  <a:cubicBezTo>
                    <a:pt x="13220" y="18483"/>
                    <a:pt x="15548" y="17257"/>
                    <a:pt x="15548" y="15661"/>
                  </a:cubicBezTo>
                  <a:cubicBezTo>
                    <a:pt x="15548" y="14142"/>
                    <a:pt x="13947" y="13174"/>
                    <a:pt x="10514" y="11972"/>
                  </a:cubicBezTo>
                  <a:lnTo>
                    <a:pt x="7947" y="11060"/>
                  </a:lnTo>
                  <a:cubicBezTo>
                    <a:pt x="3193" y="9400"/>
                    <a:pt x="732" y="7829"/>
                    <a:pt x="732" y="5347"/>
                  </a:cubicBezTo>
                  <a:cubicBezTo>
                    <a:pt x="732" y="2232"/>
                    <a:pt x="4846" y="0"/>
                    <a:pt x="11146" y="0"/>
                  </a:cubicBezTo>
                  <a:cubicBezTo>
                    <a:pt x="14142" y="0"/>
                    <a:pt x="16903" y="405"/>
                    <a:pt x="19762" y="1230"/>
                  </a:cubicBezTo>
                  <a:lnTo>
                    <a:pt x="19562" y="4463"/>
                  </a:lnTo>
                  <a:cubicBezTo>
                    <a:pt x="16367" y="3433"/>
                    <a:pt x="13755" y="2861"/>
                    <a:pt x="11573" y="2861"/>
                  </a:cubicBezTo>
                  <a:cubicBezTo>
                    <a:pt x="8330" y="2861"/>
                    <a:pt x="6494" y="3801"/>
                    <a:pt x="6494" y="5173"/>
                  </a:cubicBezTo>
                  <a:cubicBezTo>
                    <a:pt x="6494" y="6434"/>
                    <a:pt x="8037" y="7229"/>
                    <a:pt x="11188" y="8315"/>
                  </a:cubicBezTo>
                  <a:lnTo>
                    <a:pt x="13659" y="9176"/>
                  </a:lnTo>
                  <a:cubicBezTo>
                    <a:pt x="18892" y="11005"/>
                    <a:pt x="21600" y="12770"/>
                    <a:pt x="21600" y="15572"/>
                  </a:cubicBezTo>
                  <a:cubicBezTo>
                    <a:pt x="21600" y="19085"/>
                    <a:pt x="17151" y="21600"/>
                    <a:pt x="9785" y="21600"/>
                  </a:cubicBezTo>
                  <a:cubicBezTo>
                    <a:pt x="6538" y="21600"/>
                    <a:pt x="3395" y="21196"/>
                    <a:pt x="536" y="20400"/>
                  </a:cubicBezTo>
                  <a:lnTo>
                    <a:pt x="0" y="16428"/>
                  </a:lnTo>
                  <a:cubicBezTo>
                    <a:pt x="3537" y="17769"/>
                    <a:pt x="6588" y="18483"/>
                    <a:pt x="9494" y="18483"/>
                  </a:cubicBezTo>
                  <a:close/>
                  <a:moveTo>
                    <a:pt x="9494" y="1848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3" name="AutoShape 5"/>
            <p:cNvSpPr>
              <a:spLocks/>
            </p:cNvSpPr>
            <p:nvPr/>
          </p:nvSpPr>
          <p:spPr bwMode="auto">
            <a:xfrm>
              <a:off x="1430" y="324"/>
              <a:ext cx="184" cy="309"/>
            </a:xfrm>
            <a:custGeom>
              <a:avLst/>
              <a:gdLst/>
              <a:ahLst/>
              <a:cxnLst/>
              <a:rect l="0" t="0" r="r" b="b"/>
              <a:pathLst>
                <a:path w="21600" h="21600">
                  <a:moveTo>
                    <a:pt x="0" y="0"/>
                  </a:moveTo>
                  <a:lnTo>
                    <a:pt x="21337" y="0"/>
                  </a:lnTo>
                  <a:lnTo>
                    <a:pt x="21337" y="3321"/>
                  </a:lnTo>
                  <a:lnTo>
                    <a:pt x="6261" y="3321"/>
                  </a:lnTo>
                  <a:lnTo>
                    <a:pt x="6261" y="8635"/>
                  </a:lnTo>
                  <a:lnTo>
                    <a:pt x="19213" y="8635"/>
                  </a:lnTo>
                  <a:lnTo>
                    <a:pt x="19213" y="11928"/>
                  </a:lnTo>
                  <a:lnTo>
                    <a:pt x="6261" y="11928"/>
                  </a:lnTo>
                  <a:lnTo>
                    <a:pt x="6261"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4" name="AutoShape 6"/>
            <p:cNvSpPr>
              <a:spLocks/>
            </p:cNvSpPr>
            <p:nvPr/>
          </p:nvSpPr>
          <p:spPr bwMode="auto">
            <a:xfrm>
              <a:off x="1757" y="316"/>
              <a:ext cx="260" cy="329"/>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5" name="Line 7"/>
            <p:cNvSpPr>
              <a:spLocks noChangeShapeType="1"/>
            </p:cNvSpPr>
            <p:nvPr/>
          </p:nvSpPr>
          <p:spPr bwMode="auto">
            <a:xfrm rot="10800000" flipH="1">
              <a:off x="2170" y="250"/>
              <a:ext cx="0" cy="469"/>
            </a:xfrm>
            <a:prstGeom prst="line">
              <a:avLst/>
            </a:prstGeom>
            <a:noFill/>
            <a:ln w="8586" cap="flat">
              <a:solidFill>
                <a:srgbClr val="70727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056" name="AutoShape 8"/>
            <p:cNvSpPr>
              <a:spLocks/>
            </p:cNvSpPr>
            <p:nvPr/>
          </p:nvSpPr>
          <p:spPr bwMode="auto">
            <a:xfrm>
              <a:off x="2321" y="324"/>
              <a:ext cx="206" cy="309"/>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2764B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7" name="AutoShape 9"/>
            <p:cNvSpPr>
              <a:spLocks/>
            </p:cNvSpPr>
            <p:nvPr/>
          </p:nvSpPr>
          <p:spPr bwMode="auto">
            <a:xfrm>
              <a:off x="2648" y="324"/>
              <a:ext cx="239" cy="309"/>
            </a:xfrm>
            <a:custGeom>
              <a:avLst/>
              <a:gdLst/>
              <a:ahLst/>
              <a:cxnLst/>
              <a:rect l="0" t="0" r="r" b="b"/>
              <a:pathLst>
                <a:path w="21600" h="21600">
                  <a:moveTo>
                    <a:pt x="7137" y="9852"/>
                  </a:moveTo>
                  <a:cubicBezTo>
                    <a:pt x="11526" y="9852"/>
                    <a:pt x="13706" y="8599"/>
                    <a:pt x="13706" y="6401"/>
                  </a:cubicBezTo>
                  <a:cubicBezTo>
                    <a:pt x="13706" y="4027"/>
                    <a:pt x="11361" y="3080"/>
                    <a:pt x="6696" y="3080"/>
                  </a:cubicBezTo>
                  <a:lnTo>
                    <a:pt x="4905" y="3080"/>
                  </a:lnTo>
                  <a:lnTo>
                    <a:pt x="4905" y="9852"/>
                  </a:lnTo>
                  <a:cubicBezTo>
                    <a:pt x="4905" y="9852"/>
                    <a:pt x="7137" y="9852"/>
                    <a:pt x="7137" y="9852"/>
                  </a:cubicBezTo>
                  <a:close/>
                  <a:moveTo>
                    <a:pt x="0" y="0"/>
                  </a:moveTo>
                  <a:lnTo>
                    <a:pt x="6539" y="0"/>
                  </a:lnTo>
                  <a:cubicBezTo>
                    <a:pt x="10127" y="0"/>
                    <a:pt x="12916" y="182"/>
                    <a:pt x="15348" y="1490"/>
                  </a:cubicBezTo>
                  <a:cubicBezTo>
                    <a:pt x="17459" y="2625"/>
                    <a:pt x="18654" y="4329"/>
                    <a:pt x="18654" y="6099"/>
                  </a:cubicBezTo>
                  <a:cubicBezTo>
                    <a:pt x="18654" y="8935"/>
                    <a:pt x="16458" y="11074"/>
                    <a:pt x="12478" y="12109"/>
                  </a:cubicBezTo>
                  <a:lnTo>
                    <a:pt x="21600" y="21600"/>
                  </a:lnTo>
                  <a:lnTo>
                    <a:pt x="15830" y="21600"/>
                  </a:lnTo>
                  <a:lnTo>
                    <a:pt x="7259" y="12630"/>
                  </a:lnTo>
                  <a:lnTo>
                    <a:pt x="4868" y="12630"/>
                  </a:lnTo>
                  <a:lnTo>
                    <a:pt x="4868"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8" name="AutoShape 10"/>
            <p:cNvSpPr>
              <a:spLocks/>
            </p:cNvSpPr>
            <p:nvPr/>
          </p:nvSpPr>
          <p:spPr bwMode="auto">
            <a:xfrm>
              <a:off x="2995" y="324"/>
              <a:ext cx="256" cy="319"/>
            </a:xfrm>
            <a:custGeom>
              <a:avLst/>
              <a:gdLst/>
              <a:ahLst/>
              <a:cxnLst/>
              <a:rect l="0" t="0" r="r" b="b"/>
              <a:pathLst>
                <a:path w="21600" h="21600">
                  <a:moveTo>
                    <a:pt x="4697" y="12204"/>
                  </a:moveTo>
                  <a:cubicBezTo>
                    <a:pt x="4697" y="16253"/>
                    <a:pt x="6897" y="18320"/>
                    <a:pt x="11113" y="18320"/>
                  </a:cubicBezTo>
                  <a:cubicBezTo>
                    <a:pt x="15254" y="18320"/>
                    <a:pt x="17455" y="16225"/>
                    <a:pt x="17455" y="12118"/>
                  </a:cubicBezTo>
                  <a:lnTo>
                    <a:pt x="17455" y="0"/>
                  </a:lnTo>
                  <a:lnTo>
                    <a:pt x="21600" y="0"/>
                  </a:lnTo>
                  <a:lnTo>
                    <a:pt x="21600" y="12175"/>
                  </a:lnTo>
                  <a:cubicBezTo>
                    <a:pt x="21600" y="18293"/>
                    <a:pt x="17308" y="21600"/>
                    <a:pt x="11003" y="21600"/>
                  </a:cubicBezTo>
                  <a:cubicBezTo>
                    <a:pt x="4100" y="21600"/>
                    <a:pt x="0" y="18350"/>
                    <a:pt x="0" y="12236"/>
                  </a:cubicBezTo>
                  <a:lnTo>
                    <a:pt x="0" y="0"/>
                  </a:lnTo>
                  <a:lnTo>
                    <a:pt x="4697" y="0"/>
                  </a:lnTo>
                  <a:cubicBezTo>
                    <a:pt x="4697" y="0"/>
                    <a:pt x="4697" y="12204"/>
                    <a:pt x="4697" y="12204"/>
                  </a:cubicBezTo>
                  <a:close/>
                  <a:moveTo>
                    <a:pt x="4697" y="122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59" name="AutoShape 11"/>
            <p:cNvSpPr>
              <a:spLocks/>
            </p:cNvSpPr>
            <p:nvPr/>
          </p:nvSpPr>
          <p:spPr bwMode="auto">
            <a:xfrm>
              <a:off x="3392" y="324"/>
              <a:ext cx="184" cy="309"/>
            </a:xfrm>
            <a:custGeom>
              <a:avLst/>
              <a:gdLst/>
              <a:ahLst/>
              <a:cxnLst/>
              <a:rect l="0" t="0" r="r" b="b"/>
              <a:pathLst>
                <a:path w="21600" h="21600">
                  <a:moveTo>
                    <a:pt x="0" y="0"/>
                  </a:moveTo>
                  <a:lnTo>
                    <a:pt x="21352" y="0"/>
                  </a:lnTo>
                  <a:lnTo>
                    <a:pt x="21352" y="3321"/>
                  </a:lnTo>
                  <a:lnTo>
                    <a:pt x="6267" y="3321"/>
                  </a:lnTo>
                  <a:lnTo>
                    <a:pt x="6267" y="8635"/>
                  </a:lnTo>
                  <a:lnTo>
                    <a:pt x="19218" y="8635"/>
                  </a:lnTo>
                  <a:lnTo>
                    <a:pt x="19218" y="11928"/>
                  </a:lnTo>
                  <a:lnTo>
                    <a:pt x="6267" y="11928"/>
                  </a:lnTo>
                  <a:lnTo>
                    <a:pt x="6267" y="18240"/>
                  </a:lnTo>
                  <a:lnTo>
                    <a:pt x="21600" y="18240"/>
                  </a:lnTo>
                  <a:lnTo>
                    <a:pt x="21600" y="21600"/>
                  </a:lnTo>
                  <a:lnTo>
                    <a:pt x="0" y="21600"/>
                  </a:lnTo>
                  <a:cubicBezTo>
                    <a:pt x="0" y="2160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0" name="AutoShape 12"/>
            <p:cNvSpPr>
              <a:spLocks/>
            </p:cNvSpPr>
            <p:nvPr/>
          </p:nvSpPr>
          <p:spPr bwMode="auto">
            <a:xfrm>
              <a:off x="3686" y="324"/>
              <a:ext cx="265" cy="309"/>
            </a:xfrm>
            <a:custGeom>
              <a:avLst/>
              <a:gdLst/>
              <a:ahLst/>
              <a:cxnLst/>
              <a:rect l="0" t="0" r="r" b="b"/>
              <a:pathLst>
                <a:path w="21600" h="21600">
                  <a:moveTo>
                    <a:pt x="13057" y="21600"/>
                  </a:moveTo>
                  <a:lnTo>
                    <a:pt x="8578" y="21600"/>
                  </a:lnTo>
                  <a:lnTo>
                    <a:pt x="8578" y="3290"/>
                  </a:lnTo>
                  <a:lnTo>
                    <a:pt x="0" y="3290"/>
                  </a:lnTo>
                  <a:lnTo>
                    <a:pt x="0" y="0"/>
                  </a:lnTo>
                  <a:lnTo>
                    <a:pt x="21600" y="0"/>
                  </a:lnTo>
                  <a:lnTo>
                    <a:pt x="21600" y="3290"/>
                  </a:lnTo>
                  <a:lnTo>
                    <a:pt x="13057" y="3290"/>
                  </a:lnTo>
                  <a:cubicBezTo>
                    <a:pt x="13057" y="3290"/>
                    <a:pt x="13057" y="21600"/>
                    <a:pt x="13057" y="21600"/>
                  </a:cubicBezTo>
                  <a:close/>
                  <a:moveTo>
                    <a:pt x="13057"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1" name="AutoShape 13"/>
            <p:cNvSpPr>
              <a:spLocks/>
            </p:cNvSpPr>
            <p:nvPr/>
          </p:nvSpPr>
          <p:spPr bwMode="auto">
            <a:xfrm>
              <a:off x="429"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6" y="21600"/>
                  </a:lnTo>
                  <a:lnTo>
                    <a:pt x="3479" y="4612"/>
                  </a:lnTo>
                  <a:lnTo>
                    <a:pt x="3479" y="21600"/>
                  </a:lnTo>
                  <a:cubicBezTo>
                    <a:pt x="3479"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2" name="AutoShape 14"/>
            <p:cNvSpPr>
              <a:spLocks/>
            </p:cNvSpPr>
            <p:nvPr/>
          </p:nvSpPr>
          <p:spPr bwMode="auto">
            <a:xfrm>
              <a:off x="572" y="4"/>
              <a:ext cx="105" cy="139"/>
            </a:xfrm>
            <a:custGeom>
              <a:avLst/>
              <a:gdLst/>
              <a:ahLst/>
              <a:cxnLst/>
              <a:rect l="0" t="0" r="r" b="b"/>
              <a:pathLst>
                <a:path w="21600" h="21600">
                  <a:moveTo>
                    <a:pt x="0" y="21600"/>
                  </a:moveTo>
                  <a:lnTo>
                    <a:pt x="0" y="0"/>
                  </a:lnTo>
                  <a:lnTo>
                    <a:pt x="20933" y="0"/>
                  </a:lnTo>
                  <a:lnTo>
                    <a:pt x="20933" y="2551"/>
                  </a:lnTo>
                  <a:lnTo>
                    <a:pt x="3832" y="2551"/>
                  </a:lnTo>
                  <a:lnTo>
                    <a:pt x="3832" y="9149"/>
                  </a:lnTo>
                  <a:lnTo>
                    <a:pt x="19845" y="9149"/>
                  </a:lnTo>
                  <a:lnTo>
                    <a:pt x="19845"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3" name="AutoShape 15"/>
            <p:cNvSpPr>
              <a:spLocks/>
            </p:cNvSpPr>
            <p:nvPr/>
          </p:nvSpPr>
          <p:spPr bwMode="auto">
            <a:xfrm>
              <a:off x="690" y="4"/>
              <a:ext cx="129" cy="139"/>
            </a:xfrm>
            <a:custGeom>
              <a:avLst/>
              <a:gdLst/>
              <a:ahLst/>
              <a:cxnLst/>
              <a:rect l="0" t="0" r="r" b="b"/>
              <a:pathLst>
                <a:path w="21600" h="21600">
                  <a:moveTo>
                    <a:pt x="0" y="21600"/>
                  </a:moveTo>
                  <a:lnTo>
                    <a:pt x="9106" y="10406"/>
                  </a:lnTo>
                  <a:lnTo>
                    <a:pt x="1075" y="0"/>
                  </a:lnTo>
                  <a:lnTo>
                    <a:pt x="4793" y="0"/>
                  </a:lnTo>
                  <a:lnTo>
                    <a:pt x="9089" y="5519"/>
                  </a:lnTo>
                  <a:cubicBezTo>
                    <a:pt x="9979" y="6666"/>
                    <a:pt x="10615" y="7555"/>
                    <a:pt x="10989" y="8188"/>
                  </a:cubicBezTo>
                  <a:cubicBezTo>
                    <a:pt x="11502" y="7415"/>
                    <a:pt x="12116" y="6599"/>
                    <a:pt x="12834" y="5745"/>
                  </a:cubicBezTo>
                  <a:lnTo>
                    <a:pt x="17572" y="0"/>
                  </a:lnTo>
                  <a:lnTo>
                    <a:pt x="20956" y="0"/>
                  </a:lnTo>
                  <a:lnTo>
                    <a:pt x="12780" y="10264"/>
                  </a:lnTo>
                  <a:lnTo>
                    <a:pt x="21600" y="21600"/>
                  </a:lnTo>
                  <a:lnTo>
                    <a:pt x="17744" y="21600"/>
                  </a:lnTo>
                  <a:lnTo>
                    <a:pt x="11799" y="13898"/>
                  </a:lnTo>
                  <a:cubicBezTo>
                    <a:pt x="11458" y="13459"/>
                    <a:pt x="11135" y="13014"/>
                    <a:pt x="10827" y="12559"/>
                  </a:cubicBezTo>
                  <a:cubicBezTo>
                    <a:pt x="10312" y="13304"/>
                    <a:pt x="9942" y="13820"/>
                    <a:pt x="9711" y="14109"/>
                  </a:cubicBezTo>
                  <a:lnTo>
                    <a:pt x="3742" y="21600"/>
                  </a:lnTo>
                  <a:cubicBezTo>
                    <a:pt x="3742"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4" name="AutoShape 16"/>
            <p:cNvSpPr>
              <a:spLocks/>
            </p:cNvSpPr>
            <p:nvPr/>
          </p:nvSpPr>
          <p:spPr bwMode="auto">
            <a:xfrm>
              <a:off x="825" y="4"/>
              <a:ext cx="112" cy="139"/>
            </a:xfrm>
            <a:custGeom>
              <a:avLst/>
              <a:gdLst/>
              <a:ahLst/>
              <a:cxnLst/>
              <a:rect l="0" t="0" r="r" b="b"/>
              <a:pathLst>
                <a:path w="21600" h="21600">
                  <a:moveTo>
                    <a:pt x="8975" y="21600"/>
                  </a:moveTo>
                  <a:lnTo>
                    <a:pt x="8975" y="2551"/>
                  </a:lnTo>
                  <a:lnTo>
                    <a:pt x="0" y="2551"/>
                  </a:lnTo>
                  <a:lnTo>
                    <a:pt x="0" y="0"/>
                  </a:lnTo>
                  <a:lnTo>
                    <a:pt x="21600" y="0"/>
                  </a:lnTo>
                  <a:lnTo>
                    <a:pt x="21600" y="2551"/>
                  </a:lnTo>
                  <a:lnTo>
                    <a:pt x="12582" y="2551"/>
                  </a:lnTo>
                  <a:lnTo>
                    <a:pt x="12582" y="21600"/>
                  </a:lnTo>
                  <a:cubicBezTo>
                    <a:pt x="12582" y="21600"/>
                    <a:pt x="8975" y="21600"/>
                    <a:pt x="8975" y="21600"/>
                  </a:cubicBezTo>
                  <a:close/>
                  <a:moveTo>
                    <a:pt x="897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5" name="AutoShape 17"/>
            <p:cNvSpPr>
              <a:spLocks/>
            </p:cNvSpPr>
            <p:nvPr/>
          </p:nvSpPr>
          <p:spPr bwMode="auto">
            <a:xfrm>
              <a:off x="1001" y="0"/>
              <a:ext cx="124" cy="144"/>
            </a:xfrm>
            <a:custGeom>
              <a:avLst/>
              <a:gdLst/>
              <a:ahLst/>
              <a:cxnLst/>
              <a:rect l="0" t="0" r="r" b="b"/>
              <a:pathLst>
                <a:path w="21600" h="21600">
                  <a:moveTo>
                    <a:pt x="18366" y="13923"/>
                  </a:moveTo>
                  <a:lnTo>
                    <a:pt x="21600" y="14618"/>
                  </a:lnTo>
                  <a:cubicBezTo>
                    <a:pt x="20922" y="16892"/>
                    <a:pt x="19702" y="18622"/>
                    <a:pt x="17941" y="19815"/>
                  </a:cubicBezTo>
                  <a:cubicBezTo>
                    <a:pt x="16181" y="21007"/>
                    <a:pt x="14024" y="21600"/>
                    <a:pt x="11480" y="21600"/>
                  </a:cubicBezTo>
                  <a:cubicBezTo>
                    <a:pt x="8850" y="21600"/>
                    <a:pt x="6706" y="21142"/>
                    <a:pt x="5058" y="20226"/>
                  </a:cubicBezTo>
                  <a:cubicBezTo>
                    <a:pt x="3408" y="19309"/>
                    <a:pt x="2149" y="17983"/>
                    <a:pt x="1289" y="16244"/>
                  </a:cubicBezTo>
                  <a:cubicBezTo>
                    <a:pt x="427" y="14504"/>
                    <a:pt x="0" y="12639"/>
                    <a:pt x="0" y="10645"/>
                  </a:cubicBezTo>
                  <a:cubicBezTo>
                    <a:pt x="0" y="8467"/>
                    <a:pt x="484" y="6571"/>
                    <a:pt x="1456" y="4951"/>
                  </a:cubicBezTo>
                  <a:cubicBezTo>
                    <a:pt x="2428" y="3332"/>
                    <a:pt x="3812" y="2100"/>
                    <a:pt x="5606" y="1260"/>
                  </a:cubicBezTo>
                  <a:cubicBezTo>
                    <a:pt x="7405" y="421"/>
                    <a:pt x="9375" y="0"/>
                    <a:pt x="11532" y="0"/>
                  </a:cubicBezTo>
                  <a:cubicBezTo>
                    <a:pt x="13975" y="0"/>
                    <a:pt x="16032" y="532"/>
                    <a:pt x="17700" y="1597"/>
                  </a:cubicBezTo>
                  <a:cubicBezTo>
                    <a:pt x="19364" y="2660"/>
                    <a:pt x="20528" y="4154"/>
                    <a:pt x="21183" y="6082"/>
                  </a:cubicBezTo>
                  <a:lnTo>
                    <a:pt x="18000" y="6724"/>
                  </a:lnTo>
                  <a:cubicBezTo>
                    <a:pt x="17435" y="5206"/>
                    <a:pt x="16611" y="4099"/>
                    <a:pt x="15534" y="3404"/>
                  </a:cubicBezTo>
                  <a:cubicBezTo>
                    <a:pt x="14454" y="2711"/>
                    <a:pt x="13097" y="2364"/>
                    <a:pt x="11465" y="2364"/>
                  </a:cubicBezTo>
                  <a:cubicBezTo>
                    <a:pt x="9587" y="2364"/>
                    <a:pt x="8018" y="2750"/>
                    <a:pt x="6758" y="3516"/>
                  </a:cubicBezTo>
                  <a:cubicBezTo>
                    <a:pt x="5496" y="4288"/>
                    <a:pt x="4611" y="5320"/>
                    <a:pt x="4099" y="6617"/>
                  </a:cubicBezTo>
                  <a:cubicBezTo>
                    <a:pt x="3587" y="7914"/>
                    <a:pt x="3331" y="9252"/>
                    <a:pt x="3331" y="10631"/>
                  </a:cubicBezTo>
                  <a:cubicBezTo>
                    <a:pt x="3331" y="12406"/>
                    <a:pt x="3636" y="13957"/>
                    <a:pt x="4240" y="15282"/>
                  </a:cubicBezTo>
                  <a:cubicBezTo>
                    <a:pt x="4846" y="16607"/>
                    <a:pt x="5787" y="17599"/>
                    <a:pt x="7064" y="18256"/>
                  </a:cubicBezTo>
                  <a:cubicBezTo>
                    <a:pt x="8342" y="18910"/>
                    <a:pt x="9725" y="19236"/>
                    <a:pt x="11214" y="19236"/>
                  </a:cubicBezTo>
                  <a:cubicBezTo>
                    <a:pt x="13023" y="19236"/>
                    <a:pt x="14559" y="18792"/>
                    <a:pt x="15813" y="17898"/>
                  </a:cubicBezTo>
                  <a:cubicBezTo>
                    <a:pt x="17071" y="17005"/>
                    <a:pt x="17921" y="15681"/>
                    <a:pt x="18366" y="13923"/>
                  </a:cubicBezTo>
                  <a:close/>
                  <a:moveTo>
                    <a:pt x="18366" y="13923"/>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6" name="AutoShape 18"/>
            <p:cNvSpPr>
              <a:spLocks/>
            </p:cNvSpPr>
            <p:nvPr/>
          </p:nvSpPr>
          <p:spPr bwMode="auto">
            <a:xfrm>
              <a:off x="1148" y="4"/>
              <a:ext cx="110" cy="139"/>
            </a:xfrm>
            <a:custGeom>
              <a:avLst/>
              <a:gdLst/>
              <a:ahLst/>
              <a:cxnLst/>
              <a:rect l="0" t="0" r="r" b="b"/>
              <a:pathLst>
                <a:path w="21600" h="21600">
                  <a:moveTo>
                    <a:pt x="0" y="21600"/>
                  </a:moveTo>
                  <a:lnTo>
                    <a:pt x="0" y="0"/>
                  </a:lnTo>
                  <a:lnTo>
                    <a:pt x="3647" y="0"/>
                  </a:lnTo>
                  <a:lnTo>
                    <a:pt x="3647" y="8871"/>
                  </a:lnTo>
                  <a:lnTo>
                    <a:pt x="17956" y="8871"/>
                  </a:lnTo>
                  <a:lnTo>
                    <a:pt x="17956" y="0"/>
                  </a:lnTo>
                  <a:lnTo>
                    <a:pt x="21600" y="0"/>
                  </a:lnTo>
                  <a:lnTo>
                    <a:pt x="21600" y="21600"/>
                  </a:lnTo>
                  <a:lnTo>
                    <a:pt x="17956" y="21600"/>
                  </a:lnTo>
                  <a:lnTo>
                    <a:pt x="17956" y="11418"/>
                  </a:lnTo>
                  <a:lnTo>
                    <a:pt x="3647" y="11418"/>
                  </a:lnTo>
                  <a:lnTo>
                    <a:pt x="3647" y="21600"/>
                  </a:lnTo>
                  <a:cubicBezTo>
                    <a:pt x="3647"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7" name="AutoShape 19"/>
            <p:cNvSpPr>
              <a:spLocks/>
            </p:cNvSpPr>
            <p:nvPr/>
          </p:nvSpPr>
          <p:spPr bwMode="auto">
            <a:xfrm>
              <a:off x="1275" y="4"/>
              <a:ext cx="131" cy="139"/>
            </a:xfrm>
            <a:custGeom>
              <a:avLst/>
              <a:gdLst/>
              <a:ahLst/>
              <a:cxnLst/>
              <a:rect l="0" t="0" r="r" b="b"/>
              <a:pathLst>
                <a:path w="21600" h="21600">
                  <a:moveTo>
                    <a:pt x="6652" y="12730"/>
                  </a:moveTo>
                  <a:lnTo>
                    <a:pt x="14476" y="12730"/>
                  </a:lnTo>
                  <a:lnTo>
                    <a:pt x="12062" y="6748"/>
                  </a:lnTo>
                  <a:cubicBezTo>
                    <a:pt x="11330" y="4930"/>
                    <a:pt x="10786" y="3436"/>
                    <a:pt x="10434" y="2267"/>
                  </a:cubicBezTo>
                  <a:cubicBezTo>
                    <a:pt x="10136" y="3656"/>
                    <a:pt x="9726" y="5031"/>
                    <a:pt x="9194" y="6399"/>
                  </a:cubicBezTo>
                  <a:cubicBezTo>
                    <a:pt x="9194" y="6399"/>
                    <a:pt x="6652" y="12730"/>
                    <a:pt x="6652" y="12730"/>
                  </a:cubicBezTo>
                  <a:close/>
                  <a:moveTo>
                    <a:pt x="0" y="21600"/>
                  </a:moveTo>
                  <a:lnTo>
                    <a:pt x="8880" y="0"/>
                  </a:lnTo>
                  <a:lnTo>
                    <a:pt x="12152" y="0"/>
                  </a:lnTo>
                  <a:lnTo>
                    <a:pt x="21600" y="21600"/>
                  </a:lnTo>
                  <a:lnTo>
                    <a:pt x="18122" y="21600"/>
                  </a:lnTo>
                  <a:lnTo>
                    <a:pt x="15435" y="15060"/>
                  </a:lnTo>
                  <a:lnTo>
                    <a:pt x="5770" y="15060"/>
                  </a:lnTo>
                  <a:lnTo>
                    <a:pt x="3230" y="21600"/>
                  </a:lnTo>
                  <a:cubicBezTo>
                    <a:pt x="323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8" name="AutoShape 20"/>
            <p:cNvSpPr>
              <a:spLocks/>
            </p:cNvSpPr>
            <p:nvPr/>
          </p:nvSpPr>
          <p:spPr bwMode="auto">
            <a:xfrm>
              <a:off x="142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69" name="AutoShape 21"/>
            <p:cNvSpPr>
              <a:spLocks/>
            </p:cNvSpPr>
            <p:nvPr/>
          </p:nvSpPr>
          <p:spPr bwMode="auto">
            <a:xfrm>
              <a:off x="1532"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0" name="AutoShape 22"/>
            <p:cNvSpPr>
              <a:spLocks/>
            </p:cNvSpPr>
            <p:nvPr/>
          </p:nvSpPr>
          <p:spPr bwMode="auto">
            <a:xfrm>
              <a:off x="1643" y="4"/>
              <a:ext cx="105" cy="139"/>
            </a:xfrm>
            <a:custGeom>
              <a:avLst/>
              <a:gdLst/>
              <a:ahLst/>
              <a:cxnLst/>
              <a:rect l="0" t="0" r="r" b="b"/>
              <a:pathLst>
                <a:path w="21600" h="21600">
                  <a:moveTo>
                    <a:pt x="0" y="21600"/>
                  </a:moveTo>
                  <a:lnTo>
                    <a:pt x="0" y="0"/>
                  </a:lnTo>
                  <a:lnTo>
                    <a:pt x="20927" y="0"/>
                  </a:lnTo>
                  <a:lnTo>
                    <a:pt x="20927" y="2551"/>
                  </a:lnTo>
                  <a:lnTo>
                    <a:pt x="3828" y="2551"/>
                  </a:lnTo>
                  <a:lnTo>
                    <a:pt x="3828" y="9149"/>
                  </a:lnTo>
                  <a:lnTo>
                    <a:pt x="19841" y="9149"/>
                  </a:lnTo>
                  <a:lnTo>
                    <a:pt x="19841"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1" name="AutoShape 23"/>
            <p:cNvSpPr>
              <a:spLocks/>
            </p:cNvSpPr>
            <p:nvPr/>
          </p:nvSpPr>
          <p:spPr bwMode="auto">
            <a:xfrm>
              <a:off x="1773" y="4"/>
              <a:ext cx="111" cy="139"/>
            </a:xfrm>
            <a:custGeom>
              <a:avLst/>
              <a:gdLst/>
              <a:ahLst/>
              <a:cxnLst/>
              <a:rect l="0" t="0" r="r" b="b"/>
              <a:pathLst>
                <a:path w="21600" h="21600">
                  <a:moveTo>
                    <a:pt x="0" y="21600"/>
                  </a:moveTo>
                  <a:lnTo>
                    <a:pt x="0" y="0"/>
                  </a:lnTo>
                  <a:lnTo>
                    <a:pt x="3720" y="0"/>
                  </a:lnTo>
                  <a:lnTo>
                    <a:pt x="18120" y="16959"/>
                  </a:lnTo>
                  <a:lnTo>
                    <a:pt x="18120" y="0"/>
                  </a:lnTo>
                  <a:lnTo>
                    <a:pt x="21600" y="0"/>
                  </a:lnTo>
                  <a:lnTo>
                    <a:pt x="21600" y="21600"/>
                  </a:lnTo>
                  <a:lnTo>
                    <a:pt x="17874" y="21600"/>
                  </a:lnTo>
                  <a:lnTo>
                    <a:pt x="3481" y="4612"/>
                  </a:lnTo>
                  <a:lnTo>
                    <a:pt x="3481" y="21600"/>
                  </a:lnTo>
                  <a:cubicBezTo>
                    <a:pt x="3481"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2" name="AutoShape 24"/>
            <p:cNvSpPr>
              <a:spLocks/>
            </p:cNvSpPr>
            <p:nvPr/>
          </p:nvSpPr>
          <p:spPr bwMode="auto">
            <a:xfrm>
              <a:off x="1908" y="0"/>
              <a:ext cx="130" cy="144"/>
            </a:xfrm>
            <a:custGeom>
              <a:avLst/>
              <a:gdLst/>
              <a:ahLst/>
              <a:cxnLst/>
              <a:rect l="0" t="0" r="r" b="b"/>
              <a:pathLst>
                <a:path w="21600" h="21600">
                  <a:moveTo>
                    <a:pt x="11708" y="13059"/>
                  </a:moveTo>
                  <a:lnTo>
                    <a:pt x="11708" y="10595"/>
                  </a:lnTo>
                  <a:lnTo>
                    <a:pt x="21600" y="10595"/>
                  </a:lnTo>
                  <a:lnTo>
                    <a:pt x="21600" y="18340"/>
                  </a:lnTo>
                  <a:cubicBezTo>
                    <a:pt x="20079" y="19423"/>
                    <a:pt x="18517" y="20237"/>
                    <a:pt x="16900" y="20784"/>
                  </a:cubicBezTo>
                  <a:cubicBezTo>
                    <a:pt x="15287" y="21329"/>
                    <a:pt x="13629" y="21600"/>
                    <a:pt x="11930" y="21600"/>
                  </a:cubicBezTo>
                  <a:cubicBezTo>
                    <a:pt x="9636" y="21600"/>
                    <a:pt x="7553" y="21164"/>
                    <a:pt x="5677" y="20283"/>
                  </a:cubicBezTo>
                  <a:cubicBezTo>
                    <a:pt x="3802" y="19405"/>
                    <a:pt x="2386" y="18135"/>
                    <a:pt x="1433" y="16471"/>
                  </a:cubicBezTo>
                  <a:cubicBezTo>
                    <a:pt x="479" y="14811"/>
                    <a:pt x="0" y="12952"/>
                    <a:pt x="0" y="10902"/>
                  </a:cubicBezTo>
                  <a:cubicBezTo>
                    <a:pt x="0" y="8870"/>
                    <a:pt x="476" y="6971"/>
                    <a:pt x="1422" y="5210"/>
                  </a:cubicBezTo>
                  <a:cubicBezTo>
                    <a:pt x="2376" y="3447"/>
                    <a:pt x="3741" y="2140"/>
                    <a:pt x="5526" y="1284"/>
                  </a:cubicBezTo>
                  <a:cubicBezTo>
                    <a:pt x="7311" y="430"/>
                    <a:pt x="9364" y="0"/>
                    <a:pt x="11693" y="0"/>
                  </a:cubicBezTo>
                  <a:cubicBezTo>
                    <a:pt x="13380" y="0"/>
                    <a:pt x="14905" y="246"/>
                    <a:pt x="16269" y="734"/>
                  </a:cubicBezTo>
                  <a:cubicBezTo>
                    <a:pt x="17639" y="1226"/>
                    <a:pt x="18706" y="1907"/>
                    <a:pt x="19481" y="2782"/>
                  </a:cubicBezTo>
                  <a:cubicBezTo>
                    <a:pt x="20255" y="3657"/>
                    <a:pt x="20845" y="4798"/>
                    <a:pt x="21249" y="6203"/>
                  </a:cubicBezTo>
                  <a:lnTo>
                    <a:pt x="18463" y="6885"/>
                  </a:lnTo>
                  <a:cubicBezTo>
                    <a:pt x="18109" y="5824"/>
                    <a:pt x="17679" y="4986"/>
                    <a:pt x="17153" y="4378"/>
                  </a:cubicBezTo>
                  <a:cubicBezTo>
                    <a:pt x="16631" y="3768"/>
                    <a:pt x="15893" y="3281"/>
                    <a:pt x="14926" y="2915"/>
                  </a:cubicBezTo>
                  <a:cubicBezTo>
                    <a:pt x="13957" y="2549"/>
                    <a:pt x="12886" y="2366"/>
                    <a:pt x="11708" y="2366"/>
                  </a:cubicBezTo>
                  <a:cubicBezTo>
                    <a:pt x="10294" y="2366"/>
                    <a:pt x="9074" y="2557"/>
                    <a:pt x="8042" y="2941"/>
                  </a:cubicBezTo>
                  <a:cubicBezTo>
                    <a:pt x="7012" y="3329"/>
                    <a:pt x="6183" y="3833"/>
                    <a:pt x="5550" y="4460"/>
                  </a:cubicBezTo>
                  <a:cubicBezTo>
                    <a:pt x="4917" y="5088"/>
                    <a:pt x="4425" y="5776"/>
                    <a:pt x="4076" y="6526"/>
                  </a:cubicBezTo>
                  <a:cubicBezTo>
                    <a:pt x="3481" y="7821"/>
                    <a:pt x="3186" y="9221"/>
                    <a:pt x="3186" y="10731"/>
                  </a:cubicBezTo>
                  <a:cubicBezTo>
                    <a:pt x="3186" y="12592"/>
                    <a:pt x="3542" y="14150"/>
                    <a:pt x="4259" y="15404"/>
                  </a:cubicBezTo>
                  <a:cubicBezTo>
                    <a:pt x="4978" y="16659"/>
                    <a:pt x="6019" y="17590"/>
                    <a:pt x="7389" y="18198"/>
                  </a:cubicBezTo>
                  <a:cubicBezTo>
                    <a:pt x="8761" y="18804"/>
                    <a:pt x="10215" y="19108"/>
                    <a:pt x="11754" y="19108"/>
                  </a:cubicBezTo>
                  <a:cubicBezTo>
                    <a:pt x="13091" y="19108"/>
                    <a:pt x="14400" y="18880"/>
                    <a:pt x="15673" y="18418"/>
                  </a:cubicBezTo>
                  <a:cubicBezTo>
                    <a:pt x="16949" y="17960"/>
                    <a:pt x="17913" y="17469"/>
                    <a:pt x="18574" y="16946"/>
                  </a:cubicBezTo>
                  <a:lnTo>
                    <a:pt x="18574" y="13059"/>
                  </a:lnTo>
                  <a:cubicBezTo>
                    <a:pt x="18574" y="13059"/>
                    <a:pt x="11708" y="13059"/>
                    <a:pt x="11708" y="13059"/>
                  </a:cubicBezTo>
                  <a:close/>
                  <a:moveTo>
                    <a:pt x="11708" y="13059"/>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3" name="AutoShape 25"/>
            <p:cNvSpPr>
              <a:spLocks/>
            </p:cNvSpPr>
            <p:nvPr/>
          </p:nvSpPr>
          <p:spPr bwMode="auto">
            <a:xfrm>
              <a:off x="2068" y="4"/>
              <a:ext cx="105" cy="139"/>
            </a:xfrm>
            <a:custGeom>
              <a:avLst/>
              <a:gdLst/>
              <a:ahLst/>
              <a:cxnLst/>
              <a:rect l="0" t="0" r="r" b="b"/>
              <a:pathLst>
                <a:path w="21600" h="21600">
                  <a:moveTo>
                    <a:pt x="0" y="21600"/>
                  </a:moveTo>
                  <a:lnTo>
                    <a:pt x="0" y="0"/>
                  </a:lnTo>
                  <a:lnTo>
                    <a:pt x="20930" y="0"/>
                  </a:lnTo>
                  <a:lnTo>
                    <a:pt x="20930" y="2551"/>
                  </a:lnTo>
                  <a:lnTo>
                    <a:pt x="3828" y="2551"/>
                  </a:lnTo>
                  <a:lnTo>
                    <a:pt x="3828" y="9149"/>
                  </a:lnTo>
                  <a:lnTo>
                    <a:pt x="19838" y="9149"/>
                  </a:lnTo>
                  <a:lnTo>
                    <a:pt x="19838" y="11700"/>
                  </a:lnTo>
                  <a:lnTo>
                    <a:pt x="3828" y="11700"/>
                  </a:lnTo>
                  <a:lnTo>
                    <a:pt x="3828" y="19050"/>
                  </a:lnTo>
                  <a:lnTo>
                    <a:pt x="21600" y="19050"/>
                  </a:lnTo>
                  <a:lnTo>
                    <a:pt x="21600" y="21600"/>
                  </a:lnTo>
                  <a:cubicBezTo>
                    <a:pt x="21600" y="21600"/>
                    <a:pt x="0" y="21600"/>
                    <a:pt x="0" y="21600"/>
                  </a:cubicBezTo>
                  <a:close/>
                  <a:moveTo>
                    <a:pt x="0" y="2160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4" name="AutoShape 26"/>
            <p:cNvSpPr>
              <a:spLocks/>
            </p:cNvSpPr>
            <p:nvPr/>
          </p:nvSpPr>
          <p:spPr bwMode="auto">
            <a:xfrm>
              <a:off x="2202"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21735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5" name="AutoShape 27"/>
            <p:cNvSpPr>
              <a:spLocks/>
            </p:cNvSpPr>
            <p:nvPr/>
          </p:nvSpPr>
          <p:spPr bwMode="auto">
            <a:xfrm>
              <a:off x="2309" y="4"/>
              <a:ext cx="111" cy="139"/>
            </a:xfrm>
            <a:custGeom>
              <a:avLst/>
              <a:gdLst/>
              <a:ahLst/>
              <a:cxnLst/>
              <a:rect l="0" t="0" r="r" b="b"/>
              <a:pathLst>
                <a:path w="21600" h="21600">
                  <a:moveTo>
                    <a:pt x="0" y="21600"/>
                  </a:moveTo>
                  <a:lnTo>
                    <a:pt x="0" y="0"/>
                  </a:lnTo>
                  <a:lnTo>
                    <a:pt x="3717" y="0"/>
                  </a:lnTo>
                  <a:lnTo>
                    <a:pt x="18121" y="16959"/>
                  </a:lnTo>
                  <a:lnTo>
                    <a:pt x="18121" y="0"/>
                  </a:lnTo>
                  <a:lnTo>
                    <a:pt x="21600" y="0"/>
                  </a:lnTo>
                  <a:lnTo>
                    <a:pt x="21600" y="21600"/>
                  </a:lnTo>
                  <a:lnTo>
                    <a:pt x="17879" y="21600"/>
                  </a:lnTo>
                  <a:lnTo>
                    <a:pt x="3473" y="4612"/>
                  </a:lnTo>
                  <a:lnTo>
                    <a:pt x="3473" y="21600"/>
                  </a:lnTo>
                  <a:cubicBezTo>
                    <a:pt x="3473"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6" name="AutoShape 28"/>
            <p:cNvSpPr>
              <a:spLocks/>
            </p:cNvSpPr>
            <p:nvPr/>
          </p:nvSpPr>
          <p:spPr bwMode="auto">
            <a:xfrm>
              <a:off x="2452" y="4"/>
              <a:ext cx="105" cy="139"/>
            </a:xfrm>
            <a:custGeom>
              <a:avLst/>
              <a:gdLst/>
              <a:ahLst/>
              <a:cxnLst/>
              <a:rect l="0" t="0" r="r" b="b"/>
              <a:pathLst>
                <a:path w="21600" h="21600">
                  <a:moveTo>
                    <a:pt x="0" y="21600"/>
                  </a:moveTo>
                  <a:lnTo>
                    <a:pt x="0" y="0"/>
                  </a:lnTo>
                  <a:lnTo>
                    <a:pt x="20930" y="0"/>
                  </a:lnTo>
                  <a:lnTo>
                    <a:pt x="20930"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7" name="AutoShape 29"/>
            <p:cNvSpPr>
              <a:spLocks/>
            </p:cNvSpPr>
            <p:nvPr/>
          </p:nvSpPr>
          <p:spPr bwMode="auto">
            <a:xfrm>
              <a:off x="2566" y="4"/>
              <a:ext cx="129" cy="139"/>
            </a:xfrm>
            <a:custGeom>
              <a:avLst/>
              <a:gdLst/>
              <a:ahLst/>
              <a:cxnLst/>
              <a:rect l="0" t="0" r="r" b="b"/>
              <a:pathLst>
                <a:path w="21600" h="21600">
                  <a:moveTo>
                    <a:pt x="0" y="21600"/>
                  </a:moveTo>
                  <a:lnTo>
                    <a:pt x="9109" y="10406"/>
                  </a:lnTo>
                  <a:lnTo>
                    <a:pt x="1079" y="0"/>
                  </a:lnTo>
                  <a:lnTo>
                    <a:pt x="4797" y="0"/>
                  </a:lnTo>
                  <a:lnTo>
                    <a:pt x="9090" y="5519"/>
                  </a:lnTo>
                  <a:cubicBezTo>
                    <a:pt x="9982" y="6666"/>
                    <a:pt x="10619" y="7555"/>
                    <a:pt x="10993" y="8188"/>
                  </a:cubicBezTo>
                  <a:cubicBezTo>
                    <a:pt x="11501" y="7415"/>
                    <a:pt x="12120" y="6599"/>
                    <a:pt x="12836" y="5745"/>
                  </a:cubicBezTo>
                  <a:lnTo>
                    <a:pt x="17569" y="0"/>
                  </a:lnTo>
                  <a:lnTo>
                    <a:pt x="20956" y="0"/>
                  </a:lnTo>
                  <a:lnTo>
                    <a:pt x="12780" y="10264"/>
                  </a:lnTo>
                  <a:lnTo>
                    <a:pt x="21600" y="21600"/>
                  </a:lnTo>
                  <a:lnTo>
                    <a:pt x="17741" y="21600"/>
                  </a:lnTo>
                  <a:lnTo>
                    <a:pt x="11801" y="13898"/>
                  </a:lnTo>
                  <a:cubicBezTo>
                    <a:pt x="11464" y="13459"/>
                    <a:pt x="11136" y="13014"/>
                    <a:pt x="10830" y="12559"/>
                  </a:cubicBezTo>
                  <a:cubicBezTo>
                    <a:pt x="10317" y="13304"/>
                    <a:pt x="9943" y="13820"/>
                    <a:pt x="9713" y="14109"/>
                  </a:cubicBezTo>
                  <a:lnTo>
                    <a:pt x="3746" y="21600"/>
                  </a:lnTo>
                  <a:cubicBezTo>
                    <a:pt x="3746" y="21600"/>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8" name="AutoShape 30"/>
            <p:cNvSpPr>
              <a:spLocks/>
            </p:cNvSpPr>
            <p:nvPr/>
          </p:nvSpPr>
          <p:spPr bwMode="auto">
            <a:xfrm>
              <a:off x="2701" y="4"/>
              <a:ext cx="112" cy="139"/>
            </a:xfrm>
            <a:custGeom>
              <a:avLst/>
              <a:gdLst/>
              <a:ahLst/>
              <a:cxnLst/>
              <a:rect l="0" t="0" r="r" b="b"/>
              <a:pathLst>
                <a:path w="21600" h="21600">
                  <a:moveTo>
                    <a:pt x="8976" y="21600"/>
                  </a:moveTo>
                  <a:lnTo>
                    <a:pt x="8976" y="2551"/>
                  </a:lnTo>
                  <a:lnTo>
                    <a:pt x="0" y="2551"/>
                  </a:lnTo>
                  <a:lnTo>
                    <a:pt x="0" y="0"/>
                  </a:lnTo>
                  <a:lnTo>
                    <a:pt x="21600" y="0"/>
                  </a:lnTo>
                  <a:lnTo>
                    <a:pt x="21600" y="2551"/>
                  </a:lnTo>
                  <a:lnTo>
                    <a:pt x="12581" y="2551"/>
                  </a:lnTo>
                  <a:lnTo>
                    <a:pt x="12581" y="21600"/>
                  </a:lnTo>
                  <a:cubicBezTo>
                    <a:pt x="12581" y="21600"/>
                    <a:pt x="8976" y="21600"/>
                    <a:pt x="8976" y="21600"/>
                  </a:cubicBezTo>
                  <a:close/>
                  <a:moveTo>
                    <a:pt x="897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79" name="AutoShape 31"/>
            <p:cNvSpPr>
              <a:spLocks/>
            </p:cNvSpPr>
            <p:nvPr/>
          </p:nvSpPr>
          <p:spPr bwMode="auto">
            <a:xfrm>
              <a:off x="2881" y="4"/>
              <a:ext cx="88" cy="139"/>
            </a:xfrm>
            <a:custGeom>
              <a:avLst/>
              <a:gdLst/>
              <a:ahLst/>
              <a:cxnLst/>
              <a:rect l="0" t="0" r="r" b="b"/>
              <a:pathLst>
                <a:path w="21600" h="21600">
                  <a:moveTo>
                    <a:pt x="0" y="21600"/>
                  </a:moveTo>
                  <a:lnTo>
                    <a:pt x="0" y="0"/>
                  </a:lnTo>
                  <a:lnTo>
                    <a:pt x="4576" y="0"/>
                  </a:lnTo>
                  <a:lnTo>
                    <a:pt x="4576"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0" name="AutoShape 32"/>
            <p:cNvSpPr>
              <a:spLocks/>
            </p:cNvSpPr>
            <p:nvPr/>
          </p:nvSpPr>
          <p:spPr bwMode="auto">
            <a:xfrm>
              <a:off x="2991" y="4"/>
              <a:ext cx="105" cy="139"/>
            </a:xfrm>
            <a:custGeom>
              <a:avLst/>
              <a:gdLst/>
              <a:ahLst/>
              <a:cxnLst/>
              <a:rect l="0" t="0" r="r" b="b"/>
              <a:pathLst>
                <a:path w="21600" h="21600">
                  <a:moveTo>
                    <a:pt x="0" y="21600"/>
                  </a:moveTo>
                  <a:lnTo>
                    <a:pt x="0" y="0"/>
                  </a:lnTo>
                  <a:lnTo>
                    <a:pt x="20931" y="0"/>
                  </a:lnTo>
                  <a:lnTo>
                    <a:pt x="20931" y="2551"/>
                  </a:lnTo>
                  <a:lnTo>
                    <a:pt x="3834" y="2551"/>
                  </a:lnTo>
                  <a:lnTo>
                    <a:pt x="3834" y="9149"/>
                  </a:lnTo>
                  <a:lnTo>
                    <a:pt x="19845" y="9149"/>
                  </a:lnTo>
                  <a:lnTo>
                    <a:pt x="19845" y="11700"/>
                  </a:lnTo>
                  <a:lnTo>
                    <a:pt x="3834" y="11700"/>
                  </a:lnTo>
                  <a:lnTo>
                    <a:pt x="3834"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1" name="AutoShape 33"/>
            <p:cNvSpPr>
              <a:spLocks/>
            </p:cNvSpPr>
            <p:nvPr/>
          </p:nvSpPr>
          <p:spPr bwMode="auto">
            <a:xfrm>
              <a:off x="3110" y="4"/>
              <a:ext cx="129" cy="139"/>
            </a:xfrm>
            <a:custGeom>
              <a:avLst/>
              <a:gdLst/>
              <a:ahLst/>
              <a:cxnLst/>
              <a:rect l="0" t="0" r="r" b="b"/>
              <a:pathLst>
                <a:path w="21600" h="21600">
                  <a:moveTo>
                    <a:pt x="9151" y="21600"/>
                  </a:moveTo>
                  <a:lnTo>
                    <a:pt x="0" y="0"/>
                  </a:lnTo>
                  <a:lnTo>
                    <a:pt x="3384" y="0"/>
                  </a:lnTo>
                  <a:lnTo>
                    <a:pt x="9520" y="15686"/>
                  </a:lnTo>
                  <a:cubicBezTo>
                    <a:pt x="10015" y="16943"/>
                    <a:pt x="10430" y="18120"/>
                    <a:pt x="10763" y="19222"/>
                  </a:cubicBezTo>
                  <a:cubicBezTo>
                    <a:pt x="11129" y="18042"/>
                    <a:pt x="11552" y="16863"/>
                    <a:pt x="12036" y="15686"/>
                  </a:cubicBezTo>
                  <a:lnTo>
                    <a:pt x="18414" y="0"/>
                  </a:lnTo>
                  <a:lnTo>
                    <a:pt x="21600" y="0"/>
                  </a:lnTo>
                  <a:lnTo>
                    <a:pt x="12353" y="21600"/>
                  </a:lnTo>
                  <a:cubicBezTo>
                    <a:pt x="12353" y="21600"/>
                    <a:pt x="9151" y="21600"/>
                    <a:pt x="9151" y="21600"/>
                  </a:cubicBezTo>
                  <a:close/>
                  <a:moveTo>
                    <a:pt x="9151"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2" name="AutoShape 34"/>
            <p:cNvSpPr>
              <a:spLocks/>
            </p:cNvSpPr>
            <p:nvPr/>
          </p:nvSpPr>
          <p:spPr bwMode="auto">
            <a:xfrm>
              <a:off x="3257" y="4"/>
              <a:ext cx="105" cy="139"/>
            </a:xfrm>
            <a:custGeom>
              <a:avLst/>
              <a:gdLst/>
              <a:ahLst/>
              <a:cxnLst/>
              <a:rect l="0" t="0" r="r" b="b"/>
              <a:pathLst>
                <a:path w="21600" h="21600">
                  <a:moveTo>
                    <a:pt x="0" y="21600"/>
                  </a:moveTo>
                  <a:lnTo>
                    <a:pt x="0" y="0"/>
                  </a:lnTo>
                  <a:lnTo>
                    <a:pt x="20931" y="0"/>
                  </a:lnTo>
                  <a:lnTo>
                    <a:pt x="20931" y="2551"/>
                  </a:lnTo>
                  <a:lnTo>
                    <a:pt x="3832" y="2551"/>
                  </a:lnTo>
                  <a:lnTo>
                    <a:pt x="3832" y="9149"/>
                  </a:lnTo>
                  <a:lnTo>
                    <a:pt x="19842" y="9149"/>
                  </a:lnTo>
                  <a:lnTo>
                    <a:pt x="19842" y="11700"/>
                  </a:lnTo>
                  <a:lnTo>
                    <a:pt x="3832" y="11700"/>
                  </a:lnTo>
                  <a:lnTo>
                    <a:pt x="3832"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3" name="AutoShape 35"/>
            <p:cNvSpPr>
              <a:spLocks/>
            </p:cNvSpPr>
            <p:nvPr/>
          </p:nvSpPr>
          <p:spPr bwMode="auto">
            <a:xfrm>
              <a:off x="3384" y="4"/>
              <a:ext cx="88" cy="139"/>
            </a:xfrm>
            <a:custGeom>
              <a:avLst/>
              <a:gdLst/>
              <a:ahLst/>
              <a:cxnLst/>
              <a:rect l="0" t="0" r="r" b="b"/>
              <a:pathLst>
                <a:path w="21600" h="21600">
                  <a:moveTo>
                    <a:pt x="0" y="21600"/>
                  </a:moveTo>
                  <a:lnTo>
                    <a:pt x="0" y="0"/>
                  </a:lnTo>
                  <a:lnTo>
                    <a:pt x="4579" y="0"/>
                  </a:lnTo>
                  <a:lnTo>
                    <a:pt x="4579" y="19050"/>
                  </a:lnTo>
                  <a:lnTo>
                    <a:pt x="21600" y="19050"/>
                  </a:lnTo>
                  <a:lnTo>
                    <a:pt x="21600" y="21600"/>
                  </a:lnTo>
                  <a:cubicBezTo>
                    <a:pt x="21600" y="21600"/>
                    <a:pt x="0" y="21600"/>
                    <a:pt x="0" y="21600"/>
                  </a:cubicBezTo>
                  <a:close/>
                  <a:moveTo>
                    <a:pt x="0" y="2160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084" name="AutoShape 36"/>
            <p:cNvSpPr>
              <a:spLocks/>
            </p:cNvSpPr>
            <p:nvPr/>
          </p:nvSpPr>
          <p:spPr bwMode="auto">
            <a:xfrm>
              <a:off x="3498" y="121"/>
              <a:ext cx="20" cy="20"/>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solidFill>
              <a:srgbClr val="0075B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2087" name="Rectangle 39"/>
          <p:cNvSpPr>
            <a:spLocks noGrp="1" noChangeArrowheads="1"/>
          </p:cNvSpPr>
          <p:nvPr>
            <p:ph type="title"/>
          </p:nvPr>
        </p:nvSpPr>
        <p:spPr bwMode="auto">
          <a:xfrm>
            <a:off x="446484" y="3964782"/>
            <a:ext cx="4661297"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5" tIns="35715" rIns="35715" bIns="35715" numCol="1" anchor="ctr" anchorCtr="0" compatLnSpc="1">
            <a:prstTxWarp prst="textNoShape">
              <a:avLst/>
            </a:prstTxWarp>
          </a:bodyPr>
          <a:lstStyle/>
          <a:p>
            <a:pPr lvl="0"/>
            <a:r>
              <a:rPr lang="en-US" dirty="0" smtClean="0">
                <a:sym typeface="DIN-Regular" charset="0"/>
              </a:rPr>
              <a:t>CLICK TO EDIT TITLE</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ransition/>
  <p:txStyles>
    <p:titleStyle>
      <a:lvl1pPr algn="r" rtl="0" eaLnBrk="1" fontAlgn="base" hangingPunct="1">
        <a:spcBef>
          <a:spcPct val="0"/>
        </a:spcBef>
        <a:spcAft>
          <a:spcPct val="0"/>
        </a:spcAft>
        <a:defRPr sz="2500" b="1" i="0" cap="all" baseline="0">
          <a:solidFill>
            <a:srgbClr val="706F73"/>
          </a:solidFill>
          <a:latin typeface="Arial Narrow" panose="020B0606020202030204" pitchFamily="34" charset="0"/>
          <a:ea typeface="+mj-ea"/>
          <a:cs typeface="Arial Narrow" panose="020B0606020202030204" pitchFamily="34" charset="0"/>
          <a:sym typeface="DIN-Regular" charset="0"/>
        </a:defRPr>
      </a:lvl1pPr>
      <a:lvl2pPr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2pPr>
      <a:lvl3pPr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3pPr>
      <a:lvl4pPr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4pPr>
      <a:lvl5pPr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5pPr>
      <a:lvl6pPr marL="321440"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6pPr>
      <a:lvl7pPr marL="642882"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7pPr>
      <a:lvl8pPr marL="964323"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8pPr>
      <a:lvl9pPr marL="1285763" algn="r" rtl="0" eaLnBrk="1" fontAlgn="base" hangingPunct="1">
        <a:spcBef>
          <a:spcPct val="0"/>
        </a:spcBef>
        <a:spcAft>
          <a:spcPct val="0"/>
        </a:spcAft>
        <a:defRPr sz="2500">
          <a:solidFill>
            <a:srgbClr val="706F73"/>
          </a:solidFill>
          <a:latin typeface="DIN-Regular" charset="0"/>
          <a:ea typeface="ヒラギノ角ゴ ProN W6" charset="0"/>
          <a:cs typeface="ヒラギノ角ゴ ProN W6" charset="0"/>
          <a:sym typeface="DIN-Regular" charset="0"/>
        </a:defRPr>
      </a:lvl9pPr>
    </p:titleStyle>
    <p:bodyStyle>
      <a:lvl1pPr marL="642882"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883963"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125044"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366124"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607205"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1928645"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250086"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571527"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2892968" indent="-401801"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bmaybank@nexsenpruet.com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bmaybank@nexsenpruet.com</a:t>
            </a:r>
            <a:endParaRPr lang="en-US" dirty="0"/>
          </a:p>
        </p:txBody>
      </p:sp>
    </p:spTree>
    <p:extLst>
      <p:ext uri="{BB962C8B-B14F-4D97-AF65-F5344CB8AC3E}">
        <p14:creationId xmlns:p14="http://schemas.microsoft.com/office/powerpoint/2010/main" val="384790775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25312" y="6295430"/>
            <a:ext cx="9188648" cy="634008"/>
          </a:xfrm>
          <a:prstGeom prst="rect">
            <a:avLst/>
          </a:prstGeom>
          <a:solidFill>
            <a:srgbClr val="636165"/>
          </a:solidFill>
          <a:ln>
            <a:noFill/>
          </a:ln>
        </p:spPr>
        <p:txBody>
          <a:bodyPr lIns="0" tIns="0" rIns="0" bIns="0"/>
          <a:lstStyle/>
          <a:p>
            <a:endParaRPr lang="en-US" dirty="0"/>
          </a:p>
        </p:txBody>
      </p:sp>
      <p:sp>
        <p:nvSpPr>
          <p:cNvPr id="6146" name="Rectangle 2"/>
          <p:cNvSpPr>
            <a:spLocks/>
          </p:cNvSpPr>
          <p:nvPr/>
        </p:nvSpPr>
        <p:spPr bwMode="auto">
          <a:xfrm>
            <a:off x="0" y="-8930"/>
            <a:ext cx="9152930" cy="1026914"/>
          </a:xfrm>
          <a:prstGeom prst="rect">
            <a:avLst/>
          </a:prstGeom>
          <a:solidFill>
            <a:srgbClr val="FFFFFF">
              <a:alpha val="79999"/>
            </a:srgb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dirty="0"/>
          </a:p>
        </p:txBody>
      </p:sp>
      <p:sp>
        <p:nvSpPr>
          <p:cNvPr id="6149" name="Text Box 5"/>
          <p:cNvSpPr txBox="1">
            <a:spLocks noGrp="1" noChangeArrowheads="1"/>
          </p:cNvSpPr>
          <p:nvPr>
            <p:ph type="sldNum" sz="quarter" idx="4"/>
          </p:nvPr>
        </p:nvSpPr>
        <p:spPr bwMode="auto">
          <a:xfrm>
            <a:off x="8764490" y="6472408"/>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4" tIns="32142" rIns="64284" bIns="32142" numCol="1" anchor="t" anchorCtr="0" compatLnSpc="1">
            <a:prstTxWarp prst="textNoShape">
              <a:avLst/>
            </a:prstTxWarp>
          </a:bodyPr>
          <a:lstStyle>
            <a:lvl1pPr algn="ctr">
              <a:defRPr sz="1300">
                <a:solidFill>
                  <a:schemeClr val="bg2"/>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Gill Sans" charset="0"/>
                <a:ea typeface="ＭＳ Ｐゴシック" charset="0"/>
              </a:defRPr>
            </a:lvl2pPr>
            <a:lvl3pPr algn="l">
              <a:defRPr sz="800">
                <a:solidFill>
                  <a:schemeClr val="tx1"/>
                </a:solidFill>
                <a:latin typeface="Gill Sans" charset="0"/>
                <a:ea typeface="ＭＳ Ｐゴシック" charset="0"/>
              </a:defRPr>
            </a:lvl3pPr>
            <a:lvl4pPr algn="l">
              <a:defRPr sz="800">
                <a:solidFill>
                  <a:schemeClr val="tx1"/>
                </a:solidFill>
                <a:latin typeface="Gill Sans" charset="0"/>
                <a:ea typeface="ＭＳ Ｐゴシック" charset="0"/>
              </a:defRPr>
            </a:lvl4pPr>
            <a:lvl5pPr algn="l">
              <a:defRPr sz="800">
                <a:solidFill>
                  <a:schemeClr val="tx1"/>
                </a:solidFill>
                <a:latin typeface="Gill Sans" charset="0"/>
                <a:ea typeface="ＭＳ Ｐゴシック" charset="0"/>
              </a:defRPr>
            </a:lvl5pPr>
            <a:lvl6pPr fontAlgn="base">
              <a:spcBef>
                <a:spcPct val="0"/>
              </a:spcBef>
              <a:spcAft>
                <a:spcPct val="0"/>
              </a:spcAft>
              <a:defRPr sz="800">
                <a:solidFill>
                  <a:schemeClr val="tx1"/>
                </a:solidFill>
                <a:latin typeface="Gill Sans" charset="0"/>
                <a:ea typeface="ＭＳ Ｐゴシック" charset="0"/>
              </a:defRPr>
            </a:lvl6pPr>
            <a:lvl7pPr fontAlgn="base">
              <a:spcBef>
                <a:spcPct val="0"/>
              </a:spcBef>
              <a:spcAft>
                <a:spcPct val="0"/>
              </a:spcAft>
              <a:defRPr sz="800">
                <a:solidFill>
                  <a:schemeClr val="tx1"/>
                </a:solidFill>
                <a:latin typeface="Gill Sans" charset="0"/>
                <a:ea typeface="ＭＳ Ｐゴシック" charset="0"/>
              </a:defRPr>
            </a:lvl7pPr>
            <a:lvl8pPr fontAlgn="base">
              <a:spcBef>
                <a:spcPct val="0"/>
              </a:spcBef>
              <a:spcAft>
                <a:spcPct val="0"/>
              </a:spcAft>
              <a:defRPr sz="800">
                <a:solidFill>
                  <a:schemeClr val="tx1"/>
                </a:solidFill>
                <a:latin typeface="Gill Sans" charset="0"/>
                <a:ea typeface="ＭＳ Ｐゴシック" charset="0"/>
              </a:defRPr>
            </a:lvl8pPr>
            <a:lvl9pPr fontAlgn="base">
              <a:spcBef>
                <a:spcPct val="0"/>
              </a:spcBef>
              <a:spcAft>
                <a:spcPct val="0"/>
              </a:spcAft>
              <a:defRPr sz="800">
                <a:solidFill>
                  <a:schemeClr val="tx1"/>
                </a:solidFill>
                <a:latin typeface="Gill Sans" charset="0"/>
                <a:ea typeface="ＭＳ Ｐゴシック" charset="0"/>
              </a:defRPr>
            </a:lvl9pPr>
          </a:lstStyle>
          <a:p>
            <a:fld id="{2EA1CC8C-11FD-498D-A6C4-2187FAF5B7F3}" type="slidenum">
              <a:rPr lang="en-US" smtClean="0"/>
              <a:pPr/>
              <a:t>‹#›</a:t>
            </a:fld>
            <a:fld id="{E868357C-C95E-473C-896D-D6A4765AE299}" type="slidenum">
              <a:rPr lang="en-US" smtClean="0"/>
              <a:pPr/>
              <a:t>‹#›</a:t>
            </a:fld>
            <a:endParaRPr lang="en-US" dirty="0"/>
          </a:p>
        </p:txBody>
      </p:sp>
      <p:sp>
        <p:nvSpPr>
          <p:cNvPr id="6150" name="Rectangle 6"/>
          <p:cNvSpPr>
            <a:spLocks/>
          </p:cNvSpPr>
          <p:nvPr/>
        </p:nvSpPr>
        <p:spPr bwMode="auto">
          <a:xfrm>
            <a:off x="0" y="1017984"/>
            <a:ext cx="9152930" cy="223242"/>
          </a:xfrm>
          <a:prstGeom prst="rect">
            <a:avLst/>
          </a:prstGeom>
          <a:gradFill rotWithShape="0">
            <a:gsLst>
              <a:gs pos="0">
                <a:srgbClr val="B9C2C8">
                  <a:alpha val="31999"/>
                </a:srgbClr>
              </a:gs>
              <a:gs pos="100000">
                <a:srgbClr val="B9C2C8">
                  <a:alpha val="0"/>
                </a:srgbClr>
              </a:gs>
            </a:gsLst>
            <a:lin ang="5400000" scaled="1"/>
          </a:gra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grpSp>
        <p:nvGrpSpPr>
          <p:cNvPr id="6154" name="Group 10"/>
          <p:cNvGrpSpPr>
            <a:grpSpLocks/>
          </p:cNvGrpSpPr>
          <p:nvPr/>
        </p:nvGrpSpPr>
        <p:grpSpPr bwMode="auto">
          <a:xfrm>
            <a:off x="196453" y="6416720"/>
            <a:ext cx="598289" cy="366117"/>
            <a:chOff x="0" y="0"/>
            <a:chExt cx="536" cy="328"/>
          </a:xfrm>
        </p:grpSpPr>
        <p:sp>
          <p:nvSpPr>
            <p:cNvPr id="6151" name="AutoShape 7"/>
            <p:cNvSpPr>
              <a:spLocks/>
            </p:cNvSpPr>
            <p:nvPr/>
          </p:nvSpPr>
          <p:spPr bwMode="auto">
            <a:xfrm>
              <a:off x="0" y="45"/>
              <a:ext cx="181" cy="231"/>
            </a:xfrm>
            <a:custGeom>
              <a:avLst/>
              <a:gdLst/>
              <a:ahLst/>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152" name="Line 8"/>
            <p:cNvSpPr>
              <a:spLocks noChangeShapeType="1"/>
            </p:cNvSpPr>
            <p:nvPr/>
          </p:nvSpPr>
          <p:spPr bwMode="auto">
            <a:xfrm rot="10800000" flipH="1">
              <a:off x="287" y="0"/>
              <a:ext cx="0" cy="328"/>
            </a:xfrm>
            <a:prstGeom prst="line">
              <a:avLst/>
            </a:prstGeom>
            <a:solidFill>
              <a:srgbClr val="FFFFFF"/>
            </a:solidFill>
            <a:ln w="12700" cap="flat">
              <a:solidFill>
                <a:srgbClr val="FFFFFF"/>
              </a:solidFill>
              <a:prstDash val="solid"/>
              <a:miter lim="800000"/>
              <a:headEnd type="none" w="med" len="med"/>
              <a:tailEnd type="none" w="med" len="med"/>
            </a:ln>
          </p:spPr>
          <p:txBody>
            <a:bodyPr lIns="0" tIns="0" rIns="0" bIns="0"/>
            <a:lstStyle/>
            <a:p>
              <a:endParaRPr lang="en-US" dirty="0"/>
            </a:p>
          </p:txBody>
        </p:sp>
        <p:sp>
          <p:nvSpPr>
            <p:cNvPr id="6153" name="AutoShape 9"/>
            <p:cNvSpPr>
              <a:spLocks/>
            </p:cNvSpPr>
            <p:nvPr/>
          </p:nvSpPr>
          <p:spPr bwMode="auto">
            <a:xfrm>
              <a:off x="392" y="51"/>
              <a:ext cx="144" cy="216"/>
            </a:xfrm>
            <a:custGeom>
              <a:avLst/>
              <a:gdLst/>
              <a:ahLst/>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6156" name="Rectangle 12"/>
          <p:cNvSpPr>
            <a:spLocks noGrp="1" noChangeArrowheads="1"/>
          </p:cNvSpPr>
          <p:nvPr>
            <p:ph type="body" idx="1"/>
          </p:nvPr>
        </p:nvSpPr>
        <p:spPr bwMode="auto">
          <a:xfrm>
            <a:off x="848322" y="1741291"/>
            <a:ext cx="7358063"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
        <p:nvSpPr>
          <p:cNvPr id="15" name="Rectangle 11"/>
          <p:cNvSpPr>
            <a:spLocks/>
          </p:cNvSpPr>
          <p:nvPr/>
        </p:nvSpPr>
        <p:spPr bwMode="auto">
          <a:xfrm>
            <a:off x="6869162" y="6402643"/>
            <a:ext cx="18514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indent="0" algn="l" defTabSz="642849" rtl="0" eaLnBrk="1" fontAlgn="base" latinLnBrk="0" hangingPunct="1">
              <a:lnSpc>
                <a:spcPct val="100000"/>
              </a:lnSpc>
              <a:spcBef>
                <a:spcPct val="0"/>
              </a:spcBef>
              <a:spcAft>
                <a:spcPct val="0"/>
              </a:spcAft>
              <a:buClrTx/>
              <a:buSzTx/>
              <a:buFontTx/>
              <a:buNone/>
              <a:tabLst/>
              <a:defRPr/>
            </a:pPr>
            <a:r>
              <a:rPr lang="en-US" sz="1300" dirty="0" smtClean="0">
                <a:solidFill>
                  <a:schemeClr val="bg2"/>
                </a:solidFill>
                <a:latin typeface="Arial Narrow" panose="020B0606020202030204" pitchFamily="34" charset="0"/>
                <a:ea typeface="ＭＳ Ｐゴシック" charset="0"/>
                <a:cs typeface="DIN-Regular" charset="0"/>
                <a:sym typeface="DIN-Regular" charset="0"/>
                <a:hlinkClick r:id="rId40"/>
              </a:rPr>
              <a:t>www.nexsenpruet.com</a:t>
            </a:r>
            <a:endParaRPr lang="en-US" sz="1300" dirty="0" smtClean="0">
              <a:solidFill>
                <a:schemeClr val="bg2"/>
              </a:solidFill>
              <a:latin typeface="Arial Narrow" panose="020B0606020202030204" pitchFamily="34" charset="0"/>
              <a:ea typeface="ＭＳ Ｐゴシック" charset="0"/>
              <a:cs typeface="DIN-Regular" charset="0"/>
              <a:sym typeface="DIN-Regular" charset="0"/>
            </a:endParaRPr>
          </a:p>
          <a:p>
            <a:pPr marL="0" marR="0" indent="0" algn="l" defTabSz="642849" rtl="0" eaLnBrk="1" fontAlgn="base" latinLnBrk="0" hangingPunct="1">
              <a:lnSpc>
                <a:spcPct val="100000"/>
              </a:lnSpc>
              <a:spcBef>
                <a:spcPct val="0"/>
              </a:spcBef>
              <a:spcAft>
                <a:spcPct val="0"/>
              </a:spcAft>
              <a:buClrTx/>
              <a:buSzTx/>
              <a:buFontTx/>
              <a:buNone/>
              <a:tabLst/>
              <a:defRPr/>
            </a:pPr>
            <a:r>
              <a:rPr lang="en-US" sz="1300" dirty="0" smtClean="0">
                <a:solidFill>
                  <a:schemeClr val="bg2"/>
                </a:solidFill>
                <a:latin typeface="Arial Narrow" panose="020B0606020202030204" pitchFamily="34" charset="0"/>
                <a:ea typeface="ＭＳ Ｐゴシック" charset="0"/>
                <a:cs typeface="DIN-Regular" charset="0"/>
                <a:sym typeface="DIN-Regular" charset="0"/>
              </a:rPr>
              <a:t>bmaybank@nexsenpruet.com</a:t>
            </a:r>
            <a:r>
              <a:rPr lang="en-US" sz="1300" dirty="0" smtClean="0">
                <a:solidFill>
                  <a:srgbClr val="D6A747"/>
                </a:solidFill>
                <a:latin typeface="Arial Narrow" panose="020B0606020202030204" pitchFamily="34" charset="0"/>
                <a:ea typeface="ＭＳ Ｐゴシック" charset="0"/>
                <a:cs typeface="DIN-Regular" charset="0"/>
                <a:sym typeface="DIN-Regular" charset="0"/>
              </a:rPr>
              <a:t> </a:t>
            </a:r>
            <a:endParaRPr lang="en-US" sz="1300" dirty="0">
              <a:solidFill>
                <a:srgbClr val="D6A747"/>
              </a:solidFill>
              <a:latin typeface="Arial Narrow" panose="020B0606020202030204" pitchFamily="34" charset="0"/>
              <a:ea typeface="ＭＳ Ｐゴシック" charset="0"/>
              <a:cs typeface="DIN-Regular" charset="0"/>
              <a:sym typeface="DIN-Regular"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Lst>
  <p:transition/>
  <p:hf hdr="0" ftr="0" dt="0"/>
  <p:txStyles>
    <p:titleStyle>
      <a:lvl1pPr algn="ctr" rtl="0" eaLnBrk="1" fontAlgn="base" hangingPunct="1">
        <a:spcBef>
          <a:spcPct val="0"/>
        </a:spcBef>
        <a:spcAft>
          <a:spcPct val="0"/>
        </a:spcAft>
        <a:defRPr sz="3400" b="0" i="0">
          <a:solidFill>
            <a:srgbClr val="296FBA"/>
          </a:solidFill>
          <a:latin typeface="DIN-Light"/>
          <a:ea typeface="+mj-ea"/>
          <a:cs typeface="DIN-Light"/>
          <a:sym typeface="DIN-Light" charset="0"/>
        </a:defRPr>
      </a:lvl1pPr>
      <a:lvl2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9278" indent="-401780" algn="l" rtl="0" eaLnBrk="1" fontAlgn="base" hangingPunct="1">
        <a:spcBef>
          <a:spcPts val="1687"/>
        </a:spcBef>
        <a:spcAft>
          <a:spcPct val="0"/>
        </a:spcAft>
        <a:buClr>
          <a:srgbClr val="2764B2"/>
        </a:buClr>
        <a:buSzPct val="171000"/>
        <a:buFont typeface="Lucida Grande" charset="0"/>
        <a:buChar char="‣"/>
        <a:defRPr sz="2400" b="0" i="0">
          <a:solidFill>
            <a:srgbClr val="626164"/>
          </a:solidFill>
          <a:latin typeface="Arial" panose="020B0604020202020204" pitchFamily="34" charset="0"/>
          <a:ea typeface="+mn-ea"/>
          <a:cs typeface="Arial" panose="020B0604020202020204" pitchFamily="34" charset="0"/>
          <a:sym typeface="DIN-Regular" charset="0"/>
        </a:defRPr>
      </a:lvl1pPr>
      <a:lvl2pPr marL="901774" indent="-401780" algn="l" rtl="0" eaLnBrk="1" fontAlgn="base" hangingPunct="1">
        <a:spcBef>
          <a:spcPts val="1687"/>
        </a:spcBef>
        <a:spcAft>
          <a:spcPct val="0"/>
        </a:spcAft>
        <a:buClr>
          <a:srgbClr val="2764B2"/>
        </a:buClr>
        <a:buSzPct val="171000"/>
        <a:buFont typeface="Lucida Grande" charset="0"/>
        <a:buChar char="‣"/>
        <a:defRPr sz="2000" b="0" i="0">
          <a:solidFill>
            <a:srgbClr val="626164"/>
          </a:solidFill>
          <a:latin typeface="Arial" panose="020B0604020202020204" pitchFamily="34" charset="0"/>
          <a:ea typeface="+mn-ea"/>
          <a:cs typeface="Arial" panose="020B0604020202020204" pitchFamily="34" charset="0"/>
          <a:sym typeface="DIN-Regular" charset="0"/>
        </a:defRPr>
      </a:lvl2pPr>
      <a:lvl3pPr marL="1214270" indent="-401780" algn="l" rtl="0" eaLnBrk="1" fontAlgn="base" hangingPunct="1">
        <a:spcBef>
          <a:spcPts val="1687"/>
        </a:spcBef>
        <a:spcAft>
          <a:spcPct val="0"/>
        </a:spcAft>
        <a:buClr>
          <a:srgbClr val="2764B2"/>
        </a:buClr>
        <a:buSzPct val="171000"/>
        <a:buFont typeface="Lucida Grande" charset="0"/>
        <a:buChar char="‣"/>
        <a:defRPr sz="1800" b="0" i="0">
          <a:solidFill>
            <a:srgbClr val="626164"/>
          </a:solidFill>
          <a:latin typeface="Arial" panose="020B0604020202020204" pitchFamily="34" charset="0"/>
          <a:ea typeface="+mn-ea"/>
          <a:cs typeface="Arial" panose="020B0604020202020204" pitchFamily="34" charset="0"/>
          <a:sym typeface="DIN-Regular" charset="0"/>
        </a:defRPr>
      </a:lvl3pPr>
      <a:lvl4pPr marL="1526766" indent="-401780" algn="l" rtl="0" eaLnBrk="1" fontAlgn="base" hangingPunct="1">
        <a:spcBef>
          <a:spcPts val="1687"/>
        </a:spcBef>
        <a:spcAft>
          <a:spcPct val="0"/>
        </a:spcAft>
        <a:buClr>
          <a:srgbClr val="2764B2"/>
        </a:buClr>
        <a:buSzPct val="171000"/>
        <a:buFont typeface="Lucida Grande" charset="0"/>
        <a:buChar char="‣"/>
        <a:defRPr sz="1600" b="0" i="0">
          <a:solidFill>
            <a:srgbClr val="626164"/>
          </a:solidFill>
          <a:latin typeface="Arial" panose="020B0604020202020204" pitchFamily="34" charset="0"/>
          <a:ea typeface="+mn-ea"/>
          <a:cs typeface="Arial" panose="020B0604020202020204" pitchFamily="34" charset="0"/>
          <a:sym typeface="DIN-Regular" charset="0"/>
        </a:defRPr>
      </a:lvl4pPr>
      <a:lvl5pPr marL="1839262" indent="-401780" algn="l" rtl="0" eaLnBrk="1" fontAlgn="base" hangingPunct="1">
        <a:spcBef>
          <a:spcPts val="1687"/>
        </a:spcBef>
        <a:spcAft>
          <a:spcPct val="0"/>
        </a:spcAft>
        <a:buClr>
          <a:srgbClr val="2764B2"/>
        </a:buClr>
        <a:buSzPct val="171000"/>
        <a:buFont typeface="Lucida Grande" charset="0"/>
        <a:buChar char="‣"/>
        <a:defRPr sz="1400" b="0" i="0">
          <a:solidFill>
            <a:srgbClr val="626164"/>
          </a:solidFill>
          <a:latin typeface="Arial" panose="020B0604020202020204" pitchFamily="34" charset="0"/>
          <a:ea typeface="+mn-ea"/>
          <a:cs typeface="Arial" panose="020B0604020202020204" pitchFamily="34" charset="0"/>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86FBA"/>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4442521" y="4411268"/>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1" tIns="32140" rIns="64281" bIns="32140" numCol="1" anchor="t" anchorCtr="0" compatLnSpc="1">
            <a:prstTxWarp prst="textNoShape">
              <a:avLst/>
            </a:prstTxWarp>
          </a:bodyPr>
          <a:lstStyle>
            <a:lvl1pPr algn="ctr">
              <a:defRPr sz="1300">
                <a:solidFill>
                  <a:srgbClr val="FFFFFF"/>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mn-lt"/>
                <a:ea typeface="ＭＳ Ｐゴシック" charset="0"/>
              </a:defRPr>
            </a:lvl2pPr>
            <a:lvl3pPr algn="l">
              <a:defRPr sz="800">
                <a:solidFill>
                  <a:schemeClr val="tx1"/>
                </a:solidFill>
                <a:latin typeface="+mn-lt"/>
                <a:ea typeface="ＭＳ Ｐゴシック" charset="0"/>
              </a:defRPr>
            </a:lvl3pPr>
            <a:lvl4pPr algn="l">
              <a:defRPr sz="800">
                <a:solidFill>
                  <a:schemeClr val="tx1"/>
                </a:solidFill>
                <a:latin typeface="+mn-lt"/>
                <a:ea typeface="ＭＳ Ｐゴシック" charset="0"/>
              </a:defRPr>
            </a:lvl4pPr>
            <a:lvl5pPr algn="l">
              <a:defRPr sz="800">
                <a:solidFill>
                  <a:schemeClr val="tx1"/>
                </a:solidFill>
                <a:latin typeface="+mn-lt"/>
                <a:ea typeface="ＭＳ Ｐゴシック" charset="0"/>
              </a:defRPr>
            </a:lvl5pPr>
            <a:lvl6pPr fontAlgn="base">
              <a:spcBef>
                <a:spcPct val="0"/>
              </a:spcBef>
              <a:spcAft>
                <a:spcPct val="0"/>
              </a:spcAft>
              <a:defRPr sz="800">
                <a:solidFill>
                  <a:schemeClr val="tx1"/>
                </a:solidFill>
                <a:latin typeface="+mn-lt"/>
                <a:ea typeface="ＭＳ Ｐゴシック" charset="0"/>
              </a:defRPr>
            </a:lvl6pPr>
            <a:lvl7pPr fontAlgn="base">
              <a:spcBef>
                <a:spcPct val="0"/>
              </a:spcBef>
              <a:spcAft>
                <a:spcPct val="0"/>
              </a:spcAft>
              <a:defRPr sz="800">
                <a:solidFill>
                  <a:schemeClr val="tx1"/>
                </a:solidFill>
                <a:latin typeface="+mn-lt"/>
                <a:ea typeface="ＭＳ Ｐゴシック" charset="0"/>
              </a:defRPr>
            </a:lvl7pPr>
            <a:lvl8pPr fontAlgn="base">
              <a:spcBef>
                <a:spcPct val="0"/>
              </a:spcBef>
              <a:spcAft>
                <a:spcPct val="0"/>
              </a:spcAft>
              <a:defRPr sz="800">
                <a:solidFill>
                  <a:schemeClr val="tx1"/>
                </a:solidFill>
                <a:latin typeface="+mn-lt"/>
                <a:ea typeface="ＭＳ Ｐゴシック" charset="0"/>
              </a:defRPr>
            </a:lvl8pPr>
            <a:lvl9pPr fontAlgn="base">
              <a:spcBef>
                <a:spcPct val="0"/>
              </a:spcBef>
              <a:spcAft>
                <a:spcPct val="0"/>
              </a:spcAft>
              <a:defRPr sz="800">
                <a:solidFill>
                  <a:schemeClr val="tx1"/>
                </a:solidFill>
                <a:latin typeface="+mn-lt"/>
                <a:ea typeface="ＭＳ Ｐゴシック" charset="0"/>
              </a:defRPr>
            </a:lvl9pPr>
          </a:lstStyle>
          <a:p>
            <a:fld id="{76A7FE94-9833-964E-81B3-4FC013273915}" type="slidenum">
              <a:rPr lang="en-US" smtClean="0"/>
              <a:pPr/>
              <a:t>‹#›</a:t>
            </a:fld>
            <a:endParaRPr lang="en-US" dirty="0"/>
          </a:p>
        </p:txBody>
      </p:sp>
      <p:sp>
        <p:nvSpPr>
          <p:cNvPr id="3074" name="Rectangle 2"/>
          <p:cNvSpPr>
            <a:spLocks noGrp="1" noChangeArrowheads="1"/>
          </p:cNvSpPr>
          <p:nvPr>
            <p:ph type="title"/>
          </p:nvPr>
        </p:nvSpPr>
        <p:spPr bwMode="auto">
          <a:xfrm>
            <a:off x="892972" y="2750347"/>
            <a:ext cx="7358063" cy="955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1" tIns="35711" rIns="35711" bIns="35711" numCol="1" anchor="ctr" anchorCtr="0" compatLnSpc="1">
            <a:prstTxWarp prst="textNoShape">
              <a:avLst/>
            </a:prstTxWarp>
          </a:bodyPr>
          <a:lstStyle/>
          <a:p>
            <a:pPr lvl="0"/>
            <a:r>
              <a:rPr lang="en-US" dirty="0" smtClean="0">
                <a:sym typeface="DIN-Light" charset="0"/>
              </a:rPr>
              <a:t>CLICK TO EDIT HEADING</a:t>
            </a:r>
            <a:endParaRPr lang="en-US" dirty="0">
              <a:sym typeface="DIN-Light" charset="0"/>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ransition/>
  <p:hf hdr="0" ftr="0" dt="0"/>
  <p:txStyles>
    <p:titleStyle>
      <a:lvl1pPr algn="ctr" rtl="0" eaLnBrk="1" fontAlgn="base" hangingPunct="1">
        <a:spcBef>
          <a:spcPct val="0"/>
        </a:spcBef>
        <a:spcAft>
          <a:spcPct val="0"/>
        </a:spcAft>
        <a:defRPr sz="5100" b="0" i="0" cap="all" spc="-150">
          <a:solidFill>
            <a:srgbClr val="1D468B"/>
          </a:solidFill>
          <a:latin typeface="Arial Narrow" panose="020B0606020202030204" pitchFamily="34" charset="0"/>
          <a:ea typeface="+mj-ea"/>
          <a:cs typeface="Arial Narrow" panose="020B0606020202030204" pitchFamily="34" charset="0"/>
          <a:sym typeface="DIN-Light" charset="0"/>
        </a:defRPr>
      </a:lvl1pPr>
      <a:lvl2pPr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5pPr>
      <a:lvl6pPr marL="321407"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6pPr>
      <a:lvl7pPr marL="642816"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7pPr>
      <a:lvl8pPr marL="964224"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8pPr>
      <a:lvl9pPr marL="1285631" algn="ctr" rtl="0" eaLnBrk="1" fontAlgn="base" hangingPunct="1">
        <a:spcBef>
          <a:spcPct val="0"/>
        </a:spcBef>
        <a:spcAft>
          <a:spcPct val="0"/>
        </a:spcAft>
        <a:defRPr sz="5100">
          <a:solidFill>
            <a:srgbClr val="1D468B"/>
          </a:solidFill>
          <a:latin typeface="DIN-Light" charset="0"/>
          <a:ea typeface="ヒラギノ角ゴ ProN W3" charset="0"/>
          <a:cs typeface="ヒラギノ角ゴ ProN W3" charset="0"/>
          <a:sym typeface="DIN-Light" charset="0"/>
        </a:defRPr>
      </a:lvl9pPr>
    </p:titleStyle>
    <p:bodyStyle>
      <a:lvl1pPr marL="62496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44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92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40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80"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289"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695"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104"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513" indent="-401760"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B0C92B"/>
        </a:solidFill>
        <a:effectLst/>
      </p:bgPr>
    </p:bg>
    <p:spTree>
      <p:nvGrpSpPr>
        <p:cNvPr id="1" name=""/>
        <p:cNvGrpSpPr/>
        <p:nvPr/>
      </p:nvGrpSpPr>
      <p:grpSpPr>
        <a:xfrm>
          <a:off x="0" y="0"/>
          <a:ext cx="0" cy="0"/>
          <a:chOff x="0" y="0"/>
          <a:chExt cx="0" cy="0"/>
        </a:xfrm>
      </p:grpSpPr>
      <p:sp>
        <p:nvSpPr>
          <p:cNvPr id="4097" name="Text Box 1"/>
          <p:cNvSpPr txBox="1">
            <a:spLocks noGrp="1" noChangeArrowheads="1"/>
          </p:cNvSpPr>
          <p:nvPr>
            <p:ph type="sldNum" sz="quarter" idx="4"/>
          </p:nvPr>
        </p:nvSpPr>
        <p:spPr bwMode="auto">
          <a:xfrm>
            <a:off x="4442521" y="4411269"/>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7" tIns="32139" rIns="64277" bIns="32139" numCol="1" anchor="t" anchorCtr="0" compatLnSpc="1">
            <a:prstTxWarp prst="textNoShape">
              <a:avLst/>
            </a:prstTxWarp>
          </a:bodyPr>
          <a:lstStyle>
            <a:lvl1pPr algn="ctr">
              <a:defRPr sz="1300">
                <a:solidFill>
                  <a:srgbClr val="FFFFFF"/>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mn-lt"/>
                <a:ea typeface="ＭＳ Ｐゴシック" charset="0"/>
              </a:defRPr>
            </a:lvl2pPr>
            <a:lvl3pPr algn="l">
              <a:defRPr sz="800">
                <a:solidFill>
                  <a:schemeClr val="tx1"/>
                </a:solidFill>
                <a:latin typeface="+mn-lt"/>
                <a:ea typeface="ＭＳ Ｐゴシック" charset="0"/>
              </a:defRPr>
            </a:lvl3pPr>
            <a:lvl4pPr algn="l">
              <a:defRPr sz="800">
                <a:solidFill>
                  <a:schemeClr val="tx1"/>
                </a:solidFill>
                <a:latin typeface="+mn-lt"/>
                <a:ea typeface="ＭＳ Ｐゴシック" charset="0"/>
              </a:defRPr>
            </a:lvl4pPr>
            <a:lvl5pPr algn="l">
              <a:defRPr sz="800">
                <a:solidFill>
                  <a:schemeClr val="tx1"/>
                </a:solidFill>
                <a:latin typeface="+mn-lt"/>
                <a:ea typeface="ＭＳ Ｐゴシック" charset="0"/>
              </a:defRPr>
            </a:lvl5pPr>
            <a:lvl6pPr fontAlgn="base">
              <a:spcBef>
                <a:spcPct val="0"/>
              </a:spcBef>
              <a:spcAft>
                <a:spcPct val="0"/>
              </a:spcAft>
              <a:defRPr sz="800">
                <a:solidFill>
                  <a:schemeClr val="tx1"/>
                </a:solidFill>
                <a:latin typeface="+mn-lt"/>
                <a:ea typeface="ＭＳ Ｐゴシック" charset="0"/>
              </a:defRPr>
            </a:lvl6pPr>
            <a:lvl7pPr fontAlgn="base">
              <a:spcBef>
                <a:spcPct val="0"/>
              </a:spcBef>
              <a:spcAft>
                <a:spcPct val="0"/>
              </a:spcAft>
              <a:defRPr sz="800">
                <a:solidFill>
                  <a:schemeClr val="tx1"/>
                </a:solidFill>
                <a:latin typeface="+mn-lt"/>
                <a:ea typeface="ＭＳ Ｐゴシック" charset="0"/>
              </a:defRPr>
            </a:lvl7pPr>
            <a:lvl8pPr fontAlgn="base">
              <a:spcBef>
                <a:spcPct val="0"/>
              </a:spcBef>
              <a:spcAft>
                <a:spcPct val="0"/>
              </a:spcAft>
              <a:defRPr sz="800">
                <a:solidFill>
                  <a:schemeClr val="tx1"/>
                </a:solidFill>
                <a:latin typeface="+mn-lt"/>
                <a:ea typeface="ＭＳ Ｐゴシック" charset="0"/>
              </a:defRPr>
            </a:lvl8pPr>
            <a:lvl9pPr fontAlgn="base">
              <a:spcBef>
                <a:spcPct val="0"/>
              </a:spcBef>
              <a:spcAft>
                <a:spcPct val="0"/>
              </a:spcAft>
              <a:defRPr sz="800">
                <a:solidFill>
                  <a:schemeClr val="tx1"/>
                </a:solidFill>
                <a:latin typeface="+mn-lt"/>
                <a:ea typeface="ＭＳ Ｐゴシック" charset="0"/>
              </a:defRPr>
            </a:lvl9pPr>
          </a:lstStyle>
          <a:p>
            <a:fld id="{6AA561AB-4A0C-C74B-B28F-4FCAE27123CD}" type="slidenum">
              <a:rPr lang="en-US" smtClean="0"/>
              <a:pPr/>
              <a:t>‹#›</a:t>
            </a:fld>
            <a:endParaRPr lang="en-US" dirty="0"/>
          </a:p>
        </p:txBody>
      </p:sp>
      <p:sp>
        <p:nvSpPr>
          <p:cNvPr id="4098" name="Rectangle 2"/>
          <p:cNvSpPr>
            <a:spLocks noGrp="1" noChangeArrowheads="1"/>
          </p:cNvSpPr>
          <p:nvPr>
            <p:ph type="title"/>
          </p:nvPr>
        </p:nvSpPr>
        <p:spPr bwMode="auto">
          <a:xfrm>
            <a:off x="892973" y="2750348"/>
            <a:ext cx="7358063" cy="955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9" tIns="35709" rIns="35709" bIns="35709" numCol="1" anchor="ctr" anchorCtr="0" compatLnSpc="1">
            <a:prstTxWarp prst="textNoShape">
              <a:avLst/>
            </a:prstTxWarp>
          </a:bodyPr>
          <a:lstStyle/>
          <a:p>
            <a:pPr lvl="0"/>
            <a:r>
              <a:rPr lang="en-US" dirty="0" smtClean="0">
                <a:sym typeface="DIN-Light" charset="0"/>
              </a:rPr>
              <a:t>CLICK TO EDIT HEADING</a:t>
            </a:r>
            <a:endParaRPr lang="en-US" dirty="0">
              <a:sym typeface="DIN-Light" charset="0"/>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transition/>
  <p:hf hdr="0" ftr="0" dt="0"/>
  <p:txStyles>
    <p:titleStyle>
      <a:lvl1pPr algn="ctr" rtl="0" eaLnBrk="1" fontAlgn="base" hangingPunct="1">
        <a:spcBef>
          <a:spcPct val="0"/>
        </a:spcBef>
        <a:spcAft>
          <a:spcPct val="0"/>
        </a:spcAft>
        <a:defRPr sz="5100" b="0" i="0" cap="all" spc="-150">
          <a:solidFill>
            <a:srgbClr val="4D7922"/>
          </a:solidFill>
          <a:latin typeface="Arial Narrow" panose="020B0606020202030204" pitchFamily="34" charset="0"/>
          <a:ea typeface="+mj-ea"/>
          <a:cs typeface="Arial Narrow" panose="020B0606020202030204" pitchFamily="34" charset="0"/>
          <a:sym typeface="DIN-Light" charset="0"/>
        </a:defRPr>
      </a:lvl1pPr>
      <a:lvl2pPr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5pPr>
      <a:lvl6pPr marL="321391"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6pPr>
      <a:lvl7pPr marL="642783"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7pPr>
      <a:lvl8pPr marL="964174"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8pPr>
      <a:lvl9pPr marL="1285565" algn="ctr" rtl="0" eaLnBrk="1" fontAlgn="base" hangingPunct="1">
        <a:spcBef>
          <a:spcPct val="0"/>
        </a:spcBef>
        <a:spcAft>
          <a:spcPct val="0"/>
        </a:spcAft>
        <a:defRPr sz="5100">
          <a:solidFill>
            <a:srgbClr val="4D7922"/>
          </a:solidFill>
          <a:latin typeface="DIN-Light" charset="0"/>
          <a:ea typeface="ヒラギノ角ゴ ProN W3" charset="0"/>
          <a:cs typeface="ヒラギノ角ゴ ProN W3" charset="0"/>
          <a:sym typeface="DIN-Light" charset="0"/>
        </a:defRPr>
      </a:lvl9pPr>
    </p:titleStyle>
    <p:bodyStyle>
      <a:lvl1pPr marL="624928"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392"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856"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320"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784"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176"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566"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959"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352" indent="-401739"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26064"/>
        </a:solidFill>
        <a:effectLst/>
      </p:bgPr>
    </p:bg>
    <p:spTree>
      <p:nvGrpSpPr>
        <p:cNvPr id="1" name=""/>
        <p:cNvGrpSpPr/>
        <p:nvPr/>
      </p:nvGrpSpPr>
      <p:grpSpPr>
        <a:xfrm>
          <a:off x="0" y="0"/>
          <a:ext cx="0" cy="0"/>
          <a:chOff x="0" y="0"/>
          <a:chExt cx="0" cy="0"/>
        </a:xfrm>
      </p:grpSpPr>
      <p:sp>
        <p:nvSpPr>
          <p:cNvPr id="5121" name="Text Box 1"/>
          <p:cNvSpPr txBox="1">
            <a:spLocks noGrp="1" noChangeArrowheads="1"/>
          </p:cNvSpPr>
          <p:nvPr>
            <p:ph type="sldNum" sz="quarter" idx="4"/>
          </p:nvPr>
        </p:nvSpPr>
        <p:spPr bwMode="auto">
          <a:xfrm>
            <a:off x="4442521" y="4411270"/>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4" tIns="32137" rIns="64274" bIns="32137" numCol="1" anchor="t" anchorCtr="0" compatLnSpc="1">
            <a:prstTxWarp prst="textNoShape">
              <a:avLst/>
            </a:prstTxWarp>
          </a:bodyPr>
          <a:lstStyle>
            <a:lvl1pPr algn="ctr">
              <a:defRPr sz="1300">
                <a:solidFill>
                  <a:srgbClr val="FFFFFF"/>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mn-lt"/>
                <a:ea typeface="ＭＳ Ｐゴシック" charset="0"/>
              </a:defRPr>
            </a:lvl2pPr>
            <a:lvl3pPr algn="l">
              <a:defRPr sz="800">
                <a:solidFill>
                  <a:schemeClr val="tx1"/>
                </a:solidFill>
                <a:latin typeface="+mn-lt"/>
                <a:ea typeface="ＭＳ Ｐゴシック" charset="0"/>
              </a:defRPr>
            </a:lvl3pPr>
            <a:lvl4pPr algn="l">
              <a:defRPr sz="800">
                <a:solidFill>
                  <a:schemeClr val="tx1"/>
                </a:solidFill>
                <a:latin typeface="+mn-lt"/>
                <a:ea typeface="ＭＳ Ｐゴシック" charset="0"/>
              </a:defRPr>
            </a:lvl4pPr>
            <a:lvl5pPr algn="l">
              <a:defRPr sz="800">
                <a:solidFill>
                  <a:schemeClr val="tx1"/>
                </a:solidFill>
                <a:latin typeface="+mn-lt"/>
                <a:ea typeface="ＭＳ Ｐゴシック" charset="0"/>
              </a:defRPr>
            </a:lvl5pPr>
            <a:lvl6pPr fontAlgn="base">
              <a:spcBef>
                <a:spcPct val="0"/>
              </a:spcBef>
              <a:spcAft>
                <a:spcPct val="0"/>
              </a:spcAft>
              <a:defRPr sz="800">
                <a:solidFill>
                  <a:schemeClr val="tx1"/>
                </a:solidFill>
                <a:latin typeface="+mn-lt"/>
                <a:ea typeface="ＭＳ Ｐゴシック" charset="0"/>
              </a:defRPr>
            </a:lvl6pPr>
            <a:lvl7pPr fontAlgn="base">
              <a:spcBef>
                <a:spcPct val="0"/>
              </a:spcBef>
              <a:spcAft>
                <a:spcPct val="0"/>
              </a:spcAft>
              <a:defRPr sz="800">
                <a:solidFill>
                  <a:schemeClr val="tx1"/>
                </a:solidFill>
                <a:latin typeface="+mn-lt"/>
                <a:ea typeface="ＭＳ Ｐゴシック" charset="0"/>
              </a:defRPr>
            </a:lvl7pPr>
            <a:lvl8pPr fontAlgn="base">
              <a:spcBef>
                <a:spcPct val="0"/>
              </a:spcBef>
              <a:spcAft>
                <a:spcPct val="0"/>
              </a:spcAft>
              <a:defRPr sz="800">
                <a:solidFill>
                  <a:schemeClr val="tx1"/>
                </a:solidFill>
                <a:latin typeface="+mn-lt"/>
                <a:ea typeface="ＭＳ Ｐゴシック" charset="0"/>
              </a:defRPr>
            </a:lvl8pPr>
            <a:lvl9pPr fontAlgn="base">
              <a:spcBef>
                <a:spcPct val="0"/>
              </a:spcBef>
              <a:spcAft>
                <a:spcPct val="0"/>
              </a:spcAft>
              <a:defRPr sz="800">
                <a:solidFill>
                  <a:schemeClr val="tx1"/>
                </a:solidFill>
                <a:latin typeface="+mn-lt"/>
                <a:ea typeface="ＭＳ Ｐゴシック" charset="0"/>
              </a:defRPr>
            </a:lvl9pPr>
          </a:lstStyle>
          <a:p>
            <a:fld id="{368161F8-AA1B-534C-9531-122F274DB0D5}" type="slidenum">
              <a:rPr lang="en-US" smtClean="0"/>
              <a:pPr/>
              <a:t>‹#›</a:t>
            </a:fld>
            <a:endParaRPr lang="en-US" dirty="0"/>
          </a:p>
        </p:txBody>
      </p:sp>
      <p:sp>
        <p:nvSpPr>
          <p:cNvPr id="5122" name="Rectangle 2"/>
          <p:cNvSpPr>
            <a:spLocks noGrp="1" noChangeArrowheads="1"/>
          </p:cNvSpPr>
          <p:nvPr>
            <p:ph type="title"/>
          </p:nvPr>
        </p:nvSpPr>
        <p:spPr bwMode="auto">
          <a:xfrm>
            <a:off x="892974" y="2750349"/>
            <a:ext cx="7358063" cy="955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7" tIns="35707" rIns="35707" bIns="35707" numCol="1" anchor="ctr" anchorCtr="0" compatLnSpc="1">
            <a:prstTxWarp prst="textNoShape">
              <a:avLst/>
            </a:prstTxWarp>
          </a:bodyPr>
          <a:lstStyle/>
          <a:p>
            <a:pPr lvl="0"/>
            <a:r>
              <a:rPr lang="en-US" dirty="0" smtClean="0">
                <a:sym typeface="DIN-Light" charset="0"/>
              </a:rPr>
              <a:t>CLICK TO EDIT HEADING</a:t>
            </a:r>
            <a:endParaRPr lang="en-US" dirty="0">
              <a:sym typeface="DIN-Light" charset="0"/>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transition/>
  <p:hf hdr="0" ftr="0" dt="0"/>
  <p:txStyles>
    <p:titleStyle>
      <a:lvl1pPr algn="ctr" rtl="0" eaLnBrk="1" fontAlgn="base" hangingPunct="1">
        <a:spcBef>
          <a:spcPct val="0"/>
        </a:spcBef>
        <a:spcAft>
          <a:spcPct val="0"/>
        </a:spcAft>
        <a:defRPr sz="5100" b="0" i="0" cap="all" spc="-150">
          <a:solidFill>
            <a:srgbClr val="D5A720"/>
          </a:solidFill>
          <a:latin typeface="Arial Narrow" panose="020B0606020202030204" pitchFamily="34" charset="0"/>
          <a:ea typeface="+mj-ea"/>
          <a:cs typeface="Arial Narrow" panose="020B0606020202030204" pitchFamily="34" charset="0"/>
          <a:sym typeface="DIN-Light" charset="0"/>
        </a:defRPr>
      </a:lvl1pPr>
      <a:lvl2pPr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5pPr>
      <a:lvl6pPr marL="321374"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6pPr>
      <a:lvl7pPr marL="642750"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7pPr>
      <a:lvl8pPr marL="964124"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8pPr>
      <a:lvl9pPr marL="1285500"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9pPr>
    </p:titleStyle>
    <p:bodyStyle>
      <a:lvl1pPr marL="624896"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344"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92"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240"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688"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064"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437"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813"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191"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5A71F"/>
        </a:solidFill>
        <a:effectLst/>
      </p:bgPr>
    </p:bg>
    <p:spTree>
      <p:nvGrpSpPr>
        <p:cNvPr id="1" name=""/>
        <p:cNvGrpSpPr/>
        <p:nvPr/>
      </p:nvGrpSpPr>
      <p:grpSpPr>
        <a:xfrm>
          <a:off x="0" y="0"/>
          <a:ext cx="0" cy="0"/>
          <a:chOff x="0" y="0"/>
          <a:chExt cx="0" cy="0"/>
        </a:xfrm>
      </p:grpSpPr>
      <p:sp>
        <p:nvSpPr>
          <p:cNvPr id="14337" name="Text Box 1"/>
          <p:cNvSpPr txBox="1">
            <a:spLocks noGrp="1" noChangeArrowheads="1"/>
          </p:cNvSpPr>
          <p:nvPr>
            <p:ph type="sldNum" sz="quarter" idx="4"/>
          </p:nvPr>
        </p:nvSpPr>
        <p:spPr bwMode="auto">
          <a:xfrm>
            <a:off x="4442521" y="4411271"/>
            <a:ext cx="248915" cy="267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0" tIns="32135" rIns="64270" bIns="32135" numCol="1" anchor="t" anchorCtr="0" compatLnSpc="1">
            <a:prstTxWarp prst="textNoShape">
              <a:avLst/>
            </a:prstTxWarp>
          </a:bodyPr>
          <a:lstStyle>
            <a:lvl1pPr algn="ctr">
              <a:defRPr sz="1300">
                <a:solidFill>
                  <a:srgbClr val="FFFFFF"/>
                </a:solidFill>
                <a:latin typeface="Arial Narrow" panose="020B0606020202030204" pitchFamily="34" charset="0"/>
                <a:ea typeface="ＭＳ Ｐゴシック" charset="0"/>
                <a:cs typeface="Arial Narrow" panose="020B0606020202030204" pitchFamily="34" charset="0"/>
                <a:sym typeface="DIN-Regular" charset="0"/>
              </a:defRPr>
            </a:lvl1pPr>
            <a:lvl2pPr algn="l">
              <a:defRPr sz="800">
                <a:solidFill>
                  <a:schemeClr val="tx1"/>
                </a:solidFill>
                <a:latin typeface="+mn-lt"/>
                <a:ea typeface="ＭＳ Ｐゴシック" charset="0"/>
              </a:defRPr>
            </a:lvl2pPr>
            <a:lvl3pPr algn="l">
              <a:defRPr sz="800">
                <a:solidFill>
                  <a:schemeClr val="tx1"/>
                </a:solidFill>
                <a:latin typeface="+mn-lt"/>
                <a:ea typeface="ＭＳ Ｐゴシック" charset="0"/>
              </a:defRPr>
            </a:lvl3pPr>
            <a:lvl4pPr algn="l">
              <a:defRPr sz="800">
                <a:solidFill>
                  <a:schemeClr val="tx1"/>
                </a:solidFill>
                <a:latin typeface="+mn-lt"/>
                <a:ea typeface="ＭＳ Ｐゴシック" charset="0"/>
              </a:defRPr>
            </a:lvl4pPr>
            <a:lvl5pPr algn="l">
              <a:defRPr sz="800">
                <a:solidFill>
                  <a:schemeClr val="tx1"/>
                </a:solidFill>
                <a:latin typeface="+mn-lt"/>
                <a:ea typeface="ＭＳ Ｐゴシック" charset="0"/>
              </a:defRPr>
            </a:lvl5pPr>
            <a:lvl6pPr fontAlgn="base">
              <a:spcBef>
                <a:spcPct val="0"/>
              </a:spcBef>
              <a:spcAft>
                <a:spcPct val="0"/>
              </a:spcAft>
              <a:defRPr sz="800">
                <a:solidFill>
                  <a:schemeClr val="tx1"/>
                </a:solidFill>
                <a:latin typeface="+mn-lt"/>
                <a:ea typeface="ＭＳ Ｐゴシック" charset="0"/>
              </a:defRPr>
            </a:lvl6pPr>
            <a:lvl7pPr fontAlgn="base">
              <a:spcBef>
                <a:spcPct val="0"/>
              </a:spcBef>
              <a:spcAft>
                <a:spcPct val="0"/>
              </a:spcAft>
              <a:defRPr sz="800">
                <a:solidFill>
                  <a:schemeClr val="tx1"/>
                </a:solidFill>
                <a:latin typeface="+mn-lt"/>
                <a:ea typeface="ＭＳ Ｐゴシック" charset="0"/>
              </a:defRPr>
            </a:lvl7pPr>
            <a:lvl8pPr fontAlgn="base">
              <a:spcBef>
                <a:spcPct val="0"/>
              </a:spcBef>
              <a:spcAft>
                <a:spcPct val="0"/>
              </a:spcAft>
              <a:defRPr sz="800">
                <a:solidFill>
                  <a:schemeClr val="tx1"/>
                </a:solidFill>
                <a:latin typeface="+mn-lt"/>
                <a:ea typeface="ＭＳ Ｐゴシック" charset="0"/>
              </a:defRPr>
            </a:lvl8pPr>
            <a:lvl9pPr fontAlgn="base">
              <a:spcBef>
                <a:spcPct val="0"/>
              </a:spcBef>
              <a:spcAft>
                <a:spcPct val="0"/>
              </a:spcAft>
              <a:defRPr sz="800">
                <a:solidFill>
                  <a:schemeClr val="tx1"/>
                </a:solidFill>
                <a:latin typeface="+mn-lt"/>
                <a:ea typeface="ＭＳ Ｐゴシック" charset="0"/>
              </a:defRPr>
            </a:lvl9pPr>
          </a:lstStyle>
          <a:p>
            <a:fld id="{3B031135-F9C8-B649-9E45-D55C9F3D0DD9}" type="slidenum">
              <a:rPr lang="en-US" smtClean="0"/>
              <a:pPr/>
              <a:t>‹#›</a:t>
            </a:fld>
            <a:endParaRPr lang="en-US" dirty="0"/>
          </a:p>
        </p:txBody>
      </p:sp>
      <p:sp>
        <p:nvSpPr>
          <p:cNvPr id="14338" name="Rectangle 2"/>
          <p:cNvSpPr>
            <a:spLocks noGrp="1" noChangeArrowheads="1"/>
          </p:cNvSpPr>
          <p:nvPr>
            <p:ph type="title"/>
          </p:nvPr>
        </p:nvSpPr>
        <p:spPr bwMode="auto">
          <a:xfrm>
            <a:off x="892975" y="2750350"/>
            <a:ext cx="7358063" cy="955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ctr" anchorCtr="0" compatLnSpc="1">
            <a:prstTxWarp prst="textNoShape">
              <a:avLst/>
            </a:prstTxWarp>
          </a:bodyPr>
          <a:lstStyle/>
          <a:p>
            <a:pPr lvl="0"/>
            <a:r>
              <a:rPr lang="en-US" dirty="0" smtClean="0">
                <a:sym typeface="DIN-Light" charset="0"/>
              </a:rPr>
              <a:t>CLICK TO EDIT HEADING</a:t>
            </a:r>
            <a:endParaRPr lang="en-US" dirty="0">
              <a:sym typeface="DIN-Light" charset="0"/>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ransition/>
  <p:hf hdr="0" ftr="0" dt="0"/>
  <p:txStyles>
    <p:titleStyle>
      <a:lvl1pPr algn="ctr" rtl="0" eaLnBrk="1" fontAlgn="base" hangingPunct="1">
        <a:spcBef>
          <a:spcPct val="0"/>
        </a:spcBef>
        <a:spcAft>
          <a:spcPct val="0"/>
        </a:spcAft>
        <a:defRPr sz="5100" b="0" i="0" cap="all" spc="-150">
          <a:solidFill>
            <a:srgbClr val="806413"/>
          </a:solidFill>
          <a:latin typeface="Arial Narrow" panose="020B0606020202030204" pitchFamily="34" charset="0"/>
          <a:ea typeface="+mj-ea"/>
          <a:cs typeface="Arial Narrow" panose="020B0606020202030204" pitchFamily="34" charset="0"/>
          <a:sym typeface="DIN-Light" charset="0"/>
        </a:defRPr>
      </a:lvl1pPr>
      <a:lvl2pPr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2pPr>
      <a:lvl3pPr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3pPr>
      <a:lvl4pPr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4pPr>
      <a:lvl5pPr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5pPr>
      <a:lvl6pPr marL="321357"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6pPr>
      <a:lvl7pPr marL="642717"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7pPr>
      <a:lvl8pPr marL="964075"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8pPr>
      <a:lvl9pPr marL="1285434" algn="ctr" rtl="0" eaLnBrk="1" fontAlgn="base" hangingPunct="1">
        <a:spcBef>
          <a:spcPct val="0"/>
        </a:spcBef>
        <a:spcAft>
          <a:spcPct val="0"/>
        </a:spcAft>
        <a:defRPr sz="5100">
          <a:solidFill>
            <a:srgbClr val="806413"/>
          </a:solidFill>
          <a:latin typeface="DIN-Light" charset="0"/>
          <a:ea typeface="ヒラギノ角ゴ ProN W3" charset="0"/>
          <a:cs typeface="ヒラギノ角ゴ ProN W3" charset="0"/>
          <a:sym typeface="DIN-Light" charset="0"/>
        </a:defRPr>
      </a:lvl9pPr>
    </p:titleStyle>
    <p:bodyStyle>
      <a:lvl1pPr marL="624864"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296"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28"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60"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592"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5951"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308"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668"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030" indent="-401697"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wall@nexsenpruet.com" TargetMode="External"/><Relationship Id="rId2" Type="http://schemas.openxmlformats.org/officeDocument/2006/relationships/hyperlink" Target="mailto:bmaybank@nexsenpruet.com"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0"/>
            <a:ext cx="4267200" cy="707886"/>
          </a:xfrm>
          <a:prstGeom prst="rect">
            <a:avLst/>
          </a:prstGeom>
          <a:noFill/>
        </p:spPr>
        <p:txBody>
          <a:bodyPr wrap="square" rtlCol="0">
            <a:spAutoFit/>
          </a:bodyPr>
          <a:lstStyle/>
          <a:p>
            <a:r>
              <a:rPr lang="en-US" sz="2000" b="1" dirty="0" smtClean="0">
                <a:latin typeface="Arial Narrow" panose="020B0606020202030204" pitchFamily="34" charset="0"/>
              </a:rPr>
              <a:t>2015 GFOASC Fall Conference Program</a:t>
            </a:r>
          </a:p>
          <a:p>
            <a:r>
              <a:rPr lang="en-US" sz="2000" b="1" dirty="0" smtClean="0">
                <a:latin typeface="Arial Narrow" panose="020B0606020202030204" pitchFamily="34" charset="0"/>
              </a:rPr>
              <a:t>“Together Towards Tomorrow”</a:t>
            </a:r>
            <a:endParaRPr lang="en-US" sz="2000" b="1" dirty="0">
              <a:latin typeface="Arial Narrow" panose="020B0606020202030204" pitchFamily="34" charset="0"/>
            </a:endParaRPr>
          </a:p>
        </p:txBody>
      </p:sp>
      <p:sp>
        <p:nvSpPr>
          <p:cNvPr id="7" name="TextBox 6"/>
          <p:cNvSpPr txBox="1"/>
          <p:nvPr/>
        </p:nvSpPr>
        <p:spPr>
          <a:xfrm>
            <a:off x="2209800" y="5164216"/>
            <a:ext cx="2286000" cy="369332"/>
          </a:xfrm>
          <a:prstGeom prst="rect">
            <a:avLst/>
          </a:prstGeom>
          <a:noFill/>
        </p:spPr>
        <p:txBody>
          <a:bodyPr wrap="square" rtlCol="0">
            <a:spAutoFit/>
          </a:bodyPr>
          <a:lstStyle/>
          <a:p>
            <a:pPr algn="r"/>
            <a:r>
              <a:rPr lang="en-US" dirty="0" smtClean="0">
                <a:latin typeface="Arial Narrow" panose="020B0606020202030204" pitchFamily="34" charset="0"/>
              </a:rPr>
              <a:t>OCTOBER 18-21, 2015</a:t>
            </a:r>
            <a:endParaRPr lang="en-US" dirty="0">
              <a:latin typeface="Arial Narrow" panose="020B0606020202030204" pitchFamily="34" charset="0"/>
            </a:endParaRPr>
          </a:p>
        </p:txBody>
      </p:sp>
      <p:sp>
        <p:nvSpPr>
          <p:cNvPr id="8" name="TextBox 7"/>
          <p:cNvSpPr txBox="1"/>
          <p:nvPr/>
        </p:nvSpPr>
        <p:spPr>
          <a:xfrm>
            <a:off x="304800" y="5533548"/>
            <a:ext cx="4419600" cy="584775"/>
          </a:xfrm>
          <a:prstGeom prst="rect">
            <a:avLst/>
          </a:prstGeom>
          <a:noFill/>
        </p:spPr>
        <p:txBody>
          <a:bodyPr wrap="square" rtlCol="0">
            <a:spAutoFit/>
          </a:bodyPr>
          <a:lstStyle/>
          <a:p>
            <a:pPr algn="r"/>
            <a:r>
              <a:rPr lang="en-US" sz="1600" dirty="0" smtClean="0">
                <a:latin typeface="Arial Narrow" panose="020B0606020202030204" pitchFamily="34" charset="0"/>
              </a:rPr>
              <a:t>Burnet R. Maybank, III  </a:t>
            </a:r>
            <a:r>
              <a:rPr lang="en-US" sz="1600" dirty="0" smtClean="0">
                <a:latin typeface="Arial Narrow" panose="020B0606020202030204" pitchFamily="34" charset="0"/>
                <a:hlinkClick r:id="rId2"/>
              </a:rPr>
              <a:t>bmaybank@nexsenpruet.com</a:t>
            </a:r>
            <a:endParaRPr lang="en-US" sz="1600" dirty="0" smtClean="0">
              <a:latin typeface="Arial Narrow" panose="020B0606020202030204" pitchFamily="34" charset="0"/>
            </a:endParaRPr>
          </a:p>
          <a:p>
            <a:pPr algn="r"/>
            <a:r>
              <a:rPr lang="en-US" sz="1600" dirty="0" smtClean="0">
                <a:latin typeface="Arial Narrow" panose="020B0606020202030204" pitchFamily="34" charset="0"/>
              </a:rPr>
              <a:t>John F. Wall, IV  </a:t>
            </a:r>
            <a:r>
              <a:rPr lang="en-US" sz="1600" dirty="0" smtClean="0">
                <a:latin typeface="Arial Narrow" panose="020B0606020202030204" pitchFamily="34" charset="0"/>
                <a:hlinkClick r:id="rId3"/>
              </a:rPr>
              <a:t>jwall@nexsenpruet.com</a:t>
            </a:r>
            <a:r>
              <a:rPr lang="en-US" sz="1600" dirty="0" smtClean="0">
                <a:latin typeface="Arial Narrow" panose="020B0606020202030204" pitchFamily="34" charset="0"/>
              </a:rPr>
              <a:t> </a:t>
            </a:r>
            <a:endParaRPr lang="en-US" sz="1600" dirty="0">
              <a:latin typeface="Arial Narrow" panose="020B0606020202030204" pitchFamily="34" charset="0"/>
            </a:endParaRPr>
          </a:p>
        </p:txBody>
      </p:sp>
      <p:sp>
        <p:nvSpPr>
          <p:cNvPr id="2" name="TextBox 1"/>
          <p:cNvSpPr txBox="1"/>
          <p:nvPr/>
        </p:nvSpPr>
        <p:spPr>
          <a:xfrm>
            <a:off x="457200" y="4517886"/>
            <a:ext cx="4267200" cy="523220"/>
          </a:xfrm>
          <a:prstGeom prst="rect">
            <a:avLst/>
          </a:prstGeom>
          <a:noFill/>
        </p:spPr>
        <p:txBody>
          <a:bodyPr wrap="square" rtlCol="0">
            <a:spAutoFit/>
          </a:bodyPr>
          <a:lstStyle/>
          <a:p>
            <a:r>
              <a:rPr lang="en-US" sz="1400" dirty="0" smtClean="0"/>
              <a:t>Statement No. 77 of the Governmental Accounting Standards Board, Tax Abatement Disclosures</a:t>
            </a:r>
            <a:endParaRPr lang="en-US" sz="1400" dirty="0"/>
          </a:p>
        </p:txBody>
      </p:sp>
    </p:spTree>
    <p:extLst>
      <p:ext uri="{BB962C8B-B14F-4D97-AF65-F5344CB8AC3E}">
        <p14:creationId xmlns:p14="http://schemas.microsoft.com/office/powerpoint/2010/main" val="14209757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10</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287982" lvl="0" indent="-285750">
              <a:buFont typeface="Arial" panose="020B0604020202020204" pitchFamily="34" charset="0"/>
              <a:buChar char="•"/>
            </a:pPr>
            <a:endParaRPr lang="en-US" sz="2000" dirty="0" smtClean="0"/>
          </a:p>
          <a:p>
            <a:pPr marL="287982" lvl="0" indent="-285750">
              <a:spcBef>
                <a:spcPts val="600"/>
              </a:spcBef>
              <a:spcAft>
                <a:spcPts val="600"/>
              </a:spcAft>
              <a:buFont typeface="Arial" panose="020B0604020202020204" pitchFamily="34" charset="0"/>
              <a:buChar char="•"/>
            </a:pPr>
            <a:r>
              <a:rPr lang="en-US" sz="3200" dirty="0" smtClean="0"/>
              <a:t>If </a:t>
            </a:r>
            <a:r>
              <a:rPr lang="en-US" sz="3200" dirty="0"/>
              <a:t>applicable, amounts received or receivable from other governments in association with the forgone tax revenue with:</a:t>
            </a:r>
          </a:p>
          <a:p>
            <a:pPr marL="842867" lvl="1" indent="-342900">
              <a:spcBef>
                <a:spcPts val="600"/>
              </a:spcBef>
              <a:buFont typeface="Courier New" panose="02070309020205020404" pitchFamily="49" charset="0"/>
              <a:buChar char="o"/>
            </a:pPr>
            <a:r>
              <a:rPr lang="en-US" sz="2800" dirty="0"/>
              <a:t>Names of the governments</a:t>
            </a:r>
          </a:p>
          <a:p>
            <a:pPr marL="842867" lvl="1" indent="-342900">
              <a:spcBef>
                <a:spcPts val="600"/>
              </a:spcBef>
              <a:spcAft>
                <a:spcPts val="600"/>
              </a:spcAft>
              <a:buFont typeface="Courier New" panose="02070309020205020404" pitchFamily="49" charset="0"/>
              <a:buChar char="o"/>
            </a:pPr>
            <a:r>
              <a:rPr lang="en-US" sz="2800" dirty="0"/>
              <a:t>Authority under which amounts were or will be paid</a:t>
            </a:r>
          </a:p>
          <a:p>
            <a:pPr marL="842867" lvl="1" indent="-342900">
              <a:spcBef>
                <a:spcPts val="600"/>
              </a:spcBef>
              <a:buFont typeface="Courier New" panose="02070309020205020404" pitchFamily="49" charset="0"/>
              <a:buChar char="o"/>
            </a:pPr>
            <a:r>
              <a:rPr lang="en-US" sz="2800" dirty="0"/>
              <a:t>Dollar Amount received or receivable from other governments</a:t>
            </a:r>
          </a:p>
          <a:p>
            <a:pPr algn="just">
              <a:spcBef>
                <a:spcPts val="0"/>
              </a:spcBef>
              <a:spcAft>
                <a:spcPts val="1200"/>
              </a:spcAft>
            </a:pPr>
            <a:endParaRPr lang="en-US" sz="2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800" b="1" dirty="0" smtClean="0"/>
              <a:t>Required information disclosures for governments entering into tax abatement agreements (cont’d)</a:t>
            </a:r>
            <a:endParaRPr lang="en-US" sz="2800" b="1" dirty="0"/>
          </a:p>
        </p:txBody>
      </p:sp>
    </p:spTree>
    <p:extLst>
      <p:ext uri="{BB962C8B-B14F-4D97-AF65-F5344CB8AC3E}">
        <p14:creationId xmlns:p14="http://schemas.microsoft.com/office/powerpoint/2010/main" val="34014980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11</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287982" lvl="0" indent="-285750">
              <a:spcBef>
                <a:spcPts val="600"/>
              </a:spcBef>
              <a:buFont typeface="Arial" panose="020B0604020202020204" pitchFamily="34" charset="0"/>
              <a:buChar char="•"/>
            </a:pPr>
            <a:endParaRPr lang="en-US" sz="2000" dirty="0" smtClean="0"/>
          </a:p>
          <a:p>
            <a:pPr marL="287982" lvl="0" indent="-285750">
              <a:spcBef>
                <a:spcPts val="600"/>
              </a:spcBef>
              <a:buFont typeface="Arial" panose="020B0604020202020204" pitchFamily="34" charset="0"/>
              <a:buChar char="•"/>
            </a:pPr>
            <a:endParaRPr lang="en-US" sz="2000" dirty="0"/>
          </a:p>
          <a:p>
            <a:pPr marL="287982" lvl="0" indent="-285750">
              <a:spcBef>
                <a:spcPts val="600"/>
              </a:spcBef>
              <a:spcAft>
                <a:spcPts val="1200"/>
              </a:spcAft>
              <a:buFont typeface="Arial" panose="020B0604020202020204" pitchFamily="34" charset="0"/>
              <a:buChar char="•"/>
            </a:pPr>
            <a:r>
              <a:rPr lang="en-US" sz="3200" dirty="0" smtClean="0"/>
              <a:t>If </a:t>
            </a:r>
            <a:r>
              <a:rPr lang="en-US" sz="3200" dirty="0"/>
              <a:t>gov’t made other commitments, other than to reduce taxes, in agreement disclose:</a:t>
            </a:r>
          </a:p>
          <a:p>
            <a:pPr marL="842867" lvl="1" indent="-342900">
              <a:spcBef>
                <a:spcPts val="600"/>
              </a:spcBef>
              <a:spcAft>
                <a:spcPts val="1200"/>
              </a:spcAft>
              <a:buFont typeface="Courier New" panose="02070309020205020404" pitchFamily="49" charset="0"/>
              <a:buChar char="o"/>
            </a:pPr>
            <a:r>
              <a:rPr lang="en-US" sz="2400" dirty="0"/>
              <a:t>Description of types of commitments made</a:t>
            </a:r>
          </a:p>
          <a:p>
            <a:pPr marL="842867" lvl="1" indent="-342900">
              <a:spcBef>
                <a:spcPts val="600"/>
              </a:spcBef>
              <a:buFont typeface="Courier New" panose="02070309020205020404" pitchFamily="49" charset="0"/>
              <a:buChar char="o"/>
            </a:pPr>
            <a:r>
              <a:rPr lang="en-US" sz="2400" dirty="0"/>
              <a:t>Description of the most significant individual commitments made</a:t>
            </a:r>
          </a:p>
          <a:p>
            <a:pPr algn="just">
              <a:spcBef>
                <a:spcPts val="0"/>
              </a:spcBef>
              <a:spcAft>
                <a:spcPts val="1200"/>
              </a:spcAft>
            </a:pPr>
            <a:endParaRPr lang="en-US" sz="24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800" b="1" dirty="0" smtClean="0"/>
              <a:t>Required information disclosures for governments entering into tax abatement agreements (cont’d)</a:t>
            </a:r>
            <a:endParaRPr lang="en-US" sz="2800" b="1" dirty="0"/>
          </a:p>
        </p:txBody>
      </p:sp>
    </p:spTree>
    <p:extLst>
      <p:ext uri="{BB962C8B-B14F-4D97-AF65-F5344CB8AC3E}">
        <p14:creationId xmlns:p14="http://schemas.microsoft.com/office/powerpoint/2010/main" val="6245114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12</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287982" lvl="0" indent="-285750">
              <a:spcBef>
                <a:spcPts val="600"/>
              </a:spcBef>
              <a:buFont typeface="Arial" panose="020B0604020202020204" pitchFamily="34" charset="0"/>
              <a:buChar char="•"/>
            </a:pPr>
            <a:endParaRPr lang="en-US" sz="2000" dirty="0" smtClean="0"/>
          </a:p>
          <a:p>
            <a:pPr marL="287982" lvl="0" indent="-285750">
              <a:spcBef>
                <a:spcPts val="600"/>
              </a:spcBef>
              <a:buFont typeface="Arial" panose="020B0604020202020204" pitchFamily="34" charset="0"/>
              <a:buChar char="•"/>
            </a:pPr>
            <a:endParaRPr lang="en-US" sz="2000" dirty="0"/>
          </a:p>
          <a:p>
            <a:pPr marL="287982" lvl="0" indent="-285750">
              <a:spcBef>
                <a:spcPts val="600"/>
              </a:spcBef>
              <a:buFont typeface="Arial" panose="020B0604020202020204" pitchFamily="34" charset="0"/>
              <a:buChar char="•"/>
            </a:pPr>
            <a:r>
              <a:rPr lang="en-US" sz="3600" dirty="0" smtClean="0"/>
              <a:t>If </a:t>
            </a:r>
            <a:r>
              <a:rPr lang="en-US" sz="3600" dirty="0"/>
              <a:t>agreements disclosed individually (as determined by a quantitative threshold at discretion of gov’t), must include a brief description of the threshold used (i.e. percentage of total amount of taxes abated, specific dollar amount, etc</a:t>
            </a:r>
            <a:r>
              <a:rPr lang="en-US" sz="3600" dirty="0" smtClean="0"/>
              <a:t>.)</a:t>
            </a:r>
            <a:endParaRPr lang="en-US" sz="3600" dirty="0"/>
          </a:p>
        </p:txBody>
      </p:sp>
      <p:sp>
        <p:nvSpPr>
          <p:cNvPr id="5" name="Title 4"/>
          <p:cNvSpPr>
            <a:spLocks noGrp="1"/>
          </p:cNvSpPr>
          <p:nvPr>
            <p:ph type="ctrTitle"/>
          </p:nvPr>
        </p:nvSpPr>
        <p:spPr>
          <a:xfrm>
            <a:off x="0" y="76200"/>
            <a:ext cx="9144000" cy="914400"/>
          </a:xfrm>
        </p:spPr>
        <p:txBody>
          <a:bodyPr/>
          <a:lstStyle/>
          <a:p>
            <a:r>
              <a:rPr lang="en-US" sz="2800" b="1" dirty="0" smtClean="0"/>
              <a:t>Required information disclosures for governments entering into tax abatement agreements (cont’d)</a:t>
            </a:r>
            <a:endParaRPr lang="en-US" sz="2800" b="1" dirty="0"/>
          </a:p>
        </p:txBody>
      </p:sp>
    </p:spTree>
    <p:extLst>
      <p:ext uri="{BB962C8B-B14F-4D97-AF65-F5344CB8AC3E}">
        <p14:creationId xmlns:p14="http://schemas.microsoft.com/office/powerpoint/2010/main" val="6245114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13</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345132" lvl="0" indent="-342900">
              <a:spcBef>
                <a:spcPts val="600"/>
              </a:spcBef>
              <a:buFont typeface="Arial" panose="020B0604020202020204" pitchFamily="34" charset="0"/>
              <a:buChar char="•"/>
            </a:pPr>
            <a:endParaRPr lang="en-US" sz="2000" dirty="0" smtClean="0"/>
          </a:p>
          <a:p>
            <a:pPr marL="345132" lvl="0" indent="-342900">
              <a:spcBef>
                <a:spcPts val="600"/>
              </a:spcBef>
              <a:buFont typeface="Arial" panose="020B0604020202020204" pitchFamily="34" charset="0"/>
              <a:buChar char="•"/>
            </a:pPr>
            <a:endParaRPr lang="en-US" sz="2000" dirty="0"/>
          </a:p>
          <a:p>
            <a:pPr marL="345132" lvl="0" indent="-342900">
              <a:spcBef>
                <a:spcPts val="600"/>
              </a:spcBef>
              <a:buFont typeface="Arial" panose="020B0604020202020204" pitchFamily="34" charset="0"/>
              <a:buChar char="•"/>
            </a:pPr>
            <a:r>
              <a:rPr lang="en-US" sz="3200" dirty="0" smtClean="0"/>
              <a:t>If </a:t>
            </a:r>
            <a:r>
              <a:rPr lang="en-US" sz="3200" dirty="0"/>
              <a:t>gov’t omits specific info required by Statement No. 77 because it’s legally prohibited from being disclosed, must describe general nature of info omitted and the specific source of the legal prohibition</a:t>
            </a:r>
          </a:p>
          <a:p>
            <a:pPr algn="just">
              <a:spcBef>
                <a:spcPts val="0"/>
              </a:spcBef>
              <a:spcAft>
                <a:spcPts val="1200"/>
              </a:spcAft>
            </a:pPr>
            <a:endParaRPr lang="en-US" sz="32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800" b="1" dirty="0" smtClean="0"/>
              <a:t>Required information disclosures for governments entering into tax abatement agreements (cont’d)</a:t>
            </a:r>
            <a:endParaRPr lang="en-US" sz="2800" b="1" dirty="0"/>
          </a:p>
        </p:txBody>
      </p:sp>
    </p:spTree>
    <p:extLst>
      <p:ext uri="{BB962C8B-B14F-4D97-AF65-F5344CB8AC3E}">
        <p14:creationId xmlns:p14="http://schemas.microsoft.com/office/powerpoint/2010/main" val="6245114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14</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345132" lvl="0" indent="-342900">
              <a:spcBef>
                <a:spcPts val="600"/>
              </a:spcBef>
              <a:buFont typeface="Arial" panose="020B0604020202020204" pitchFamily="34" charset="0"/>
              <a:buChar char="•"/>
            </a:pPr>
            <a:r>
              <a:rPr lang="en-US" sz="2400" dirty="0" smtClean="0"/>
              <a:t>Organize reporting by major tax abatement program</a:t>
            </a:r>
          </a:p>
          <a:p>
            <a:pPr marL="957167" lvl="1" indent="-457200">
              <a:spcBef>
                <a:spcPts val="600"/>
              </a:spcBef>
              <a:buFont typeface="Courier New" panose="02070309020205020404" pitchFamily="49" charset="0"/>
              <a:buChar char="o"/>
            </a:pPr>
            <a:r>
              <a:rPr lang="en-US" sz="2200" dirty="0" smtClean="0"/>
              <a:t>For example, FILOT, SSRCs, abandoned building property tax credits</a:t>
            </a:r>
            <a:endParaRPr lang="en-US" sz="2200" dirty="0"/>
          </a:p>
          <a:p>
            <a:pPr marL="345132" indent="-342900">
              <a:spcBef>
                <a:spcPts val="600"/>
              </a:spcBef>
              <a:buFont typeface="Arial" panose="020B0604020202020204" pitchFamily="34" charset="0"/>
              <a:buChar char="•"/>
            </a:pPr>
            <a:r>
              <a:rPr lang="en-US" sz="2400" dirty="0" smtClean="0"/>
              <a:t>Gov’t entity can decide whether to report on individual basis or on an aggregate basis – GASB 77 seems to suggest depends on number of tax abatements granted in particular category</a:t>
            </a:r>
          </a:p>
          <a:p>
            <a:pPr marL="345132" indent="-342900">
              <a:spcBef>
                <a:spcPts val="600"/>
              </a:spcBef>
              <a:buFont typeface="Arial" panose="020B0604020202020204" pitchFamily="34" charset="0"/>
              <a:buChar char="•"/>
            </a:pPr>
            <a:r>
              <a:rPr lang="en-US" sz="2400" dirty="0" smtClean="0"/>
              <a:t>Gov’t can establish a base number of tax abatements which will report about – can establish a quantitative number and above that they will report (percentage of total amounts abated or dollar amount)</a:t>
            </a:r>
          </a:p>
          <a:p>
            <a:pPr marL="345132" indent="-342900">
              <a:spcBef>
                <a:spcPts val="600"/>
              </a:spcBef>
              <a:buFont typeface="Arial" panose="020B0604020202020204" pitchFamily="34" charset="0"/>
              <a:buChar char="•"/>
            </a:pPr>
            <a:r>
              <a:rPr lang="en-US" sz="2400" dirty="0" smtClean="0"/>
              <a:t>Disclosure begins in year agreement entered into and each year for which benefit is received</a:t>
            </a:r>
            <a:endParaRPr lang="en-US" sz="2400" dirty="0"/>
          </a:p>
        </p:txBody>
      </p:sp>
      <p:sp>
        <p:nvSpPr>
          <p:cNvPr id="5" name="Title 4"/>
          <p:cNvSpPr>
            <a:spLocks noGrp="1"/>
          </p:cNvSpPr>
          <p:nvPr>
            <p:ph type="ctrTitle"/>
          </p:nvPr>
        </p:nvSpPr>
        <p:spPr>
          <a:xfrm>
            <a:off x="0" y="76200"/>
            <a:ext cx="9144000" cy="914400"/>
          </a:xfrm>
        </p:spPr>
        <p:txBody>
          <a:bodyPr/>
          <a:lstStyle/>
          <a:p>
            <a:r>
              <a:rPr lang="en-US" sz="3600" b="1" dirty="0" smtClean="0"/>
              <a:t>HOW IS INFORMATION REPORTED?</a:t>
            </a:r>
            <a:endParaRPr lang="en-US" sz="3600" b="1" dirty="0"/>
          </a:p>
        </p:txBody>
      </p:sp>
    </p:spTree>
    <p:extLst>
      <p:ext uri="{BB962C8B-B14F-4D97-AF65-F5344CB8AC3E}">
        <p14:creationId xmlns:p14="http://schemas.microsoft.com/office/powerpoint/2010/main" val="12204373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15</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459432" lvl="0" indent="-457200">
              <a:buFont typeface="Arial" panose="020B0604020202020204" pitchFamily="34" charset="0"/>
              <a:buChar char="•"/>
            </a:pPr>
            <a:endParaRPr lang="en-US" sz="3200" dirty="0" smtClean="0"/>
          </a:p>
          <a:p>
            <a:pPr marL="459432" lvl="0" indent="-457200">
              <a:buFont typeface="Arial" panose="020B0604020202020204" pitchFamily="34" charset="0"/>
              <a:buChar char="•"/>
            </a:pPr>
            <a:r>
              <a:rPr lang="en-US" sz="4000" dirty="0" smtClean="0">
                <a:latin typeface="Arial Narrow" panose="020B0606020202030204" pitchFamily="34" charset="0"/>
              </a:rPr>
              <a:t>Disclose </a:t>
            </a:r>
            <a:r>
              <a:rPr lang="en-US" sz="4000" dirty="0">
                <a:latin typeface="Arial Narrow" panose="020B0606020202030204" pitchFamily="34" charset="0"/>
              </a:rPr>
              <a:t>in Notes of Financial Statements </a:t>
            </a:r>
          </a:p>
          <a:p>
            <a:pPr marL="459432" lvl="0" indent="-457200">
              <a:buFont typeface="Arial" panose="020B0604020202020204" pitchFamily="34" charset="0"/>
              <a:buChar char="•"/>
            </a:pPr>
            <a:r>
              <a:rPr lang="en-US" sz="4000" dirty="0">
                <a:latin typeface="Arial Narrow" panose="020B0606020202030204" pitchFamily="34" charset="0"/>
              </a:rPr>
              <a:t>Organize individually or in the aggregate but organized by each major tax abatement </a:t>
            </a:r>
            <a:r>
              <a:rPr lang="en-US" sz="4000" dirty="0" smtClean="0">
                <a:latin typeface="Arial Narrow" panose="020B0606020202030204" pitchFamily="34" charset="0"/>
              </a:rPr>
              <a:t>program</a:t>
            </a:r>
            <a:endParaRPr lang="en-US" sz="4000" dirty="0">
              <a:latin typeface="Arial Narrow" panose="020B0606020202030204" pitchFamily="34" charset="0"/>
            </a:endParaRPr>
          </a:p>
          <a:p>
            <a:pPr marL="287982" lvl="0" indent="-285750">
              <a:buFont typeface="Arial" panose="020B0604020202020204" pitchFamily="34" charset="0"/>
              <a:buChar char="•"/>
            </a:pPr>
            <a:endParaRPr lang="en-US" sz="2000" dirty="0"/>
          </a:p>
          <a:p>
            <a:pPr algn="just">
              <a:spcBef>
                <a:spcPts val="0"/>
              </a:spcBef>
              <a:spcAft>
                <a:spcPts val="1200"/>
              </a:spcAft>
            </a:pPr>
            <a:endParaRPr lang="en-US" sz="20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800" b="1" dirty="0" smtClean="0"/>
              <a:t>Format for disclosures for governments entering into tax abatement agreements</a:t>
            </a:r>
            <a:endParaRPr lang="en-US" sz="2800" b="1" dirty="0"/>
          </a:p>
        </p:txBody>
      </p:sp>
    </p:spTree>
    <p:extLst>
      <p:ext uri="{BB962C8B-B14F-4D97-AF65-F5344CB8AC3E}">
        <p14:creationId xmlns:p14="http://schemas.microsoft.com/office/powerpoint/2010/main" val="14649926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16</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lvl="0"/>
            <a:r>
              <a:rPr lang="en-US" sz="2000" dirty="0" smtClean="0"/>
              <a:t>The Board was concerned that, given the option to present information about some tax abatement agreement individually, some disclosures could be based on considerations that are not relevant to financial statement users.  Therefore, the Board decided to require that </a:t>
            </a:r>
            <a:r>
              <a:rPr lang="en-US" sz="2000" i="1" dirty="0" smtClean="0"/>
              <a:t>all</a:t>
            </a:r>
            <a:r>
              <a:rPr lang="en-US" sz="2000" dirty="0" smtClean="0"/>
              <a:t> individual tax abatement agreements </a:t>
            </a:r>
            <a:r>
              <a:rPr lang="en-US" sz="2000" i="1" dirty="0" smtClean="0"/>
              <a:t>that exceed a quantitative threshold determined by the government</a:t>
            </a:r>
            <a:r>
              <a:rPr lang="en-US" sz="2000" dirty="0" smtClean="0"/>
              <a:t> be included in the disclosure, if the government decides to disclose any agreements individually.  </a:t>
            </a:r>
            <a:r>
              <a:rPr lang="en-US" sz="2000" i="1" dirty="0" smtClean="0"/>
              <a:t>The determination of the quantitative threshold is a matter of professional judgment and could (for example, be a percentage of the total amount of taxes abated on a specific dollar amount).  </a:t>
            </a:r>
            <a:r>
              <a:rPr lang="en-US" sz="2000" dirty="0" smtClean="0"/>
              <a:t>A government may disclose some of its own tax abatement agreements , or vise versa.  If a government discloses both its own tax abatements and those of other governments individually, it may apply the same quantitative threshold or different quantitative thresholds.  To assist users in understanding how the government decided which agreements to disclose individually, this Statement requires a brief description of each quantitative threshold that the government used.  (Emp. </a:t>
            </a:r>
            <a:r>
              <a:rPr lang="en-US" sz="2000" dirty="0"/>
              <a:t>a</a:t>
            </a:r>
            <a:r>
              <a:rPr lang="en-US" sz="2000" dirty="0" smtClean="0"/>
              <a:t>dded.)</a:t>
            </a:r>
            <a:endParaRPr lang="en-US" sz="2000" dirty="0"/>
          </a:p>
          <a:p>
            <a:pPr algn="just">
              <a:spcBef>
                <a:spcPts val="0"/>
              </a:spcBef>
              <a:spcAft>
                <a:spcPts val="1200"/>
              </a:spcAft>
            </a:pPr>
            <a:endParaRPr lang="en-US" sz="20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3300" b="1" dirty="0" smtClean="0"/>
              <a:t>Thresholds</a:t>
            </a:r>
            <a:br>
              <a:rPr lang="en-US" sz="3300" b="1" dirty="0" smtClean="0"/>
            </a:br>
            <a:r>
              <a:rPr lang="en-US" sz="3300" b="1" dirty="0" smtClean="0"/>
              <a:t>individual disclosure</a:t>
            </a:r>
            <a:endParaRPr lang="en-US" sz="3300" b="1" dirty="0"/>
          </a:p>
        </p:txBody>
      </p:sp>
    </p:spTree>
    <p:extLst>
      <p:ext uri="{BB962C8B-B14F-4D97-AF65-F5344CB8AC3E}">
        <p14:creationId xmlns:p14="http://schemas.microsoft.com/office/powerpoint/2010/main" val="30007484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17</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287982" lvl="0" indent="-285750">
              <a:spcBef>
                <a:spcPts val="600"/>
              </a:spcBef>
              <a:buFont typeface="Arial" panose="020B0604020202020204" pitchFamily="34" charset="0"/>
              <a:buChar char="•"/>
            </a:pPr>
            <a:endParaRPr lang="en-US" sz="1800" dirty="0" smtClean="0">
              <a:latin typeface="Arial Narrow" panose="020B0606020202030204" pitchFamily="34" charset="0"/>
            </a:endParaRPr>
          </a:p>
          <a:p>
            <a:pPr lvl="0"/>
            <a:r>
              <a:rPr lang="en-US" sz="3600" dirty="0" smtClean="0">
                <a:latin typeface="Arial Narrow" panose="020B0606020202030204" pitchFamily="34" charset="0"/>
              </a:rPr>
              <a:t>It appears that thresholds only apply to individual disclosures and not when reporting in the aggregate (which most, if not all, local governments will do!)</a:t>
            </a:r>
            <a:endParaRPr lang="en-US" sz="3600" dirty="0">
              <a:latin typeface="Arial Narrow" panose="020B0606020202030204" pitchFamily="34" charset="0"/>
            </a:endParaRPr>
          </a:p>
          <a:p>
            <a:pPr algn="just">
              <a:spcBef>
                <a:spcPts val="0"/>
              </a:spcBef>
              <a:spcAft>
                <a:spcPts val="1200"/>
              </a:spcAft>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3600" b="1" dirty="0" smtClean="0"/>
              <a:t>THRESHOLDS</a:t>
            </a:r>
            <a:endParaRPr lang="en-US" sz="3600" b="1" dirty="0"/>
          </a:p>
        </p:txBody>
      </p:sp>
    </p:spTree>
    <p:extLst>
      <p:ext uri="{BB962C8B-B14F-4D97-AF65-F5344CB8AC3E}">
        <p14:creationId xmlns:p14="http://schemas.microsoft.com/office/powerpoint/2010/main" val="18559300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18</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287982" lvl="0" indent="-285750">
              <a:spcBef>
                <a:spcPts val="600"/>
              </a:spcBef>
              <a:buFont typeface="Arial" panose="020B0604020202020204" pitchFamily="34" charset="0"/>
              <a:buChar char="•"/>
            </a:pPr>
            <a:endParaRPr lang="en-US" sz="1800" dirty="0" smtClean="0">
              <a:latin typeface="Arial Narrow" panose="020B0606020202030204" pitchFamily="34" charset="0"/>
            </a:endParaRPr>
          </a:p>
          <a:p>
            <a:pPr marL="287982" lvl="0" indent="-285750">
              <a:spcBef>
                <a:spcPts val="600"/>
              </a:spcBef>
              <a:buFont typeface="Arial" panose="020B0604020202020204" pitchFamily="34" charset="0"/>
              <a:buChar char="•"/>
            </a:pPr>
            <a:r>
              <a:rPr lang="en-US" sz="3200" dirty="0" smtClean="0">
                <a:latin typeface="Arial Narrow" panose="020B0606020202030204" pitchFamily="34" charset="0"/>
              </a:rPr>
              <a:t>Info </a:t>
            </a:r>
            <a:r>
              <a:rPr lang="en-US" sz="3200" dirty="0">
                <a:latin typeface="Arial Narrow" panose="020B0606020202030204" pitchFamily="34" charset="0"/>
              </a:rPr>
              <a:t>about benefits of tax abatement agreements </a:t>
            </a:r>
            <a:endParaRPr lang="en-US" sz="3200" dirty="0" smtClean="0">
              <a:latin typeface="Arial Narrow" panose="020B0606020202030204" pitchFamily="34" charset="0"/>
            </a:endParaRPr>
          </a:p>
          <a:p>
            <a:pPr marL="287982" lvl="0" indent="-285750">
              <a:spcBef>
                <a:spcPts val="600"/>
              </a:spcBef>
              <a:buFont typeface="Arial" panose="020B0604020202020204" pitchFamily="34" charset="0"/>
              <a:buChar char="•"/>
            </a:pPr>
            <a:r>
              <a:rPr lang="en-US" sz="3200" dirty="0" smtClean="0">
                <a:latin typeface="Arial Narrow" panose="020B0606020202030204" pitchFamily="34" charset="0"/>
              </a:rPr>
              <a:t>Name </a:t>
            </a:r>
            <a:r>
              <a:rPr lang="en-US" sz="3200" dirty="0">
                <a:latin typeface="Arial Narrow" panose="020B0606020202030204" pitchFamily="34" charset="0"/>
              </a:rPr>
              <a:t>of recipient of tax </a:t>
            </a:r>
            <a:r>
              <a:rPr lang="en-US" sz="3200" dirty="0" smtClean="0">
                <a:latin typeface="Arial Narrow" panose="020B0606020202030204" pitchFamily="34" charset="0"/>
              </a:rPr>
              <a:t>abatement</a:t>
            </a:r>
          </a:p>
          <a:p>
            <a:pPr marL="287982" lvl="0" indent="-285750">
              <a:spcBef>
                <a:spcPts val="600"/>
              </a:spcBef>
              <a:buFont typeface="Arial" panose="020B0604020202020204" pitchFamily="34" charset="0"/>
              <a:buChar char="•"/>
            </a:pPr>
            <a:r>
              <a:rPr lang="en-US" sz="3200" dirty="0" smtClean="0">
                <a:latin typeface="Arial Narrow" panose="020B0606020202030204" pitchFamily="34" charset="0"/>
              </a:rPr>
              <a:t>Number </a:t>
            </a:r>
            <a:r>
              <a:rPr lang="en-US" sz="3200" dirty="0">
                <a:latin typeface="Arial Narrow" panose="020B0606020202030204" pitchFamily="34" charset="0"/>
              </a:rPr>
              <a:t>of tax abatement </a:t>
            </a:r>
            <a:r>
              <a:rPr lang="en-US" sz="3200" dirty="0" smtClean="0">
                <a:latin typeface="Arial Narrow" panose="020B0606020202030204" pitchFamily="34" charset="0"/>
              </a:rPr>
              <a:t>agreements</a:t>
            </a:r>
          </a:p>
          <a:p>
            <a:pPr marL="287982" lvl="0" indent="-285750">
              <a:spcBef>
                <a:spcPts val="600"/>
              </a:spcBef>
              <a:buFont typeface="Arial" panose="020B0604020202020204" pitchFamily="34" charset="0"/>
              <a:buChar char="•"/>
            </a:pPr>
            <a:r>
              <a:rPr lang="en-US" sz="3200" dirty="0" smtClean="0">
                <a:latin typeface="Arial Narrow" panose="020B0606020202030204" pitchFamily="34" charset="0"/>
              </a:rPr>
              <a:t>Amount </a:t>
            </a:r>
            <a:r>
              <a:rPr lang="en-US" sz="3200" dirty="0">
                <a:latin typeface="Arial Narrow" panose="020B0606020202030204" pitchFamily="34" charset="0"/>
              </a:rPr>
              <a:t>of remaining </a:t>
            </a:r>
            <a:r>
              <a:rPr lang="en-US" sz="3200" dirty="0" smtClean="0">
                <a:latin typeface="Arial Narrow" panose="020B0606020202030204" pitchFamily="34" charset="0"/>
              </a:rPr>
              <a:t>taxes to </a:t>
            </a:r>
            <a:r>
              <a:rPr lang="en-US" sz="3200" dirty="0">
                <a:latin typeface="Arial Narrow" panose="020B0606020202030204" pitchFamily="34" charset="0"/>
              </a:rPr>
              <a:t>be abated in future </a:t>
            </a:r>
            <a:r>
              <a:rPr lang="en-US" sz="3200" dirty="0" smtClean="0">
                <a:latin typeface="Arial Narrow" panose="020B0606020202030204" pitchFamily="34" charset="0"/>
              </a:rPr>
              <a:t>years</a:t>
            </a:r>
          </a:p>
          <a:p>
            <a:pPr marL="287982" lvl="0" indent="-285750">
              <a:spcBef>
                <a:spcPts val="600"/>
              </a:spcBef>
              <a:buFont typeface="Arial" panose="020B0604020202020204" pitchFamily="34" charset="0"/>
              <a:buChar char="•"/>
            </a:pPr>
            <a:r>
              <a:rPr lang="en-US" sz="3200" dirty="0" smtClean="0">
                <a:latin typeface="Arial Narrow" panose="020B0606020202030204" pitchFamily="34" charset="0"/>
              </a:rPr>
              <a:t>How </a:t>
            </a:r>
            <a:r>
              <a:rPr lang="en-US" sz="3200" dirty="0">
                <a:latin typeface="Arial Narrow" panose="020B0606020202030204" pitchFamily="34" charset="0"/>
              </a:rPr>
              <a:t>much longer gov’t will be reducing taxes of </a:t>
            </a:r>
            <a:r>
              <a:rPr lang="en-US" sz="3200" dirty="0" smtClean="0">
                <a:latin typeface="Arial Narrow" panose="020B0606020202030204" pitchFamily="34" charset="0"/>
              </a:rPr>
              <a:t>recipients</a:t>
            </a:r>
          </a:p>
          <a:p>
            <a:pPr marL="287982" lvl="0" indent="-285750">
              <a:spcBef>
                <a:spcPts val="600"/>
              </a:spcBef>
              <a:buFont typeface="Arial" panose="020B0604020202020204" pitchFamily="34" charset="0"/>
              <a:buChar char="•"/>
            </a:pPr>
            <a:r>
              <a:rPr lang="en-US" sz="3200" dirty="0" smtClean="0">
                <a:latin typeface="Arial Narrow" panose="020B0606020202030204" pitchFamily="34" charset="0"/>
              </a:rPr>
              <a:t>Amount </a:t>
            </a:r>
            <a:r>
              <a:rPr lang="en-US" sz="3200" dirty="0">
                <a:latin typeface="Arial Narrow" panose="020B0606020202030204" pitchFamily="34" charset="0"/>
              </a:rPr>
              <a:t>recaptured during the year (“they are accounted for and reported in the financial statements</a:t>
            </a:r>
            <a:r>
              <a:rPr lang="en-US" sz="3200" dirty="0" smtClean="0">
                <a:latin typeface="Arial Narrow" panose="020B0606020202030204" pitchFamily="34" charset="0"/>
              </a:rPr>
              <a:t>”)</a:t>
            </a:r>
          </a:p>
          <a:p>
            <a:pPr marL="287982" lvl="0" indent="-285750">
              <a:spcBef>
                <a:spcPts val="600"/>
              </a:spcBef>
              <a:buFont typeface="Arial" panose="020B0604020202020204" pitchFamily="34" charset="0"/>
              <a:buChar char="•"/>
            </a:pPr>
            <a:r>
              <a:rPr lang="en-US" sz="3200" dirty="0" smtClean="0">
                <a:latin typeface="Arial Narrow" panose="020B0606020202030204" pitchFamily="34" charset="0"/>
              </a:rPr>
              <a:t>Confidential Information</a:t>
            </a:r>
            <a:endParaRPr lang="en-US" sz="3200" dirty="0">
              <a:latin typeface="Arial Narrow" panose="020B0606020202030204" pitchFamily="34" charset="0"/>
            </a:endParaRPr>
          </a:p>
          <a:p>
            <a:pPr lvl="0"/>
            <a:endParaRPr lang="en-US" sz="1800" dirty="0"/>
          </a:p>
          <a:p>
            <a:pPr algn="just">
              <a:spcBef>
                <a:spcPts val="0"/>
              </a:spcBef>
              <a:spcAft>
                <a:spcPts val="1200"/>
              </a:spcAft>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800" b="1" dirty="0" smtClean="0"/>
              <a:t>Specifically excluded from disclosure requirements</a:t>
            </a:r>
            <a:endParaRPr lang="en-US" sz="2800" b="1" dirty="0"/>
          </a:p>
        </p:txBody>
      </p:sp>
    </p:spTree>
    <p:extLst>
      <p:ext uri="{BB962C8B-B14F-4D97-AF65-F5344CB8AC3E}">
        <p14:creationId xmlns:p14="http://schemas.microsoft.com/office/powerpoint/2010/main" val="15561478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19</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287982" lvl="0" indent="-285750">
              <a:spcBef>
                <a:spcPts val="600"/>
              </a:spcBef>
              <a:buFont typeface="Arial" panose="020B0604020202020204" pitchFamily="34" charset="0"/>
              <a:buChar char="•"/>
            </a:pPr>
            <a:endParaRPr lang="en-US" sz="1800" dirty="0" smtClean="0">
              <a:latin typeface="Arial Narrow" panose="020B0606020202030204" pitchFamily="34" charset="0"/>
            </a:endParaRPr>
          </a:p>
          <a:p>
            <a:pPr marL="287982" lvl="0" indent="-285750">
              <a:spcBef>
                <a:spcPts val="0"/>
              </a:spcBef>
              <a:spcAft>
                <a:spcPts val="1200"/>
              </a:spcAft>
              <a:buFont typeface="Arial" panose="020B0604020202020204" pitchFamily="34" charset="0"/>
              <a:buChar char="•"/>
            </a:pPr>
            <a:r>
              <a:rPr lang="en-US" sz="2600" dirty="0" smtClean="0">
                <a:latin typeface="Arial Narrow" panose="020B0606020202030204" pitchFamily="34" charset="0"/>
              </a:rPr>
              <a:t>Even if the gov’t did not enter into agreement, may have to report foregone tax revenues as a result of agreement by other gov’t entity</a:t>
            </a:r>
          </a:p>
          <a:p>
            <a:pPr marL="842867" lvl="1" indent="-342900">
              <a:spcBef>
                <a:spcPts val="0"/>
              </a:spcBef>
              <a:buFont typeface="Courier New" panose="02070309020205020404" pitchFamily="49" charset="0"/>
              <a:buChar char="o"/>
            </a:pPr>
            <a:r>
              <a:rPr lang="en-US" dirty="0">
                <a:latin typeface="Arial Narrow" panose="020B0606020202030204" pitchFamily="34" charset="0"/>
              </a:rPr>
              <a:t>This applies to fee-in-lieu’s which are granted by County but reduce school district tax revenue</a:t>
            </a:r>
          </a:p>
          <a:p>
            <a:pPr marL="345132" indent="-342900">
              <a:spcBef>
                <a:spcPts val="0"/>
              </a:spcBef>
              <a:buFont typeface="Arial" panose="020B0604020202020204" pitchFamily="34" charset="0"/>
              <a:buChar char="•"/>
            </a:pPr>
            <a:endParaRPr lang="en-US" dirty="0"/>
          </a:p>
          <a:p>
            <a:pPr marL="459432" indent="-457200" algn="just">
              <a:spcBef>
                <a:spcPts val="0"/>
              </a:spcBef>
              <a:spcAft>
                <a:spcPts val="1200"/>
              </a:spcAft>
              <a:buFont typeface="Arial" panose="020B0604020202020204" pitchFamily="34" charset="0"/>
              <a:buChar char="•"/>
            </a:pPr>
            <a:r>
              <a:rPr lang="en-US" sz="2600" dirty="0" smtClean="0">
                <a:latin typeface="Arial Narrow" panose="020B0606020202030204" pitchFamily="34" charset="0"/>
              </a:rPr>
              <a:t>Reporting for other gov’t entities is not as detailed as for gov’t that entered into the agreement</a:t>
            </a:r>
          </a:p>
          <a:p>
            <a:pPr marL="459432" indent="-457200" algn="just">
              <a:spcBef>
                <a:spcPts val="0"/>
              </a:spcBef>
              <a:spcAft>
                <a:spcPts val="1200"/>
              </a:spcAft>
              <a:buFont typeface="Arial" panose="020B0604020202020204" pitchFamily="34" charset="0"/>
              <a:buChar char="•"/>
            </a:pPr>
            <a:r>
              <a:rPr lang="en-US" sz="2600" dirty="0" smtClean="0">
                <a:latin typeface="Arial Narrow" panose="020B0606020202030204" pitchFamily="34" charset="0"/>
              </a:rPr>
              <a:t>For other gov’t entities, organize by</a:t>
            </a:r>
          </a:p>
          <a:p>
            <a:pPr marL="957167" lvl="1" indent="-457200" algn="just">
              <a:spcBef>
                <a:spcPts val="0"/>
              </a:spcBef>
              <a:spcAft>
                <a:spcPts val="1200"/>
              </a:spcAft>
              <a:buFont typeface="Courier New" panose="02070309020205020404" pitchFamily="49" charset="0"/>
              <a:buChar char="o"/>
            </a:pPr>
            <a:r>
              <a:rPr lang="en-US" sz="2400" dirty="0" smtClean="0">
                <a:latin typeface="Arial Narrow" panose="020B0606020202030204" pitchFamily="34" charset="0"/>
              </a:rPr>
              <a:t>Gov’t that entered into agreement</a:t>
            </a:r>
          </a:p>
          <a:p>
            <a:pPr marL="957167" lvl="1" indent="-457200" algn="just">
              <a:spcBef>
                <a:spcPts val="0"/>
              </a:spcBef>
              <a:spcAft>
                <a:spcPts val="1200"/>
              </a:spcAft>
              <a:buFont typeface="Courier New" panose="02070309020205020404" pitchFamily="49" charset="0"/>
              <a:buChar char="o"/>
            </a:pPr>
            <a:r>
              <a:rPr lang="en-US" sz="2400" dirty="0" smtClean="0">
                <a:latin typeface="Arial Narrow" panose="020B0606020202030204" pitchFamily="34" charset="0"/>
              </a:rPr>
              <a:t>Specific taxes abated</a:t>
            </a:r>
          </a:p>
          <a:p>
            <a:pPr marL="957167" lvl="1" indent="-457200" algn="just">
              <a:spcBef>
                <a:spcPts val="0"/>
              </a:spcBef>
              <a:spcAft>
                <a:spcPts val="1200"/>
              </a:spcAft>
              <a:buFont typeface="Courier New" panose="02070309020205020404" pitchFamily="49" charset="0"/>
              <a:buChar char="o"/>
            </a:pPr>
            <a:r>
              <a:rPr lang="en-US" sz="2400" dirty="0" smtClean="0">
                <a:latin typeface="Arial Narrow" panose="020B0606020202030204" pitchFamily="34" charset="0"/>
              </a:rPr>
              <a:t>Gross dollar amount of taxes abated during period</a:t>
            </a:r>
          </a:p>
        </p:txBody>
      </p:sp>
      <p:sp>
        <p:nvSpPr>
          <p:cNvPr id="5" name="Title 4"/>
          <p:cNvSpPr>
            <a:spLocks noGrp="1"/>
          </p:cNvSpPr>
          <p:nvPr>
            <p:ph type="ctrTitle"/>
          </p:nvPr>
        </p:nvSpPr>
        <p:spPr>
          <a:xfrm>
            <a:off x="0" y="76200"/>
            <a:ext cx="9144000" cy="914400"/>
          </a:xfrm>
        </p:spPr>
        <p:txBody>
          <a:bodyPr/>
          <a:lstStyle/>
          <a:p>
            <a:r>
              <a:rPr lang="en-US" sz="2800" b="1" dirty="0" smtClean="0"/>
              <a:t>GOV’T ENTITY AFFECTED BY TAX ABATEMENT GRANTED BY ANOTHER ENTITY – REPORTING INFORMATION</a:t>
            </a:r>
            <a:endParaRPr lang="en-US" sz="2800" b="1" dirty="0"/>
          </a:p>
        </p:txBody>
      </p:sp>
    </p:spTree>
    <p:extLst>
      <p:ext uri="{BB962C8B-B14F-4D97-AF65-F5344CB8AC3E}">
        <p14:creationId xmlns:p14="http://schemas.microsoft.com/office/powerpoint/2010/main" val="427557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a:t>
            </a:fld>
            <a:endParaRPr lang="en-US" dirty="0">
              <a:solidFill>
                <a:schemeClr val="bg2"/>
              </a:solidFill>
            </a:endParaRPr>
          </a:p>
        </p:txBody>
      </p:sp>
      <p:sp>
        <p:nvSpPr>
          <p:cNvPr id="4" name="Content Placeholder 3"/>
          <p:cNvSpPr>
            <a:spLocks noGrp="1"/>
          </p:cNvSpPr>
          <p:nvPr>
            <p:ph sz="quarter" idx="12"/>
          </p:nvPr>
        </p:nvSpPr>
        <p:spPr>
          <a:xfrm>
            <a:off x="381000" y="1143000"/>
            <a:ext cx="8610600" cy="5029200"/>
          </a:xfrm>
        </p:spPr>
        <p:txBody>
          <a:bodyPr/>
          <a:lstStyle/>
          <a:p>
            <a:pPr marL="287982" lvl="0" indent="-285750">
              <a:buFont typeface="Arial" panose="020B0604020202020204" pitchFamily="34" charset="0"/>
              <a:buChar char="•"/>
            </a:pPr>
            <a:r>
              <a:rPr lang="en-US" sz="2200" dirty="0">
                <a:latin typeface="Arial Narrow" panose="020B0606020202030204" pitchFamily="34" charset="0"/>
              </a:rPr>
              <a:t>Provide citizens and taxpayers, legislative and oversight bodies, municipal bond analysts, and other information needed to evaluate the financial health of governments, make decisions, and assess accountability</a:t>
            </a:r>
          </a:p>
          <a:p>
            <a:pPr marL="287982" lvl="0" indent="-285750">
              <a:spcBef>
                <a:spcPts val="1200"/>
              </a:spcBef>
              <a:buFont typeface="Arial" panose="020B0604020202020204" pitchFamily="34" charset="0"/>
              <a:buChar char="•"/>
            </a:pPr>
            <a:r>
              <a:rPr lang="en-US" sz="2200" dirty="0">
                <a:latin typeface="Arial Narrow" panose="020B0606020202030204" pitchFamily="34" charset="0"/>
              </a:rPr>
              <a:t>Disclose information allowing these entities to accurately assess</a:t>
            </a:r>
            <a:r>
              <a:rPr lang="en-US" dirty="0">
                <a:latin typeface="Arial Narrow" panose="020B0606020202030204" pitchFamily="34" charset="0"/>
              </a:rPr>
              <a:t>:</a:t>
            </a:r>
          </a:p>
          <a:p>
            <a:pPr marL="842867" lvl="1" indent="-342900">
              <a:spcBef>
                <a:spcPts val="1200"/>
              </a:spcBef>
              <a:buFont typeface="Courier New" panose="02070309020205020404" pitchFamily="49" charset="0"/>
              <a:buChar char="o"/>
            </a:pPr>
            <a:r>
              <a:rPr lang="en-US" dirty="0">
                <a:latin typeface="Arial Narrow" panose="020B0606020202030204" pitchFamily="34" charset="0"/>
              </a:rPr>
              <a:t>Whether a government’s current-year revenues were sufficient to pay for current-year services (“interperiod equity”);</a:t>
            </a:r>
          </a:p>
          <a:p>
            <a:pPr marL="842867" lvl="1" indent="-342900">
              <a:spcBef>
                <a:spcPts val="1200"/>
              </a:spcBef>
              <a:buFont typeface="Courier New" panose="02070309020205020404" pitchFamily="49" charset="0"/>
              <a:buChar char="o"/>
            </a:pPr>
            <a:r>
              <a:rPr lang="en-US" dirty="0">
                <a:latin typeface="Arial Narrow" panose="020B0606020202030204" pitchFamily="34" charset="0"/>
              </a:rPr>
              <a:t>Whether a government complied with finance-related legal and contractual obligations;</a:t>
            </a:r>
          </a:p>
          <a:p>
            <a:pPr marL="842867" lvl="1" indent="-342900">
              <a:spcBef>
                <a:spcPts val="1200"/>
              </a:spcBef>
              <a:buFont typeface="Courier New" panose="02070309020205020404" pitchFamily="49" charset="0"/>
              <a:buChar char="o"/>
            </a:pPr>
            <a:r>
              <a:rPr lang="en-US" dirty="0">
                <a:latin typeface="Arial Narrow" panose="020B0606020202030204" pitchFamily="34" charset="0"/>
              </a:rPr>
              <a:t>Where a government’s financial resources come from and how it uses them; and</a:t>
            </a:r>
          </a:p>
          <a:p>
            <a:pPr marL="842867" lvl="1" indent="-342900">
              <a:spcBef>
                <a:spcPts val="1200"/>
              </a:spcBef>
              <a:buFont typeface="Courier New" panose="02070309020205020404" pitchFamily="49" charset="0"/>
              <a:buChar char="o"/>
            </a:pPr>
            <a:r>
              <a:rPr lang="en-US" dirty="0">
                <a:latin typeface="Arial Narrow" panose="020B0606020202030204" pitchFamily="34" charset="0"/>
              </a:rPr>
              <a:t>A government’s financial position and economic condition and how they have changed over time</a:t>
            </a:r>
          </a:p>
          <a:p>
            <a:pPr algn="just">
              <a:spcBef>
                <a:spcPts val="0"/>
              </a:spcBef>
              <a:spcAft>
                <a:spcPts val="1200"/>
              </a:spcAft>
            </a:pPr>
            <a:endParaRPr lang="en-US" sz="3200" dirty="0">
              <a:latin typeface="Arial Narrow" panose="020B0606020202030204" pitchFamily="34" charset="0"/>
            </a:endParaRPr>
          </a:p>
          <a:p>
            <a:pPr algn="just">
              <a:spcBef>
                <a:spcPts val="0"/>
              </a:spcBef>
              <a:spcAft>
                <a:spcPts val="1200"/>
              </a:spcAft>
            </a:pPr>
            <a:endParaRPr lang="en-US" sz="2400" dirty="0" smtClean="0">
              <a:latin typeface="Arial Narrow" panose="020B0606020202030204" pitchFamily="34" charset="0"/>
            </a:endParaRPr>
          </a:p>
        </p:txBody>
      </p:sp>
      <p:sp>
        <p:nvSpPr>
          <p:cNvPr id="5" name="Title 4"/>
          <p:cNvSpPr>
            <a:spLocks noGrp="1"/>
          </p:cNvSpPr>
          <p:nvPr>
            <p:ph type="ctrTitle"/>
          </p:nvPr>
        </p:nvSpPr>
        <p:spPr>
          <a:xfrm>
            <a:off x="685354" y="76200"/>
            <a:ext cx="7773293" cy="914400"/>
          </a:xfrm>
        </p:spPr>
        <p:txBody>
          <a:bodyPr/>
          <a:lstStyle/>
          <a:p>
            <a:r>
              <a:rPr lang="en-US" sz="3200" b="1" dirty="0" smtClean="0"/>
              <a:t>OBJECTIVES OF STATEMENT NO. 77 DISCLOSURE REQUIREMENT</a:t>
            </a:r>
            <a:endParaRPr lang="en-US" sz="3200" b="1" dirty="0"/>
          </a:p>
        </p:txBody>
      </p:sp>
    </p:spTree>
    <p:extLst>
      <p:ext uri="{BB962C8B-B14F-4D97-AF65-F5344CB8AC3E}">
        <p14:creationId xmlns:p14="http://schemas.microsoft.com/office/powerpoint/2010/main" val="35018659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20</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287982" lvl="0" indent="-285750">
              <a:buFont typeface="Arial" panose="020B0604020202020204" pitchFamily="34" charset="0"/>
              <a:buChar char="•"/>
            </a:pPr>
            <a:r>
              <a:rPr lang="en-US" sz="2000" dirty="0">
                <a:latin typeface="Arial Narrow" panose="020B0606020202030204" pitchFamily="34" charset="0"/>
              </a:rPr>
              <a:t>Brief descriptive info (name of gov’t entering into agreements and specific taxes being abated)</a:t>
            </a:r>
          </a:p>
          <a:p>
            <a:pPr marL="287982" lvl="0" indent="-285750">
              <a:spcBef>
                <a:spcPts val="600"/>
              </a:spcBef>
              <a:buFont typeface="Arial" panose="020B0604020202020204" pitchFamily="34" charset="0"/>
              <a:buChar char="•"/>
            </a:pPr>
            <a:r>
              <a:rPr lang="en-US" sz="2000" dirty="0">
                <a:latin typeface="Arial Narrow" panose="020B0606020202030204" pitchFamily="34" charset="0"/>
              </a:rPr>
              <a:t>Gross Dollar Amount, on an accrual basis, that tax revenues reduced during reporting period as a result of all tax abatement agreements</a:t>
            </a:r>
          </a:p>
          <a:p>
            <a:pPr marL="287982" lvl="0" indent="-285750">
              <a:spcBef>
                <a:spcPts val="600"/>
              </a:spcBef>
              <a:buFont typeface="Arial" panose="020B0604020202020204" pitchFamily="34" charset="0"/>
              <a:buChar char="•"/>
            </a:pPr>
            <a:r>
              <a:rPr lang="en-US" sz="2000" dirty="0">
                <a:latin typeface="Arial Narrow" panose="020B0606020202030204" pitchFamily="34" charset="0"/>
              </a:rPr>
              <a:t>Amounts received or are receivable from other governments in association with the forgone tax revenue with:</a:t>
            </a:r>
          </a:p>
          <a:p>
            <a:pPr marL="842867" lvl="1" indent="-342900">
              <a:spcBef>
                <a:spcPts val="600"/>
              </a:spcBef>
              <a:buFont typeface="Courier New" panose="02070309020205020404" pitchFamily="49" charset="0"/>
              <a:buChar char="o"/>
            </a:pPr>
            <a:r>
              <a:rPr lang="en-US" sz="1800" dirty="0">
                <a:latin typeface="Arial Narrow" panose="020B0606020202030204" pitchFamily="34" charset="0"/>
              </a:rPr>
              <a:t>Names of the governments</a:t>
            </a:r>
          </a:p>
          <a:p>
            <a:pPr marL="842867" lvl="1" indent="-342900">
              <a:spcBef>
                <a:spcPts val="600"/>
              </a:spcBef>
              <a:buFont typeface="Courier New" panose="02070309020205020404" pitchFamily="49" charset="0"/>
              <a:buChar char="o"/>
            </a:pPr>
            <a:r>
              <a:rPr lang="en-US" sz="1800" dirty="0">
                <a:latin typeface="Arial Narrow" panose="020B0606020202030204" pitchFamily="34" charset="0"/>
              </a:rPr>
              <a:t>Authority under which amounts were or will be paid</a:t>
            </a:r>
          </a:p>
          <a:p>
            <a:pPr marL="842867" lvl="1" indent="-342900">
              <a:spcBef>
                <a:spcPts val="600"/>
              </a:spcBef>
              <a:buFont typeface="Courier New" panose="02070309020205020404" pitchFamily="49" charset="0"/>
              <a:buChar char="o"/>
            </a:pPr>
            <a:r>
              <a:rPr lang="en-US" sz="1800" dirty="0">
                <a:latin typeface="Arial Narrow" panose="020B0606020202030204" pitchFamily="34" charset="0"/>
              </a:rPr>
              <a:t>Dollar Amount received or receivable from other governments</a:t>
            </a:r>
          </a:p>
          <a:p>
            <a:pPr marL="287982" lvl="0" indent="-285750">
              <a:spcBef>
                <a:spcPts val="600"/>
              </a:spcBef>
              <a:buFont typeface="Arial" panose="020B0604020202020204" pitchFamily="34" charset="0"/>
              <a:buChar char="•"/>
            </a:pPr>
            <a:r>
              <a:rPr lang="en-US" sz="2000" dirty="0">
                <a:latin typeface="Arial Narrow" panose="020B0606020202030204" pitchFamily="34" charset="0"/>
              </a:rPr>
              <a:t>If agreements disclosed individually (as determined by a quantitative threshold at discretion of gov’t), must include a brief description of the threshold used (i.e. percentage of total amount of taxes abated, specific dollar amount, etc.)</a:t>
            </a:r>
          </a:p>
          <a:p>
            <a:pPr marL="287982" lvl="0" indent="-285750">
              <a:spcBef>
                <a:spcPts val="600"/>
              </a:spcBef>
              <a:buFont typeface="Arial" panose="020B0604020202020204" pitchFamily="34" charset="0"/>
              <a:buChar char="•"/>
            </a:pPr>
            <a:r>
              <a:rPr lang="en-US" sz="2000" dirty="0">
                <a:latin typeface="Arial Narrow" panose="020B0606020202030204" pitchFamily="34" charset="0"/>
              </a:rPr>
              <a:t>If gov’t omits specific info required by Statement No. 77 because it’s legally prohibited from being disclosed, must describe general nature of info omitted and the specific source of the legal prohibition</a:t>
            </a:r>
          </a:p>
          <a:p>
            <a:pPr lvl="0"/>
            <a:endParaRPr lang="en-US" sz="1800" dirty="0">
              <a:latin typeface="Arial Narrow" panose="020B0606020202030204" pitchFamily="34" charset="0"/>
            </a:endParaRPr>
          </a:p>
          <a:p>
            <a:pPr algn="just">
              <a:spcBef>
                <a:spcPts val="0"/>
              </a:spcBef>
              <a:spcAft>
                <a:spcPts val="1200"/>
              </a:spcAft>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100" b="1" dirty="0" smtClean="0"/>
              <a:t>Information disclosure required for agreements entered into by other gover</a:t>
            </a:r>
            <a:r>
              <a:rPr lang="en-US" sz="2100" b="1" dirty="0"/>
              <a:t>n</a:t>
            </a:r>
            <a:r>
              <a:rPr lang="en-US" sz="2100" b="1" dirty="0" smtClean="0"/>
              <a:t>ments that reduce the reporting government’s tax revenue</a:t>
            </a:r>
            <a:endParaRPr lang="en-US" sz="2100" b="1" dirty="0"/>
          </a:p>
        </p:txBody>
      </p:sp>
    </p:spTree>
    <p:extLst>
      <p:ext uri="{BB962C8B-B14F-4D97-AF65-F5344CB8AC3E}">
        <p14:creationId xmlns:p14="http://schemas.microsoft.com/office/powerpoint/2010/main" val="30032086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21</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lvl="0"/>
            <a:endParaRPr lang="en-US" sz="2000" dirty="0" smtClean="0"/>
          </a:p>
          <a:p>
            <a:pPr marL="573732" lvl="0" indent="-571500">
              <a:buFont typeface="Arial" panose="020B0604020202020204" pitchFamily="34" charset="0"/>
              <a:buChar char="•"/>
            </a:pPr>
            <a:r>
              <a:rPr lang="en-US" sz="3600" dirty="0" smtClean="0">
                <a:latin typeface="Arial Narrow" panose="020B0606020202030204" pitchFamily="34" charset="0"/>
              </a:rPr>
              <a:t>Disclose </a:t>
            </a:r>
            <a:r>
              <a:rPr lang="en-US" sz="3600" dirty="0">
                <a:latin typeface="Arial Narrow" panose="020B0606020202030204" pitchFamily="34" charset="0"/>
              </a:rPr>
              <a:t>in Notes of Financial Statements </a:t>
            </a:r>
          </a:p>
          <a:p>
            <a:pPr marL="573732" lvl="0" indent="-571500">
              <a:buFont typeface="Arial" panose="020B0604020202020204" pitchFamily="34" charset="0"/>
              <a:buChar char="•"/>
            </a:pPr>
            <a:r>
              <a:rPr lang="en-US" sz="3600" dirty="0">
                <a:latin typeface="Arial Narrow" panose="020B0606020202030204" pitchFamily="34" charset="0"/>
              </a:rPr>
              <a:t>Organized by the government entering into the tax abatement agreement only and organized by the specific tax being abated</a:t>
            </a:r>
          </a:p>
          <a:p>
            <a:pPr marL="573732" lvl="0" indent="-571500">
              <a:buFont typeface="Arial" panose="020B0604020202020204" pitchFamily="34" charset="0"/>
              <a:buChar char="•"/>
            </a:pPr>
            <a:r>
              <a:rPr lang="en-US" sz="3600" dirty="0">
                <a:latin typeface="Arial Narrow" panose="020B0606020202030204" pitchFamily="34" charset="0"/>
              </a:rPr>
              <a:t>Agreement to abate taxes after recipient already performed (more closely resemble broad tax exemptions and deductions)</a:t>
            </a:r>
          </a:p>
          <a:p>
            <a:pPr lvl="0"/>
            <a:endParaRPr lang="en-US" sz="1800" dirty="0">
              <a:latin typeface="Arial Narrow" panose="020B0606020202030204" pitchFamily="34" charset="0"/>
            </a:endParaRPr>
          </a:p>
          <a:p>
            <a:pPr algn="just">
              <a:spcBef>
                <a:spcPts val="0"/>
              </a:spcBef>
              <a:spcAft>
                <a:spcPts val="1200"/>
              </a:spcAft>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200" b="1" dirty="0"/>
              <a:t>Format for disclosures for agreements entered into by other governments that reduce the reporting government’s tax </a:t>
            </a:r>
            <a:r>
              <a:rPr lang="en-US" sz="2200" b="1" dirty="0" smtClean="0"/>
              <a:t>revenues</a:t>
            </a:r>
            <a:endParaRPr lang="en-US" sz="2200" b="1" dirty="0"/>
          </a:p>
        </p:txBody>
      </p:sp>
    </p:spTree>
    <p:extLst>
      <p:ext uri="{BB962C8B-B14F-4D97-AF65-F5344CB8AC3E}">
        <p14:creationId xmlns:p14="http://schemas.microsoft.com/office/powerpoint/2010/main" val="38811753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22</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lvl="0"/>
            <a:endParaRPr lang="en-US" sz="2000" dirty="0" smtClean="0"/>
          </a:p>
          <a:p>
            <a:pPr lvl="0" algn="ctr"/>
            <a:r>
              <a:rPr lang="en-US" sz="6000" dirty="0" smtClean="0">
                <a:latin typeface="Arial Narrow" panose="020B0606020202030204" pitchFamily="34" charset="0"/>
              </a:rPr>
              <a:t>GASB</a:t>
            </a:r>
          </a:p>
          <a:p>
            <a:pPr lvl="0" algn="ctr">
              <a:spcBef>
                <a:spcPts val="2400"/>
              </a:spcBef>
            </a:pPr>
            <a:r>
              <a:rPr lang="en-US" sz="6000" dirty="0" smtClean="0">
                <a:latin typeface="Arial Narrow" panose="020B0606020202030204" pitchFamily="34" charset="0"/>
              </a:rPr>
              <a:t>South Carolina Issues</a:t>
            </a:r>
            <a:endParaRPr lang="en-US" sz="6000" dirty="0">
              <a:latin typeface="Arial Narrow" panose="020B0606020202030204" pitchFamily="34" charset="0"/>
            </a:endParaRPr>
          </a:p>
          <a:p>
            <a:pPr algn="just">
              <a:spcBef>
                <a:spcPts val="0"/>
              </a:spcBef>
              <a:spcAft>
                <a:spcPts val="1200"/>
              </a:spcAft>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endParaRPr lang="en-US" sz="2200" b="1" dirty="0"/>
          </a:p>
        </p:txBody>
      </p:sp>
    </p:spTree>
    <p:extLst>
      <p:ext uri="{BB962C8B-B14F-4D97-AF65-F5344CB8AC3E}">
        <p14:creationId xmlns:p14="http://schemas.microsoft.com/office/powerpoint/2010/main" val="41413061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23</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573732" lvl="0" indent="-571500">
              <a:buFont typeface="Wingdings" panose="05000000000000000000" pitchFamily="2" charset="2"/>
              <a:buChar char="ü"/>
            </a:pPr>
            <a:r>
              <a:rPr lang="en-US" sz="3200" dirty="0" smtClean="0">
                <a:latin typeface="Arial Narrow" panose="020B0606020202030204" pitchFamily="34" charset="0"/>
              </a:rPr>
              <a:t>Fee-in-Lieu</a:t>
            </a:r>
          </a:p>
          <a:p>
            <a:pPr marL="573732" lvl="0" indent="-571500">
              <a:buFont typeface="Wingdings" panose="05000000000000000000" pitchFamily="2" charset="2"/>
              <a:buChar char="ü"/>
            </a:pPr>
            <a:r>
              <a:rPr lang="en-US" sz="3200" dirty="0" smtClean="0">
                <a:latin typeface="Arial Narrow" panose="020B0606020202030204" pitchFamily="34" charset="0"/>
              </a:rPr>
              <a:t>MCBP (when there is a special source credit)</a:t>
            </a:r>
          </a:p>
          <a:p>
            <a:pPr marL="573732" lvl="0" indent="-571500">
              <a:buFont typeface="Wingdings" panose="05000000000000000000" pitchFamily="2" charset="2"/>
              <a:buChar char="ü"/>
            </a:pPr>
            <a:r>
              <a:rPr lang="en-US" sz="3200" dirty="0" smtClean="0">
                <a:latin typeface="Arial Narrow" panose="020B0606020202030204" pitchFamily="34" charset="0"/>
              </a:rPr>
              <a:t>Manufacturer’s abatement for unrelated purchasers</a:t>
            </a:r>
          </a:p>
          <a:p>
            <a:pPr marL="573732" lvl="0" indent="-571500">
              <a:buFont typeface="Wingdings" panose="05000000000000000000" pitchFamily="2" charset="2"/>
              <a:buChar char="ü"/>
            </a:pPr>
            <a:r>
              <a:rPr lang="en-US" sz="3200" dirty="0" smtClean="0">
                <a:latin typeface="Arial Narrow" panose="020B0606020202030204" pitchFamily="34" charset="0"/>
              </a:rPr>
              <a:t>Abandoned Buildings/Retail Revitalization/Textile Revitalization Property Tax Credits</a:t>
            </a:r>
          </a:p>
          <a:p>
            <a:pPr marL="573732" lvl="0" indent="-571500">
              <a:buFont typeface="Wingdings" panose="05000000000000000000" pitchFamily="2" charset="2"/>
              <a:buChar char="ü"/>
            </a:pPr>
            <a:r>
              <a:rPr lang="en-US" sz="3200" dirty="0" smtClean="0">
                <a:latin typeface="Arial Narrow" panose="020B0606020202030204" pitchFamily="34" charset="0"/>
              </a:rPr>
              <a:t>Bailey Bill for Historic Preservation</a:t>
            </a:r>
          </a:p>
          <a:p>
            <a:pPr marL="573732" lvl="0" indent="-571500">
              <a:buFont typeface="Wingdings" panose="05000000000000000000" pitchFamily="2" charset="2"/>
              <a:buChar char="ü"/>
            </a:pPr>
            <a:r>
              <a:rPr lang="en-US" sz="3200" dirty="0" smtClean="0">
                <a:latin typeface="Arial Narrow" panose="020B0606020202030204" pitchFamily="34" charset="0"/>
              </a:rPr>
              <a:t>Fire Sprinkler System Credit</a:t>
            </a:r>
          </a:p>
          <a:p>
            <a:pPr marL="573732" lvl="0" indent="-571500">
              <a:buFont typeface="Wingdings" panose="05000000000000000000" pitchFamily="2" charset="2"/>
              <a:buChar char="ü"/>
            </a:pPr>
            <a:r>
              <a:rPr lang="en-US" sz="3200" dirty="0" smtClean="0">
                <a:latin typeface="Arial Narrow" panose="020B0606020202030204" pitchFamily="34" charset="0"/>
              </a:rPr>
              <a:t>Environmental Cleanup Exemption</a:t>
            </a:r>
            <a:endParaRPr lang="en-US" sz="3200" dirty="0">
              <a:latin typeface="Arial Narrow" panose="020B0606020202030204" pitchFamily="34" charset="0"/>
            </a:endParaRPr>
          </a:p>
          <a:p>
            <a:pPr lvl="0"/>
            <a:endParaRPr lang="en-US" sz="1800" dirty="0">
              <a:latin typeface="Arial Narrow" panose="020B0606020202030204" pitchFamily="34" charset="0"/>
            </a:endParaRPr>
          </a:p>
          <a:p>
            <a:pPr algn="just">
              <a:spcBef>
                <a:spcPts val="0"/>
              </a:spcBef>
              <a:spcAft>
                <a:spcPts val="1200"/>
              </a:spcAft>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800" b="1" dirty="0" smtClean="0"/>
              <a:t>PROPERTY TAX INCENTIVES WHICH LIKELY MUST BE </a:t>
            </a:r>
            <a:br>
              <a:rPr lang="en-US" sz="2800" b="1" dirty="0" smtClean="0"/>
            </a:br>
            <a:r>
              <a:rPr lang="en-US" sz="2800" b="1" dirty="0" smtClean="0"/>
              <a:t>REPORTED BY SC LOCAL GOVERNMENTS</a:t>
            </a:r>
            <a:endParaRPr lang="en-US" sz="2800" b="1" dirty="0"/>
          </a:p>
        </p:txBody>
      </p:sp>
    </p:spTree>
    <p:extLst>
      <p:ext uri="{BB962C8B-B14F-4D97-AF65-F5344CB8AC3E}">
        <p14:creationId xmlns:p14="http://schemas.microsoft.com/office/powerpoint/2010/main" val="3069856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24</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573732" lvl="0" indent="-571500">
              <a:buFont typeface="Wingdings" panose="05000000000000000000" pitchFamily="2" charset="2"/>
              <a:buChar char="ü"/>
            </a:pPr>
            <a:endParaRPr lang="en-US" sz="3200" dirty="0" smtClean="0">
              <a:latin typeface="Arial Narrow" panose="020B0606020202030204" pitchFamily="34" charset="0"/>
            </a:endParaRPr>
          </a:p>
          <a:p>
            <a:pPr marL="573732" lvl="0" indent="-571500">
              <a:buFont typeface="Wingdings" panose="05000000000000000000" pitchFamily="2" charset="2"/>
              <a:buChar char="ü"/>
            </a:pPr>
            <a:r>
              <a:rPr lang="en-US" sz="4000" dirty="0" smtClean="0">
                <a:latin typeface="Arial Narrow" panose="020B0606020202030204" pitchFamily="34" charset="0"/>
              </a:rPr>
              <a:t>Manufacturers Abatement for Unrelated Purchasers</a:t>
            </a:r>
          </a:p>
          <a:p>
            <a:pPr lvl="0"/>
            <a:endParaRPr lang="en-US" sz="4000" dirty="0" smtClean="0">
              <a:latin typeface="Arial Narrow" panose="020B0606020202030204" pitchFamily="34" charset="0"/>
            </a:endParaRPr>
          </a:p>
          <a:p>
            <a:pPr marL="573732" lvl="0" indent="-571500">
              <a:buFont typeface="Wingdings" panose="05000000000000000000" pitchFamily="2" charset="2"/>
              <a:buChar char="ü"/>
            </a:pPr>
            <a:r>
              <a:rPr lang="en-US" sz="4000" dirty="0" smtClean="0">
                <a:latin typeface="Arial Narrow" panose="020B0606020202030204" pitchFamily="34" charset="0"/>
              </a:rPr>
              <a:t>Environmental Cleanup Exemption</a:t>
            </a:r>
          </a:p>
          <a:p>
            <a:pPr lvl="0"/>
            <a:endParaRPr lang="en-US" sz="1800" dirty="0">
              <a:latin typeface="Arial Narrow" panose="020B0606020202030204" pitchFamily="34" charset="0"/>
            </a:endParaRPr>
          </a:p>
          <a:p>
            <a:pPr algn="just">
              <a:spcBef>
                <a:spcPts val="0"/>
              </a:spcBef>
              <a:spcAft>
                <a:spcPts val="1200"/>
              </a:spcAft>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800" b="1" dirty="0" smtClean="0"/>
              <a:t>PROPERTY TAX INCENTIVES WHICH MUST BE </a:t>
            </a:r>
            <a:br>
              <a:rPr lang="en-US" sz="2800" b="1" dirty="0" smtClean="0"/>
            </a:br>
            <a:r>
              <a:rPr lang="en-US" sz="2800" b="1" dirty="0" smtClean="0"/>
              <a:t>REPORTED BY COUNTY BUT NOT CITY OR SCHOOL DISTRICT</a:t>
            </a:r>
            <a:endParaRPr lang="en-US" sz="2800" b="1" dirty="0"/>
          </a:p>
        </p:txBody>
      </p:sp>
    </p:spTree>
    <p:extLst>
      <p:ext uri="{BB962C8B-B14F-4D97-AF65-F5344CB8AC3E}">
        <p14:creationId xmlns:p14="http://schemas.microsoft.com/office/powerpoint/2010/main" val="28146798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25</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573732" lvl="0" indent="-571500">
              <a:buFont typeface="Wingdings" panose="05000000000000000000" pitchFamily="2" charset="2"/>
              <a:buChar char="ü"/>
            </a:pPr>
            <a:r>
              <a:rPr lang="en-US" sz="3200" dirty="0" smtClean="0">
                <a:latin typeface="Arial Narrow" panose="020B0606020202030204" pitchFamily="34" charset="0"/>
              </a:rPr>
              <a:t>TIF</a:t>
            </a:r>
          </a:p>
          <a:p>
            <a:pPr marL="573732" lvl="0" indent="-571500">
              <a:buFont typeface="Wingdings" panose="05000000000000000000" pitchFamily="2" charset="2"/>
              <a:buChar char="ü"/>
            </a:pPr>
            <a:r>
              <a:rPr lang="en-US" sz="3200" dirty="0" smtClean="0">
                <a:latin typeface="Arial Narrow" panose="020B0606020202030204" pitchFamily="34" charset="0"/>
              </a:rPr>
              <a:t>Pollution Control</a:t>
            </a:r>
          </a:p>
          <a:p>
            <a:pPr marL="573732" lvl="0" indent="-571500">
              <a:buFont typeface="Wingdings" panose="05000000000000000000" pitchFamily="2" charset="2"/>
              <a:buChar char="ü"/>
            </a:pPr>
            <a:r>
              <a:rPr lang="en-US" sz="3200" dirty="0" smtClean="0">
                <a:latin typeface="Arial Narrow" panose="020B0606020202030204" pitchFamily="34" charset="0"/>
              </a:rPr>
              <a:t>R&amp;D (does City have to report if it passes conforming Ordinance?)</a:t>
            </a:r>
          </a:p>
          <a:p>
            <a:pPr marL="573732" lvl="0" indent="-571500">
              <a:buFont typeface="Wingdings" panose="05000000000000000000" pitchFamily="2" charset="2"/>
              <a:buChar char="ü"/>
            </a:pPr>
            <a:r>
              <a:rPr lang="en-US" sz="3200" dirty="0" smtClean="0">
                <a:latin typeface="Arial Narrow" panose="020B0606020202030204" pitchFamily="34" charset="0"/>
              </a:rPr>
              <a:t>Corporate Headquarters (does City have to report when it passes conforming Ordinance?)</a:t>
            </a:r>
          </a:p>
          <a:p>
            <a:pPr marL="573732" lvl="0" indent="-571500">
              <a:buFont typeface="Wingdings" panose="05000000000000000000" pitchFamily="2" charset="2"/>
              <a:buChar char="ü"/>
            </a:pPr>
            <a:r>
              <a:rPr lang="en-US" sz="3200" dirty="0" smtClean="0">
                <a:latin typeface="Arial Narrow" panose="020B0606020202030204" pitchFamily="34" charset="0"/>
              </a:rPr>
              <a:t>Conservation easements (but what if conservation easement is required by government for mitigation purposes?)</a:t>
            </a:r>
          </a:p>
          <a:p>
            <a:pPr lvl="0"/>
            <a:endParaRPr lang="en-US" sz="1800" dirty="0">
              <a:latin typeface="Arial Narrow" panose="020B0606020202030204" pitchFamily="34" charset="0"/>
            </a:endParaRPr>
          </a:p>
          <a:p>
            <a:pPr algn="just">
              <a:spcBef>
                <a:spcPts val="0"/>
              </a:spcBef>
              <a:spcAft>
                <a:spcPts val="1200"/>
              </a:spcAft>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800" b="1" dirty="0" smtClean="0"/>
              <a:t>PROPERTY TAX INCENTIVES WHICH DO NOT HAVE TO BE REPORTED BY LOCAL GOVERNMENT</a:t>
            </a:r>
            <a:endParaRPr lang="en-US" sz="2800" b="1" dirty="0"/>
          </a:p>
        </p:txBody>
      </p:sp>
    </p:spTree>
    <p:extLst>
      <p:ext uri="{BB962C8B-B14F-4D97-AF65-F5344CB8AC3E}">
        <p14:creationId xmlns:p14="http://schemas.microsoft.com/office/powerpoint/2010/main" val="7618490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26</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lvl="0" algn="ctr"/>
            <a:r>
              <a:rPr lang="en-US" sz="4800" dirty="0" smtClean="0">
                <a:latin typeface="Arial Narrow" panose="020B0606020202030204" pitchFamily="34" charset="0"/>
              </a:rPr>
              <a:t>GASB and Fee-in-Lieu</a:t>
            </a:r>
          </a:p>
          <a:p>
            <a:pPr lvl="0" algn="ctr"/>
            <a:endParaRPr lang="en-US" sz="4800" dirty="0">
              <a:latin typeface="Arial Narrow" panose="020B0606020202030204" pitchFamily="34" charset="0"/>
            </a:endParaRPr>
          </a:p>
          <a:p>
            <a:pPr lvl="0" algn="ctr"/>
            <a:r>
              <a:rPr lang="en-US" sz="4800" dirty="0" smtClean="0">
                <a:latin typeface="Arial Narrow" panose="020B0606020202030204" pitchFamily="34" charset="0"/>
              </a:rPr>
              <a:t>What has to be reported?</a:t>
            </a:r>
            <a:endParaRPr lang="en-US" sz="4800" dirty="0">
              <a:latin typeface="Arial Narrow" panose="020B0606020202030204" pitchFamily="34" charset="0"/>
            </a:endParaRPr>
          </a:p>
          <a:p>
            <a:pPr algn="just">
              <a:spcBef>
                <a:spcPts val="0"/>
              </a:spcBef>
              <a:spcAft>
                <a:spcPts val="1200"/>
              </a:spcAft>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endParaRPr lang="en-US" sz="2800" b="1" dirty="0"/>
          </a:p>
        </p:txBody>
      </p:sp>
    </p:spTree>
    <p:extLst>
      <p:ext uri="{BB962C8B-B14F-4D97-AF65-F5344CB8AC3E}">
        <p14:creationId xmlns:p14="http://schemas.microsoft.com/office/powerpoint/2010/main" val="193575718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27</a:t>
            </a:fld>
            <a:endParaRPr lang="en-US" dirty="0"/>
          </a:p>
        </p:txBody>
      </p:sp>
      <p:sp>
        <p:nvSpPr>
          <p:cNvPr id="4" name="Title 3"/>
          <p:cNvSpPr>
            <a:spLocks noGrp="1"/>
          </p:cNvSpPr>
          <p:nvPr>
            <p:ph type="ctrTitle"/>
          </p:nvPr>
        </p:nvSpPr>
        <p:spPr/>
        <p:txBody>
          <a:bodyPr/>
          <a:lstStyle/>
          <a:p>
            <a:r>
              <a:rPr lang="en-US" sz="3000" b="1" dirty="0" smtClean="0"/>
              <a:t>Basic PROPERTY TAXES</a:t>
            </a:r>
            <a:endParaRPr lang="en-US" sz="3000" b="1" dirty="0"/>
          </a:p>
        </p:txBody>
      </p:sp>
      <p:sp>
        <p:nvSpPr>
          <p:cNvPr id="6" name="Rectangle 5"/>
          <p:cNvSpPr/>
          <p:nvPr/>
        </p:nvSpPr>
        <p:spPr>
          <a:xfrm>
            <a:off x="0" y="1313051"/>
            <a:ext cx="9144000" cy="3662541"/>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lvl="1" algn="ctr">
              <a:spcBef>
                <a:spcPts val="0"/>
              </a:spcBef>
              <a:spcAft>
                <a:spcPts val="1200"/>
              </a:spcAft>
            </a:pPr>
            <a:r>
              <a:rPr lang="en-US" sz="3200" u="sng" dirty="0">
                <a:solidFill>
                  <a:schemeClr val="bg1">
                    <a:lumMod val="10000"/>
                  </a:schemeClr>
                </a:solidFill>
                <a:latin typeface="Arial Narrow" panose="020B0606020202030204" pitchFamily="34" charset="0"/>
              </a:rPr>
              <a:t>Equation to calculate your property tax bill</a:t>
            </a:r>
            <a:endParaRPr lang="en-US" sz="3200" dirty="0">
              <a:solidFill>
                <a:schemeClr val="bg1">
                  <a:lumMod val="10000"/>
                </a:schemeClr>
              </a:solidFill>
              <a:latin typeface="Arial Narrow" panose="020B0606020202030204" pitchFamily="34" charset="0"/>
            </a:endParaRPr>
          </a:p>
          <a:p>
            <a:pPr lvl="1" algn="just">
              <a:spcBef>
                <a:spcPts val="0"/>
              </a:spcBef>
              <a:spcAft>
                <a:spcPts val="1200"/>
              </a:spcAft>
            </a:pPr>
            <a:endParaRPr lang="en-US" sz="2000" u="sng" dirty="0" smtClean="0">
              <a:solidFill>
                <a:schemeClr val="bg1">
                  <a:lumMod val="10000"/>
                </a:schemeClr>
              </a:solidFill>
              <a:latin typeface="Arial Narrow" panose="020B0606020202030204" pitchFamily="34" charset="0"/>
            </a:endParaRPr>
          </a:p>
          <a:p>
            <a:pPr lvl="1" algn="just">
              <a:spcBef>
                <a:spcPts val="0"/>
              </a:spcBef>
              <a:spcAft>
                <a:spcPts val="1200"/>
              </a:spcAft>
            </a:pPr>
            <a:endParaRPr lang="en-US" sz="2000" u="sng" dirty="0">
              <a:solidFill>
                <a:schemeClr val="bg1">
                  <a:lumMod val="10000"/>
                </a:schemeClr>
              </a:solidFill>
              <a:latin typeface="Arial Narrow" panose="020B0606020202030204" pitchFamily="34" charset="0"/>
            </a:endParaRPr>
          </a:p>
          <a:p>
            <a:pPr lvl="1">
              <a:spcBef>
                <a:spcPts val="0"/>
              </a:spcBef>
              <a:spcAft>
                <a:spcPts val="1200"/>
              </a:spcAft>
            </a:pPr>
            <a:r>
              <a:rPr lang="en-US" sz="2000" dirty="0" smtClean="0">
                <a:solidFill>
                  <a:schemeClr val="bg1">
                    <a:lumMod val="10000"/>
                  </a:schemeClr>
                </a:solidFill>
                <a:latin typeface="Arial Narrow" panose="020B0606020202030204" pitchFamily="34" charset="0"/>
              </a:rPr>
              <a:t>			FMV </a:t>
            </a:r>
            <a:r>
              <a:rPr lang="en-US" sz="2000" dirty="0">
                <a:solidFill>
                  <a:schemeClr val="bg1">
                    <a:lumMod val="10000"/>
                  </a:schemeClr>
                </a:solidFill>
                <a:latin typeface="Arial Narrow" panose="020B0606020202030204" pitchFamily="34" charset="0"/>
              </a:rPr>
              <a:t>* Assessment Ratio * Millage = </a:t>
            </a: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895600"/>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1451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28</a:t>
            </a:fld>
            <a:endParaRPr lang="en-US" dirty="0"/>
          </a:p>
        </p:txBody>
      </p:sp>
      <p:sp>
        <p:nvSpPr>
          <p:cNvPr id="4" name="Title 3"/>
          <p:cNvSpPr>
            <a:spLocks noGrp="1"/>
          </p:cNvSpPr>
          <p:nvPr>
            <p:ph type="ctrTitle"/>
          </p:nvPr>
        </p:nvSpPr>
        <p:spPr/>
        <p:txBody>
          <a:bodyPr/>
          <a:lstStyle/>
          <a:p>
            <a:r>
              <a:rPr lang="en-US" sz="3000" b="1" dirty="0" smtClean="0"/>
              <a:t>Basic PROPERTY TAXES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3"/>
          <p:cNvSpPr>
            <a:spLocks noGrp="1"/>
          </p:cNvSpPr>
          <p:nvPr>
            <p:ph sz="quarter" idx="12"/>
          </p:nvPr>
        </p:nvSpPr>
        <p:spPr>
          <a:xfrm>
            <a:off x="304800" y="1219200"/>
            <a:ext cx="8382000" cy="5029200"/>
          </a:xfrm>
        </p:spPr>
        <p:txBody>
          <a:bodyPr/>
          <a:lstStyle/>
          <a:p>
            <a:pPr marL="345132" indent="-342900" algn="just">
              <a:spcBef>
                <a:spcPts val="0"/>
              </a:spcBef>
              <a:spcAft>
                <a:spcPts val="1200"/>
              </a:spcAft>
              <a:buFont typeface="Arial" pitchFamily="34" charset="0"/>
              <a:buChar char="•"/>
            </a:pPr>
            <a:r>
              <a:rPr lang="en-US" sz="2600" dirty="0" smtClean="0">
                <a:latin typeface="Arial Narrow" panose="020B0606020202030204" pitchFamily="34" charset="0"/>
              </a:rPr>
              <a:t>FMV – Real Property (other than agricultural real property and FILOT real property) – appraised to determine FMV</a:t>
            </a:r>
          </a:p>
          <a:p>
            <a:pPr marL="345132" indent="-342900" algn="just">
              <a:spcBef>
                <a:spcPts val="0"/>
              </a:spcBef>
              <a:spcAft>
                <a:spcPts val="1200"/>
              </a:spcAft>
              <a:buFont typeface="Arial" pitchFamily="34" charset="0"/>
              <a:buChar char="•"/>
            </a:pPr>
            <a:r>
              <a:rPr lang="en-US" sz="2600" dirty="0" smtClean="0">
                <a:latin typeface="Arial Narrow" panose="020B0606020202030204" pitchFamily="34" charset="0"/>
              </a:rPr>
              <a:t>FMV </a:t>
            </a:r>
            <a:r>
              <a:rPr lang="en-US" sz="2600" dirty="0">
                <a:latin typeface="Arial Narrow" panose="020B0606020202030204" pitchFamily="34" charset="0"/>
              </a:rPr>
              <a:t>– Personal Property</a:t>
            </a:r>
          </a:p>
          <a:p>
            <a:pPr marL="957167" lvl="1" indent="-457200" algn="just">
              <a:spcBef>
                <a:spcPts val="0"/>
              </a:spcBef>
              <a:spcAft>
                <a:spcPts val="1200"/>
              </a:spcAft>
              <a:buSzPct val="125000"/>
              <a:buFont typeface="Wingdings" panose="05000000000000000000" pitchFamily="2" charset="2"/>
              <a:buChar char="Ø"/>
            </a:pPr>
            <a:r>
              <a:rPr lang="en-US" sz="2400" dirty="0">
                <a:latin typeface="Arial Narrow" panose="020B0606020202030204" pitchFamily="34" charset="0"/>
              </a:rPr>
              <a:t>Manufacturers – from cost, fixed annual statutory depreciation down to residual value – S.C. Code §12-37-930</a:t>
            </a:r>
          </a:p>
          <a:p>
            <a:pPr lvl="1" algn="just">
              <a:spcBef>
                <a:spcPts val="0"/>
              </a:spcBef>
              <a:spcAft>
                <a:spcPts val="0"/>
              </a:spcAft>
            </a:pPr>
            <a:r>
              <a:rPr lang="en-US" sz="2400" dirty="0">
                <a:latin typeface="Arial Narrow" panose="020B0606020202030204" pitchFamily="34" charset="0"/>
              </a:rPr>
              <a:t>		Examples:  Default – 11%, Aerospace – 15%, Life </a:t>
            </a:r>
          </a:p>
          <a:p>
            <a:pPr lvl="1" algn="just">
              <a:spcBef>
                <a:spcPts val="0"/>
              </a:spcBef>
              <a:spcAft>
                <a:spcPts val="1200"/>
              </a:spcAft>
            </a:pPr>
            <a:r>
              <a:rPr lang="en-US" sz="2400" dirty="0">
                <a:latin typeface="Arial Narrow" panose="020B0606020202030204" pitchFamily="34" charset="0"/>
              </a:rPr>
              <a:t>		Sciences and Renewable Energy – 20%</a:t>
            </a:r>
          </a:p>
          <a:p>
            <a:pPr marL="842867" lvl="1" indent="-342900" algn="just">
              <a:spcBef>
                <a:spcPts val="0"/>
              </a:spcBef>
              <a:spcAft>
                <a:spcPts val="1200"/>
              </a:spcAft>
              <a:buSzPct val="125000"/>
              <a:buFont typeface="Wingdings" panose="05000000000000000000" pitchFamily="2" charset="2"/>
              <a:buChar char="Ø"/>
            </a:pPr>
            <a:r>
              <a:rPr lang="en-US" sz="2400" dirty="0">
                <a:latin typeface="Arial Narrow" panose="020B0606020202030204" pitchFamily="34" charset="0"/>
              </a:rPr>
              <a:t>Merchants and other businesses – from cost, income tax depreciation down to residual value</a:t>
            </a:r>
          </a:p>
          <a:p>
            <a:pPr marL="957167" lvl="1" indent="-457200" algn="just">
              <a:spcBef>
                <a:spcPts val="0"/>
              </a:spcBef>
              <a:spcAft>
                <a:spcPts val="1200"/>
              </a:spcAft>
              <a:buFont typeface="Wingdings" panose="05000000000000000000" pitchFamily="2" charset="2"/>
              <a:buChar char="Ø"/>
            </a:pPr>
            <a:endParaRPr lang="en-US" dirty="0" smtClean="0">
              <a:latin typeface="Arial Narrow" panose="020B0606020202030204" pitchFamily="34" charset="0"/>
            </a:endParaRPr>
          </a:p>
          <a:p>
            <a:pPr marL="957167" lvl="1" indent="-457200" algn="just">
              <a:spcBef>
                <a:spcPts val="0"/>
              </a:spcBef>
              <a:spcAft>
                <a:spcPts val="1200"/>
              </a:spcAft>
              <a:buFont typeface="Wingdings" panose="05000000000000000000" pitchFamily="2" charset="2"/>
              <a:buChar char="Ø"/>
            </a:pPr>
            <a:endParaRPr lang="en-US" dirty="0" smtClean="0">
              <a:latin typeface="Arial Narrow" panose="020B0606020202030204" pitchFamily="34" charset="0"/>
            </a:endParaRPr>
          </a:p>
        </p:txBody>
      </p:sp>
    </p:spTree>
    <p:extLst>
      <p:ext uri="{BB962C8B-B14F-4D97-AF65-F5344CB8AC3E}">
        <p14:creationId xmlns:p14="http://schemas.microsoft.com/office/powerpoint/2010/main" val="28704825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29</a:t>
            </a:fld>
            <a:endParaRPr lang="en-US" dirty="0"/>
          </a:p>
        </p:txBody>
      </p:sp>
      <p:sp>
        <p:nvSpPr>
          <p:cNvPr id="4" name="Title 3"/>
          <p:cNvSpPr>
            <a:spLocks noGrp="1"/>
          </p:cNvSpPr>
          <p:nvPr>
            <p:ph type="ctrTitle"/>
          </p:nvPr>
        </p:nvSpPr>
        <p:spPr/>
        <p:txBody>
          <a:bodyPr/>
          <a:lstStyle/>
          <a:p>
            <a:r>
              <a:rPr lang="en-US" sz="3000" b="1" dirty="0" smtClean="0"/>
              <a:t>Basic PROPERTY TAXES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7" name="Content Placeholder 3"/>
          <p:cNvSpPr>
            <a:spLocks noGrp="1"/>
          </p:cNvSpPr>
          <p:nvPr>
            <p:ph sz="quarter" idx="12"/>
          </p:nvPr>
        </p:nvSpPr>
        <p:spPr/>
        <p:txBody>
          <a:bodyPr/>
          <a:lstStyle/>
          <a:p>
            <a:pPr algn="just">
              <a:spcBef>
                <a:spcPts val="0"/>
              </a:spcBef>
              <a:spcAft>
                <a:spcPts val="1200"/>
              </a:spcAft>
            </a:pPr>
            <a:r>
              <a:rPr lang="en-US" sz="3200" dirty="0" smtClean="0">
                <a:latin typeface="Arial Narrow" panose="020B0606020202030204" pitchFamily="34" charset="0"/>
              </a:rPr>
              <a:t>Assessment ratios are found in the State Constitution:</a:t>
            </a:r>
          </a:p>
          <a:p>
            <a:pPr marL="459432" indent="-457200" algn="just">
              <a:spcBef>
                <a:spcPts val="0"/>
              </a:spcBef>
              <a:spcAft>
                <a:spcPts val="1200"/>
              </a:spcAft>
              <a:buFont typeface="Arial" panose="020B0604020202020204" pitchFamily="34" charset="0"/>
              <a:buChar char="•"/>
            </a:pPr>
            <a:r>
              <a:rPr lang="en-US" sz="3000" dirty="0" smtClean="0">
                <a:latin typeface="Arial Narrow" panose="020B0606020202030204" pitchFamily="34" charset="0"/>
              </a:rPr>
              <a:t>Manufacturing and Utility:  10.5%</a:t>
            </a:r>
          </a:p>
          <a:p>
            <a:pPr marL="459432" indent="-457200" algn="just">
              <a:spcBef>
                <a:spcPts val="0"/>
              </a:spcBef>
              <a:spcAft>
                <a:spcPts val="1200"/>
              </a:spcAft>
              <a:buFont typeface="Arial" panose="020B0604020202020204" pitchFamily="34" charset="0"/>
              <a:buChar char="•"/>
            </a:pPr>
            <a:r>
              <a:rPr lang="en-US" sz="3000" dirty="0" smtClean="0">
                <a:latin typeface="Arial Narrow" panose="020B0606020202030204" pitchFamily="34" charset="0"/>
              </a:rPr>
              <a:t>Commercial Personal Property:  10.5%</a:t>
            </a:r>
          </a:p>
          <a:p>
            <a:pPr marL="459432" indent="-457200" algn="just">
              <a:spcBef>
                <a:spcPts val="0"/>
              </a:spcBef>
              <a:spcAft>
                <a:spcPts val="1200"/>
              </a:spcAft>
              <a:buFont typeface="Arial" panose="020B0604020202020204" pitchFamily="34" charset="0"/>
              <a:buChar char="•"/>
            </a:pPr>
            <a:r>
              <a:rPr lang="en-US" sz="3000" dirty="0" smtClean="0">
                <a:latin typeface="Arial Narrow" panose="020B0606020202030204" pitchFamily="34" charset="0"/>
              </a:rPr>
              <a:t>Commercial Real Property:  6%</a:t>
            </a:r>
          </a:p>
          <a:p>
            <a:pPr marL="459432" indent="-457200" algn="just">
              <a:spcBef>
                <a:spcPts val="0"/>
              </a:spcBef>
              <a:spcAft>
                <a:spcPts val="1200"/>
              </a:spcAft>
              <a:buFont typeface="Arial" panose="020B0604020202020204" pitchFamily="34" charset="0"/>
              <a:buChar char="•"/>
            </a:pPr>
            <a:r>
              <a:rPr lang="en-US" sz="3000" dirty="0" smtClean="0">
                <a:latin typeface="Arial Narrow" panose="020B0606020202030204" pitchFamily="34" charset="0"/>
              </a:rPr>
              <a:t>Primary Residences:  4%</a:t>
            </a:r>
          </a:p>
        </p:txBody>
      </p:sp>
    </p:spTree>
    <p:extLst>
      <p:ext uri="{BB962C8B-B14F-4D97-AF65-F5344CB8AC3E}">
        <p14:creationId xmlns:p14="http://schemas.microsoft.com/office/powerpoint/2010/main" val="6658396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3</a:t>
            </a:fld>
            <a:endParaRPr lang="en-US" dirty="0">
              <a:solidFill>
                <a:schemeClr val="bg2"/>
              </a:solidFill>
            </a:endParaRPr>
          </a:p>
        </p:txBody>
      </p:sp>
      <p:sp>
        <p:nvSpPr>
          <p:cNvPr id="4" name="Content Placeholder 3"/>
          <p:cNvSpPr>
            <a:spLocks noGrp="1"/>
          </p:cNvSpPr>
          <p:nvPr>
            <p:ph sz="quarter" idx="12"/>
          </p:nvPr>
        </p:nvSpPr>
        <p:spPr>
          <a:xfrm>
            <a:off x="381000" y="1143000"/>
            <a:ext cx="8610600" cy="5029200"/>
          </a:xfrm>
        </p:spPr>
        <p:txBody>
          <a:bodyPr/>
          <a:lstStyle/>
          <a:p>
            <a:pPr algn="just">
              <a:spcBef>
                <a:spcPts val="0"/>
              </a:spcBef>
              <a:spcAft>
                <a:spcPts val="1200"/>
              </a:spcAft>
            </a:pPr>
            <a:r>
              <a:rPr lang="en-US" sz="3200" u="sng" dirty="0" smtClean="0">
                <a:latin typeface="Arial Narrow" panose="020B0606020202030204" pitchFamily="34" charset="0"/>
              </a:rPr>
              <a:t>GASB 77</a:t>
            </a:r>
            <a:endParaRPr lang="en-US" sz="3200" dirty="0" smtClean="0">
              <a:latin typeface="Arial Narrow" panose="020B0606020202030204" pitchFamily="34" charset="0"/>
            </a:endParaRPr>
          </a:p>
          <a:p>
            <a:pPr marL="459432" indent="-457200" algn="just">
              <a:spcBef>
                <a:spcPts val="0"/>
              </a:spcBef>
              <a:spcAft>
                <a:spcPts val="1200"/>
              </a:spcAft>
              <a:buFont typeface="Arial" panose="020B0604020202020204" pitchFamily="34" charset="0"/>
              <a:buChar char="•"/>
            </a:pPr>
            <a:r>
              <a:rPr lang="en-US" sz="3000" dirty="0" smtClean="0">
                <a:latin typeface="Arial Narrow" panose="020B0606020202030204" pitchFamily="34" charset="0"/>
              </a:rPr>
              <a:t>Statement No. 77 of the Governmental Accounting Standards Board – Tax Abatement Disclosures</a:t>
            </a:r>
          </a:p>
          <a:p>
            <a:pPr marL="459432" indent="-457200" algn="just">
              <a:spcBef>
                <a:spcPts val="0"/>
              </a:spcBef>
              <a:spcAft>
                <a:spcPts val="1200"/>
              </a:spcAft>
              <a:buFont typeface="Arial" panose="020B0604020202020204" pitchFamily="34" charset="0"/>
              <a:buChar char="•"/>
            </a:pPr>
            <a:r>
              <a:rPr lang="en-US" sz="3000" dirty="0" smtClean="0">
                <a:latin typeface="Arial Narrow" panose="020B0606020202030204" pitchFamily="34" charset="0"/>
              </a:rPr>
              <a:t>Governmental entities will have to report “tax abatements” granted to individuals and other taxpayers in notes to financial statements</a:t>
            </a:r>
          </a:p>
          <a:p>
            <a:pPr marL="459432" indent="-457200" algn="just">
              <a:spcBef>
                <a:spcPts val="0"/>
              </a:spcBef>
              <a:spcAft>
                <a:spcPts val="1200"/>
              </a:spcAft>
              <a:buFont typeface="Arial" panose="020B0604020202020204" pitchFamily="34" charset="0"/>
              <a:buChar char="•"/>
            </a:pPr>
            <a:r>
              <a:rPr lang="en-US" sz="3000" dirty="0" smtClean="0">
                <a:latin typeface="Arial Narrow" panose="020B0606020202030204" pitchFamily="34" charset="0"/>
              </a:rPr>
              <a:t>Even if governmental entity was not the party granting the “tax abatement”, they will be required to report it</a:t>
            </a:r>
          </a:p>
          <a:p>
            <a:pPr marL="459432" indent="-457200" algn="just">
              <a:spcBef>
                <a:spcPts val="0"/>
              </a:spcBef>
              <a:spcAft>
                <a:spcPts val="1200"/>
              </a:spcAft>
              <a:buFont typeface="Arial" panose="020B0604020202020204" pitchFamily="34" charset="0"/>
              <a:buChar char="•"/>
            </a:pPr>
            <a:r>
              <a:rPr lang="en-US" sz="3000" dirty="0" smtClean="0">
                <a:latin typeface="Arial Narrow" panose="020B0606020202030204" pitchFamily="34" charset="0"/>
              </a:rPr>
              <a:t>Effective for Periods Beginning after December 15, 2015</a:t>
            </a:r>
          </a:p>
          <a:p>
            <a:pPr marL="459432" indent="-457200" algn="just">
              <a:spcBef>
                <a:spcPts val="0"/>
              </a:spcBef>
              <a:spcAft>
                <a:spcPts val="1200"/>
              </a:spcAft>
              <a:buFont typeface="Arial" panose="020B0604020202020204" pitchFamily="34" charset="0"/>
              <a:buChar char="•"/>
            </a:pPr>
            <a:endParaRPr lang="en-US" sz="3200" dirty="0">
              <a:latin typeface="Arial Narrow" panose="020B0606020202030204" pitchFamily="34" charset="0"/>
            </a:endParaRPr>
          </a:p>
          <a:p>
            <a:pPr algn="just">
              <a:spcBef>
                <a:spcPts val="0"/>
              </a:spcBef>
              <a:spcAft>
                <a:spcPts val="1200"/>
              </a:spcAft>
            </a:pPr>
            <a:endParaRPr lang="en-US" sz="2400" dirty="0" smtClean="0">
              <a:latin typeface="Arial Narrow" panose="020B0606020202030204" pitchFamily="34" charset="0"/>
            </a:endParaRPr>
          </a:p>
        </p:txBody>
      </p:sp>
      <p:sp>
        <p:nvSpPr>
          <p:cNvPr id="5" name="Title 4"/>
          <p:cNvSpPr>
            <a:spLocks noGrp="1"/>
          </p:cNvSpPr>
          <p:nvPr>
            <p:ph type="ctrTitle"/>
          </p:nvPr>
        </p:nvSpPr>
        <p:spPr>
          <a:xfrm>
            <a:off x="685354" y="76200"/>
            <a:ext cx="7773293" cy="914400"/>
          </a:xfrm>
        </p:spPr>
        <p:txBody>
          <a:bodyPr/>
          <a:lstStyle/>
          <a:p>
            <a:r>
              <a:rPr lang="en-US" sz="3200" b="1" dirty="0" smtClean="0"/>
              <a:t>GENERAL</a:t>
            </a:r>
            <a:endParaRPr lang="en-US" sz="3200" b="1" dirty="0"/>
          </a:p>
        </p:txBody>
      </p:sp>
    </p:spTree>
    <p:extLst>
      <p:ext uri="{BB962C8B-B14F-4D97-AF65-F5344CB8AC3E}">
        <p14:creationId xmlns:p14="http://schemas.microsoft.com/office/powerpoint/2010/main" val="26995653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30</a:t>
            </a:fld>
            <a:endParaRPr lang="en-US" dirty="0"/>
          </a:p>
        </p:txBody>
      </p:sp>
      <p:sp>
        <p:nvSpPr>
          <p:cNvPr id="4" name="Title 3"/>
          <p:cNvSpPr>
            <a:spLocks noGrp="1"/>
          </p:cNvSpPr>
          <p:nvPr>
            <p:ph type="ctrTitle"/>
          </p:nvPr>
        </p:nvSpPr>
        <p:spPr/>
        <p:txBody>
          <a:bodyPr/>
          <a:lstStyle/>
          <a:p>
            <a:r>
              <a:rPr lang="en-US" sz="3000" b="1" dirty="0" smtClean="0"/>
              <a:t>Basic PROPERTY TAXES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9" name="Content Placeholder 3"/>
          <p:cNvSpPr>
            <a:spLocks noGrp="1"/>
          </p:cNvSpPr>
          <p:nvPr>
            <p:ph sz="quarter" idx="12"/>
          </p:nvPr>
        </p:nvSpPr>
        <p:spPr>
          <a:xfrm>
            <a:off x="228600" y="1143000"/>
            <a:ext cx="8458200" cy="5029200"/>
          </a:xfrm>
        </p:spPr>
        <p:txBody>
          <a:bodyPr/>
          <a:lstStyle/>
          <a:p>
            <a:pPr marL="345132" indent="-342900" algn="just">
              <a:spcBef>
                <a:spcPts val="0"/>
              </a:spcBef>
              <a:spcAft>
                <a:spcPts val="1800"/>
              </a:spcAft>
              <a:buFont typeface="Arial" panose="020B0604020202020204" pitchFamily="34" charset="0"/>
              <a:buChar char="•"/>
            </a:pPr>
            <a:r>
              <a:rPr lang="en-US" sz="3200" dirty="0" smtClean="0">
                <a:latin typeface="Arial Narrow" panose="020B0606020202030204" pitchFamily="34" charset="0"/>
              </a:rPr>
              <a:t>Millage includes the combined millage for all taxing entities within jurisdiction</a:t>
            </a:r>
          </a:p>
          <a:p>
            <a:pPr marL="1071467" lvl="1" indent="-571500" algn="just">
              <a:spcBef>
                <a:spcPts val="600"/>
              </a:spcBef>
              <a:spcAft>
                <a:spcPts val="1200"/>
              </a:spcAft>
              <a:buSzPct val="125000"/>
              <a:buFont typeface="Wingdings" panose="05000000000000000000" pitchFamily="2" charset="2"/>
              <a:buChar char="Ø"/>
            </a:pPr>
            <a:r>
              <a:rPr lang="en-US" sz="2800" dirty="0" smtClean="0">
                <a:latin typeface="Arial Narrow" panose="020B0606020202030204" pitchFamily="34" charset="0"/>
              </a:rPr>
              <a:t>Always includes county and school district; sometimes includes municipalities or special purpose districts</a:t>
            </a:r>
          </a:p>
          <a:p>
            <a:pPr marL="1071467" lvl="1" indent="-571500" algn="just">
              <a:spcBef>
                <a:spcPts val="600"/>
              </a:spcBef>
              <a:spcAft>
                <a:spcPts val="1200"/>
              </a:spcAft>
              <a:buSzPct val="125000"/>
              <a:buFont typeface="Wingdings" panose="05000000000000000000" pitchFamily="2" charset="2"/>
              <a:buChar char="Ø"/>
            </a:pPr>
            <a:r>
              <a:rPr lang="en-US" sz="2800" dirty="0" smtClean="0">
                <a:latin typeface="Arial Narrow" panose="020B0606020202030204" pitchFamily="34" charset="0"/>
              </a:rPr>
              <a:t>Determined by each taxing jurisdiction by dividing cost of its annual budget by the total assessed value within taxing jurisdiction</a:t>
            </a:r>
          </a:p>
        </p:txBody>
      </p:sp>
    </p:spTree>
    <p:extLst>
      <p:ext uri="{BB962C8B-B14F-4D97-AF65-F5344CB8AC3E}">
        <p14:creationId xmlns:p14="http://schemas.microsoft.com/office/powerpoint/2010/main" val="25411170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31</a:t>
            </a:fld>
            <a:endParaRPr lang="en-US" dirty="0"/>
          </a:p>
        </p:txBody>
      </p:sp>
      <p:sp>
        <p:nvSpPr>
          <p:cNvPr id="4" name="Title 3"/>
          <p:cNvSpPr>
            <a:spLocks noGrp="1"/>
          </p:cNvSpPr>
          <p:nvPr>
            <p:ph type="ctrTitle"/>
          </p:nvPr>
        </p:nvSpPr>
        <p:spPr/>
        <p:txBody>
          <a:bodyPr/>
          <a:lstStyle/>
          <a:p>
            <a:r>
              <a:rPr lang="en-US" sz="3000" b="1" dirty="0" smtClean="0"/>
              <a:t>FILOT BASICS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3"/>
          <p:cNvSpPr>
            <a:spLocks noGrp="1"/>
          </p:cNvSpPr>
          <p:nvPr>
            <p:ph sz="quarter" idx="12"/>
          </p:nvPr>
        </p:nvSpPr>
        <p:spPr>
          <a:xfrm>
            <a:off x="381000" y="1066800"/>
            <a:ext cx="7772400" cy="5257800"/>
          </a:xfrm>
        </p:spPr>
        <p:txBody>
          <a:bodyPr/>
          <a:lstStyle/>
          <a:p>
            <a:pPr algn="just">
              <a:spcBef>
                <a:spcPts val="0"/>
              </a:spcBef>
              <a:spcAft>
                <a:spcPts val="600"/>
              </a:spcAft>
            </a:pPr>
            <a:endParaRPr lang="en-US" sz="1800" dirty="0" smtClean="0">
              <a:latin typeface="Arial Narrow" panose="020B0606020202030204" pitchFamily="34" charset="0"/>
            </a:endParaRPr>
          </a:p>
          <a:p>
            <a:pPr algn="just">
              <a:spcBef>
                <a:spcPts val="0"/>
              </a:spcBef>
              <a:spcAft>
                <a:spcPts val="600"/>
              </a:spcAft>
            </a:pPr>
            <a:endParaRPr lang="en-US" sz="1800" dirty="0">
              <a:latin typeface="Arial Narrow" panose="020B0606020202030204" pitchFamily="34" charset="0"/>
            </a:endParaRPr>
          </a:p>
          <a:p>
            <a:pPr algn="just">
              <a:spcBef>
                <a:spcPts val="0"/>
              </a:spcBef>
              <a:spcAft>
                <a:spcPts val="600"/>
              </a:spcAft>
            </a:pPr>
            <a:r>
              <a:rPr lang="en-US" sz="2800" u="sng" dirty="0" smtClean="0">
                <a:latin typeface="Arial Narrow" panose="020B0606020202030204" pitchFamily="34" charset="0"/>
              </a:rPr>
              <a:t>Equation to calculate your property tax bill:</a:t>
            </a:r>
            <a:endParaRPr lang="en-US" sz="2800" dirty="0" smtClean="0">
              <a:latin typeface="Arial Narrow" panose="020B0606020202030204" pitchFamily="34" charset="0"/>
            </a:endParaRPr>
          </a:p>
          <a:p>
            <a:pPr algn="just">
              <a:spcBef>
                <a:spcPts val="0"/>
              </a:spcBef>
              <a:spcAft>
                <a:spcPts val="600"/>
              </a:spcAft>
            </a:pPr>
            <a:endParaRPr lang="en-US" sz="2800" u="sng" dirty="0">
              <a:latin typeface="Arial Narrow" panose="020B0606020202030204" pitchFamily="34" charset="0"/>
            </a:endParaRPr>
          </a:p>
          <a:p>
            <a:pPr algn="just">
              <a:spcBef>
                <a:spcPts val="0"/>
              </a:spcBef>
              <a:spcAft>
                <a:spcPts val="600"/>
              </a:spcAft>
            </a:pPr>
            <a:r>
              <a:rPr lang="en-US" sz="2800" dirty="0" smtClean="0">
                <a:latin typeface="Arial Narrow" panose="020B0606020202030204" pitchFamily="34" charset="0"/>
              </a:rPr>
              <a:t>FMV * Assessment Ratio * Millage = </a:t>
            </a:r>
          </a:p>
          <a:p>
            <a:pPr algn="just">
              <a:spcBef>
                <a:spcPts val="0"/>
              </a:spcBef>
              <a:spcAft>
                <a:spcPts val="600"/>
              </a:spcAft>
            </a:pPr>
            <a:endParaRPr lang="en-US" sz="2800" dirty="0">
              <a:latin typeface="Arial Narrow" panose="020B0606020202030204" pitchFamily="34" charset="0"/>
            </a:endParaRPr>
          </a:p>
          <a:p>
            <a:pPr marL="459432" indent="-457200" algn="just">
              <a:spcBef>
                <a:spcPts val="0"/>
              </a:spcBef>
              <a:spcAft>
                <a:spcPts val="600"/>
              </a:spcAft>
              <a:buFont typeface="Arial" panose="020B0604020202020204" pitchFamily="34" charset="0"/>
              <a:buChar char="•"/>
            </a:pPr>
            <a:r>
              <a:rPr lang="en-US" sz="2800" dirty="0" smtClean="0">
                <a:latin typeface="Arial Narrow" panose="020B0606020202030204" pitchFamily="34" charset="0"/>
              </a:rPr>
              <a:t>FILOTs affect all 3 variables in property tax formula – (1) FMV; (2) AR; and (3) Millage</a:t>
            </a:r>
            <a:endParaRPr lang="en-US" sz="2800" dirty="0">
              <a:latin typeface="Arial Narrow" panose="020B0606020202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754925"/>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3903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32</a:t>
            </a:fld>
            <a:endParaRPr lang="en-US" dirty="0"/>
          </a:p>
        </p:txBody>
      </p:sp>
      <p:sp>
        <p:nvSpPr>
          <p:cNvPr id="4" name="Title 3"/>
          <p:cNvSpPr>
            <a:spLocks noGrp="1"/>
          </p:cNvSpPr>
          <p:nvPr>
            <p:ph type="ctrTitle"/>
          </p:nvPr>
        </p:nvSpPr>
        <p:spPr/>
        <p:txBody>
          <a:bodyPr/>
          <a:lstStyle/>
          <a:p>
            <a:r>
              <a:rPr lang="en-US" sz="3000" b="1" dirty="0" smtClean="0"/>
              <a:t>FILOT BASICS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7" name="Content Placeholder 2"/>
          <p:cNvSpPr>
            <a:spLocks noGrp="1"/>
          </p:cNvSpPr>
          <p:nvPr>
            <p:ph sz="quarter" idx="12"/>
          </p:nvPr>
        </p:nvSpPr>
        <p:spPr>
          <a:xfrm>
            <a:off x="304800" y="1143000"/>
            <a:ext cx="8610600" cy="5061346"/>
          </a:xfrm>
        </p:spPr>
        <p:txBody>
          <a:bodyPr/>
          <a:lstStyle/>
          <a:p>
            <a:pPr marL="345132" indent="-342900" algn="just">
              <a:spcBef>
                <a:spcPts val="0"/>
              </a:spcBef>
              <a:spcAft>
                <a:spcPts val="600"/>
              </a:spcAft>
              <a:buFont typeface="Arial" panose="020B0604020202020204" pitchFamily="34" charset="0"/>
              <a:buChar char="•"/>
            </a:pPr>
            <a:r>
              <a:rPr lang="en-US" sz="2400" dirty="0" smtClean="0">
                <a:latin typeface="Arial Narrow" panose="020B0606020202030204" pitchFamily="34" charset="0"/>
              </a:rPr>
              <a:t>Investment Period</a:t>
            </a:r>
          </a:p>
          <a:p>
            <a:pPr marL="957167" lvl="1" indent="-457200" algn="just">
              <a:spcBef>
                <a:spcPts val="0"/>
              </a:spcBef>
              <a:spcAft>
                <a:spcPts val="600"/>
              </a:spcAft>
              <a:buFont typeface="Wingdings" panose="05000000000000000000" pitchFamily="2" charset="2"/>
              <a:buChar char="Ø"/>
            </a:pPr>
            <a:r>
              <a:rPr lang="en-US" sz="2200" dirty="0" smtClean="0">
                <a:latin typeface="Arial Narrow" panose="020B0606020202030204" pitchFamily="34" charset="0"/>
              </a:rPr>
              <a:t>Standard FILOT – 5</a:t>
            </a:r>
            <a:r>
              <a:rPr lang="en-US" sz="2200" baseline="30000" dirty="0" smtClean="0">
                <a:latin typeface="Arial Narrow" panose="020B0606020202030204" pitchFamily="34" charset="0"/>
              </a:rPr>
              <a:t>th</a:t>
            </a:r>
            <a:r>
              <a:rPr lang="en-US" sz="2200" dirty="0" smtClean="0">
                <a:latin typeface="Arial Narrow" panose="020B0606020202030204" pitchFamily="34" charset="0"/>
              </a:rPr>
              <a:t> anniversary of end of property tax year in which FILOT property initially placed in service</a:t>
            </a:r>
          </a:p>
          <a:p>
            <a:pPr marL="957167" lvl="1" indent="-457200" algn="just">
              <a:spcBef>
                <a:spcPts val="0"/>
              </a:spcBef>
              <a:spcAft>
                <a:spcPts val="600"/>
              </a:spcAft>
              <a:buFont typeface="Wingdings" panose="05000000000000000000" pitchFamily="2" charset="2"/>
              <a:buChar char="Ø"/>
            </a:pPr>
            <a:r>
              <a:rPr lang="en-US" sz="2200" dirty="0" smtClean="0">
                <a:latin typeface="Arial Narrow" panose="020B0606020202030204" pitchFamily="34" charset="0"/>
              </a:rPr>
              <a:t>Super Fee/Enhanced Investment FILOT – 8</a:t>
            </a:r>
            <a:r>
              <a:rPr lang="en-US" sz="2200" baseline="30000" dirty="0" smtClean="0">
                <a:latin typeface="Arial Narrow" panose="020B0606020202030204" pitchFamily="34" charset="0"/>
              </a:rPr>
              <a:t>th</a:t>
            </a:r>
            <a:r>
              <a:rPr lang="en-US" sz="2200" dirty="0" smtClean="0">
                <a:latin typeface="Arial Narrow" panose="020B0606020202030204" pitchFamily="34" charset="0"/>
              </a:rPr>
              <a:t> anniversary of end of property tax year sin which FILOT property initially placed in service</a:t>
            </a:r>
          </a:p>
          <a:p>
            <a:pPr marL="957167" lvl="1" indent="-457200" algn="just">
              <a:spcBef>
                <a:spcPts val="0"/>
              </a:spcBef>
              <a:spcAft>
                <a:spcPts val="600"/>
              </a:spcAft>
              <a:buFont typeface="Wingdings" panose="05000000000000000000" pitchFamily="2" charset="2"/>
              <a:buChar char="Ø"/>
            </a:pPr>
            <a:r>
              <a:rPr lang="en-US" sz="2200" dirty="0" smtClean="0">
                <a:latin typeface="Arial Narrow" panose="020B0606020202030204" pitchFamily="34" charset="0"/>
              </a:rPr>
              <a:t>Extensions – up to 5 more years (but NOT to reach statutory minimums)</a:t>
            </a:r>
          </a:p>
          <a:p>
            <a:pPr marL="957167" lvl="1" indent="-457200" algn="just">
              <a:spcBef>
                <a:spcPts val="0"/>
              </a:spcBef>
              <a:spcAft>
                <a:spcPts val="600"/>
              </a:spcAft>
              <a:buFont typeface="Wingdings" panose="05000000000000000000" pitchFamily="2" charset="2"/>
              <a:buChar char="Ø"/>
            </a:pPr>
            <a:r>
              <a:rPr lang="en-US" sz="2200" dirty="0" smtClean="0">
                <a:latin typeface="Arial Narrow" panose="020B0606020202030204" pitchFamily="34" charset="0"/>
              </a:rPr>
              <a:t>15 year investment available for very large investors in SC</a:t>
            </a:r>
          </a:p>
          <a:p>
            <a:pPr marL="459432" indent="-457200" algn="just">
              <a:spcBef>
                <a:spcPts val="0"/>
              </a:spcBef>
              <a:spcAft>
                <a:spcPts val="600"/>
              </a:spcAft>
              <a:buFont typeface="Arial" panose="020B0604020202020204" pitchFamily="34" charset="0"/>
              <a:buChar char="•"/>
            </a:pPr>
            <a:r>
              <a:rPr lang="en-US" sz="2400" dirty="0" smtClean="0">
                <a:latin typeface="Arial Narrow" panose="020B0606020202030204" pitchFamily="34" charset="0"/>
              </a:rPr>
              <a:t>FILOT Term</a:t>
            </a:r>
          </a:p>
          <a:p>
            <a:pPr marL="957167" lvl="1" indent="-457200" algn="just">
              <a:spcBef>
                <a:spcPts val="0"/>
              </a:spcBef>
              <a:spcAft>
                <a:spcPts val="600"/>
              </a:spcAft>
              <a:buFont typeface="Wingdings" panose="05000000000000000000" pitchFamily="2" charset="2"/>
              <a:buChar char="Ø"/>
            </a:pPr>
            <a:r>
              <a:rPr lang="en-US" sz="2200" dirty="0" smtClean="0">
                <a:latin typeface="Arial Narrow" panose="020B0606020202030204" pitchFamily="34" charset="0"/>
              </a:rPr>
              <a:t>Up to 30-year rolling payment period for Standard FILOTs (40-year period for Enhanced Investment FILOTs)</a:t>
            </a:r>
          </a:p>
          <a:p>
            <a:pPr marL="957167" lvl="1" indent="-457200" algn="just">
              <a:spcBef>
                <a:spcPts val="0"/>
              </a:spcBef>
              <a:spcAft>
                <a:spcPts val="600"/>
              </a:spcAft>
              <a:buFont typeface="Wingdings" panose="05000000000000000000" pitchFamily="2" charset="2"/>
              <a:buChar char="Ø"/>
            </a:pPr>
            <a:r>
              <a:rPr lang="en-US" sz="2200" dirty="0" smtClean="0">
                <a:latin typeface="Arial Narrow" panose="020B0606020202030204" pitchFamily="34" charset="0"/>
              </a:rPr>
              <a:t>Possible extension of 10 years</a:t>
            </a:r>
          </a:p>
          <a:p>
            <a:pPr marL="459432" indent="-457200" algn="just">
              <a:spcBef>
                <a:spcPts val="0"/>
              </a:spcBef>
              <a:buFont typeface="Arial" panose="020B0604020202020204" pitchFamily="34" charset="0"/>
              <a:buChar char="•"/>
            </a:pPr>
            <a:r>
              <a:rPr lang="en-US" sz="2400" dirty="0" smtClean="0">
                <a:latin typeface="Arial Narrow" panose="020B0606020202030204" pitchFamily="34" charset="0"/>
              </a:rPr>
              <a:t>FILOT affects all 3 variables in property tax calculation</a:t>
            </a:r>
            <a:endParaRPr lang="en-US" sz="2400" dirty="0">
              <a:latin typeface="Arial Narrow" panose="020B0606020202030204" pitchFamily="34" charset="0"/>
            </a:endParaRPr>
          </a:p>
        </p:txBody>
      </p:sp>
    </p:spTree>
    <p:extLst>
      <p:ext uri="{BB962C8B-B14F-4D97-AF65-F5344CB8AC3E}">
        <p14:creationId xmlns:p14="http://schemas.microsoft.com/office/powerpoint/2010/main" val="1164682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33</a:t>
            </a:fld>
            <a:endParaRPr lang="en-US" dirty="0"/>
          </a:p>
        </p:txBody>
      </p:sp>
      <p:sp>
        <p:nvSpPr>
          <p:cNvPr id="4" name="Title 3"/>
          <p:cNvSpPr>
            <a:spLocks noGrp="1"/>
          </p:cNvSpPr>
          <p:nvPr>
            <p:ph type="ctrTitle"/>
          </p:nvPr>
        </p:nvSpPr>
        <p:spPr/>
        <p:txBody>
          <a:bodyPr/>
          <a:lstStyle/>
          <a:p>
            <a:r>
              <a:rPr lang="en-US" sz="3000" b="1" dirty="0" smtClean="0"/>
              <a:t>FILOT BASICS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228600" y="1219200"/>
            <a:ext cx="8686800" cy="5029200"/>
          </a:xfrm>
        </p:spPr>
        <p:txBody>
          <a:bodyPr/>
          <a:lstStyle/>
          <a:p>
            <a:pPr algn="ctr">
              <a:spcBef>
                <a:spcPts val="0"/>
              </a:spcBef>
            </a:pPr>
            <a:r>
              <a:rPr lang="en-US" sz="2600" u="sng" dirty="0" smtClean="0">
                <a:latin typeface="Arial Narrow" panose="020B0606020202030204" pitchFamily="34" charset="0"/>
              </a:rPr>
              <a:t>Fair Market Value (FMV):</a:t>
            </a:r>
          </a:p>
          <a:p>
            <a:pPr algn="ctr">
              <a:spcBef>
                <a:spcPts val="600"/>
              </a:spcBef>
            </a:pPr>
            <a:r>
              <a:rPr lang="en-US" sz="2600" u="sng" dirty="0" smtClean="0">
                <a:latin typeface="Arial Narrow" panose="020B0606020202030204" pitchFamily="34" charset="0"/>
              </a:rPr>
              <a:t>Real Property</a:t>
            </a:r>
          </a:p>
          <a:p>
            <a:pPr marL="459432" indent="-457200" algn="just">
              <a:spcBef>
                <a:spcPts val="600"/>
              </a:spcBef>
              <a:buFont typeface="Arial" panose="020B0604020202020204" pitchFamily="34" charset="0"/>
              <a:buChar char="•"/>
            </a:pPr>
            <a:r>
              <a:rPr lang="en-US" sz="2600" dirty="0" smtClean="0">
                <a:latin typeface="Arial Narrow" panose="020B0606020202030204" pitchFamily="34" charset="0"/>
              </a:rPr>
              <a:t>Outside of FILOT:  Based on assessment by DOR or county assessor</a:t>
            </a:r>
          </a:p>
          <a:p>
            <a:pPr marL="459432" indent="-457200" algn="just">
              <a:spcBef>
                <a:spcPts val="600"/>
              </a:spcBef>
              <a:buFont typeface="Arial" panose="020B0604020202020204" pitchFamily="34" charset="0"/>
              <a:buChar char="•"/>
            </a:pPr>
            <a:r>
              <a:rPr lang="en-US" sz="2600" dirty="0" smtClean="0">
                <a:latin typeface="Arial Narrow" panose="020B0606020202030204" pitchFamily="34" charset="0"/>
              </a:rPr>
              <a:t>Inside of FILOT:  Traditionally, original cost over the life of the FILOT (but statute now allows for value to be based on appraisal by DOR)</a:t>
            </a:r>
          </a:p>
          <a:p>
            <a:pPr algn="ctr">
              <a:spcBef>
                <a:spcPts val="600"/>
              </a:spcBef>
            </a:pPr>
            <a:r>
              <a:rPr lang="en-US" sz="2600" u="sng" dirty="0" smtClean="0">
                <a:latin typeface="Arial Narrow" panose="020B0606020202030204" pitchFamily="34" charset="0"/>
              </a:rPr>
              <a:t>Machinery &amp; Equipment (M&amp;E)</a:t>
            </a:r>
          </a:p>
          <a:p>
            <a:pPr marL="459432" indent="-457200" algn="just">
              <a:spcBef>
                <a:spcPts val="600"/>
              </a:spcBef>
              <a:buFont typeface="Arial" panose="020B0604020202020204" pitchFamily="34" charset="0"/>
              <a:buChar char="•"/>
            </a:pPr>
            <a:r>
              <a:rPr lang="en-US" sz="2600" dirty="0" smtClean="0">
                <a:latin typeface="Arial Narrow" panose="020B0606020202030204" pitchFamily="34" charset="0"/>
              </a:rPr>
              <a:t>Generally, same outside and inside FILOT, but if in FILOT not entitled to extraordinary obsolescence</a:t>
            </a:r>
            <a:endParaRPr lang="en-US" sz="2600" dirty="0">
              <a:latin typeface="Arial Narrow" panose="020B0606020202030204" pitchFamily="34" charset="0"/>
            </a:endParaRPr>
          </a:p>
        </p:txBody>
      </p:sp>
    </p:spTree>
    <p:extLst>
      <p:ext uri="{BB962C8B-B14F-4D97-AF65-F5344CB8AC3E}">
        <p14:creationId xmlns:p14="http://schemas.microsoft.com/office/powerpoint/2010/main" val="2847578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34</a:t>
            </a:fld>
            <a:endParaRPr lang="en-US" dirty="0"/>
          </a:p>
        </p:txBody>
      </p:sp>
      <p:sp>
        <p:nvSpPr>
          <p:cNvPr id="4" name="Title 3"/>
          <p:cNvSpPr>
            <a:spLocks noGrp="1"/>
          </p:cNvSpPr>
          <p:nvPr>
            <p:ph type="ctrTitle"/>
          </p:nvPr>
        </p:nvSpPr>
        <p:spPr/>
        <p:txBody>
          <a:bodyPr/>
          <a:lstStyle/>
          <a:p>
            <a:r>
              <a:rPr lang="en-US" sz="3000" b="1" dirty="0" smtClean="0"/>
              <a:t>FILOT BASICS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7" name="Content Placeholder 2"/>
          <p:cNvSpPr>
            <a:spLocks noGrp="1"/>
          </p:cNvSpPr>
          <p:nvPr>
            <p:ph sz="quarter" idx="12"/>
          </p:nvPr>
        </p:nvSpPr>
        <p:spPr>
          <a:xfrm>
            <a:off x="152400" y="1143000"/>
            <a:ext cx="8839200" cy="5029200"/>
          </a:xfrm>
        </p:spPr>
        <p:txBody>
          <a:bodyPr/>
          <a:lstStyle/>
          <a:p>
            <a:pPr algn="ctr"/>
            <a:r>
              <a:rPr lang="en-US" sz="2800" u="sng" dirty="0" smtClean="0">
                <a:latin typeface="Arial Narrow" panose="020B0606020202030204" pitchFamily="34" charset="0"/>
              </a:rPr>
              <a:t>Millage:</a:t>
            </a:r>
            <a:endParaRPr lang="en-US" sz="2800" dirty="0" smtClean="0">
              <a:latin typeface="Arial Narrow" panose="020B0606020202030204" pitchFamily="34" charset="0"/>
            </a:endParaRPr>
          </a:p>
          <a:p>
            <a:pPr marL="459432" indent="-457200" algn="just">
              <a:spcBef>
                <a:spcPts val="600"/>
              </a:spcBef>
              <a:spcAft>
                <a:spcPts val="1200"/>
              </a:spcAft>
              <a:buFont typeface="Arial" panose="020B0604020202020204" pitchFamily="34" charset="0"/>
              <a:buChar char="•"/>
            </a:pPr>
            <a:r>
              <a:rPr lang="en-US" sz="2800" dirty="0" smtClean="0">
                <a:latin typeface="Arial Narrow" panose="020B0606020202030204" pitchFamily="34" charset="0"/>
              </a:rPr>
              <a:t>Outside of FILOT</a:t>
            </a:r>
          </a:p>
          <a:p>
            <a:pPr marL="957167" lvl="1" indent="-457200" algn="just">
              <a:spcBef>
                <a:spcPts val="600"/>
              </a:spcBef>
              <a:buFont typeface="Wingdings" panose="05000000000000000000" pitchFamily="2" charset="2"/>
              <a:buChar char="Ø"/>
            </a:pPr>
            <a:r>
              <a:rPr lang="en-US" sz="2400" dirty="0" smtClean="0">
                <a:latin typeface="Arial Narrow" panose="020B0606020202030204" pitchFamily="34" charset="0"/>
              </a:rPr>
              <a:t>Millage is set annually – can actually go down in reassessment years but tends to increase</a:t>
            </a:r>
            <a:endParaRPr lang="en-US" sz="2400" dirty="0">
              <a:latin typeface="Arial Narrow" panose="020B0606020202030204" pitchFamily="34" charset="0"/>
            </a:endParaRPr>
          </a:p>
          <a:p>
            <a:pPr marL="957167" lvl="1" indent="-457200" algn="just">
              <a:spcBef>
                <a:spcPts val="600"/>
              </a:spcBef>
              <a:buFont typeface="Wingdings" panose="05000000000000000000" pitchFamily="2" charset="2"/>
              <a:buChar char="Ø"/>
            </a:pPr>
            <a:endParaRPr lang="en-US" sz="2400" dirty="0">
              <a:latin typeface="Arial Narrow" panose="020B0606020202030204" pitchFamily="34" charset="0"/>
            </a:endParaRPr>
          </a:p>
          <a:p>
            <a:pPr marL="287982" indent="-285750">
              <a:spcBef>
                <a:spcPts val="600"/>
              </a:spcBef>
              <a:spcAft>
                <a:spcPts val="1200"/>
              </a:spcAft>
              <a:buFont typeface="Arial" panose="020B0604020202020204" pitchFamily="34" charset="0"/>
              <a:buChar char="•"/>
            </a:pPr>
            <a:r>
              <a:rPr lang="en-US" sz="2800" dirty="0" smtClean="0">
                <a:latin typeface="Arial Narrow" panose="020B0606020202030204" pitchFamily="34" charset="0"/>
              </a:rPr>
              <a:t>Inside of FILOT</a:t>
            </a:r>
          </a:p>
          <a:p>
            <a:pPr marL="957167" lvl="1" indent="-457200">
              <a:spcBef>
                <a:spcPts val="600"/>
              </a:spcBef>
              <a:buFont typeface="Wingdings" panose="05000000000000000000" pitchFamily="2" charset="2"/>
              <a:buChar char="Ø"/>
            </a:pPr>
            <a:r>
              <a:rPr lang="en-US" sz="2400" dirty="0" smtClean="0">
                <a:latin typeface="Arial Narrow" panose="020B0606020202030204" pitchFamily="34" charset="0"/>
              </a:rPr>
              <a:t>Millage is fixed for the life of the FILOT or subject to 5-year rate reset</a:t>
            </a:r>
          </a:p>
        </p:txBody>
      </p:sp>
    </p:spTree>
    <p:extLst>
      <p:ext uri="{BB962C8B-B14F-4D97-AF65-F5344CB8AC3E}">
        <p14:creationId xmlns:p14="http://schemas.microsoft.com/office/powerpoint/2010/main" val="32608332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35</a:t>
            </a:fld>
            <a:endParaRPr lang="en-US" dirty="0"/>
          </a:p>
        </p:txBody>
      </p:sp>
      <p:sp>
        <p:nvSpPr>
          <p:cNvPr id="4" name="Title 3"/>
          <p:cNvSpPr>
            <a:spLocks noGrp="1"/>
          </p:cNvSpPr>
          <p:nvPr>
            <p:ph type="ctrTitle"/>
          </p:nvPr>
        </p:nvSpPr>
        <p:spPr/>
        <p:txBody>
          <a:bodyPr/>
          <a:lstStyle/>
          <a:p>
            <a:r>
              <a:rPr lang="en-US" sz="3000" b="1" dirty="0" smtClean="0"/>
              <a:t>FILOT BASICS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ctr">
              <a:spcBef>
                <a:spcPts val="1000"/>
              </a:spcBef>
            </a:pPr>
            <a:r>
              <a:rPr lang="en-US" sz="2800" u="sng" dirty="0" smtClean="0">
                <a:latin typeface="Arial Narrow" panose="020B0606020202030204" pitchFamily="34" charset="0"/>
              </a:rPr>
              <a:t>Advantages of FILOT to Taxpayers:</a:t>
            </a:r>
            <a:endParaRPr lang="en-US" sz="2800" dirty="0" smtClean="0">
              <a:latin typeface="Arial Narrow" panose="020B0606020202030204" pitchFamily="34" charset="0"/>
            </a:endParaRPr>
          </a:p>
          <a:p>
            <a:pPr marL="345132" indent="-342900" algn="just">
              <a:spcBef>
                <a:spcPts val="1000"/>
              </a:spcBef>
              <a:buFont typeface="Arial" panose="020B0604020202020204" pitchFamily="34" charset="0"/>
              <a:buChar char="•"/>
            </a:pPr>
            <a:r>
              <a:rPr lang="en-US" sz="2600" dirty="0" smtClean="0">
                <a:latin typeface="Arial Narrow" panose="020B0606020202030204" pitchFamily="34" charset="0"/>
              </a:rPr>
              <a:t>Reduction of assessment ratio</a:t>
            </a:r>
          </a:p>
          <a:p>
            <a:pPr marL="345132" indent="-342900" algn="just">
              <a:spcBef>
                <a:spcPts val="1000"/>
              </a:spcBef>
              <a:buFont typeface="Arial" panose="020B0604020202020204" pitchFamily="34" charset="0"/>
              <a:buChar char="•"/>
            </a:pPr>
            <a:r>
              <a:rPr lang="en-US" sz="2600" dirty="0" smtClean="0">
                <a:latin typeface="Arial Narrow" panose="020B0606020202030204" pitchFamily="34" charset="0"/>
              </a:rPr>
              <a:t>Elimination of agricultural rollback taxes (if real estate is taxed as agricultural use)</a:t>
            </a:r>
          </a:p>
          <a:p>
            <a:pPr marL="345132" indent="-342900" algn="just">
              <a:spcBef>
                <a:spcPts val="1000"/>
              </a:spcBef>
              <a:buFont typeface="Arial" panose="020B0604020202020204" pitchFamily="34" charset="0"/>
              <a:buChar char="•"/>
            </a:pPr>
            <a:r>
              <a:rPr lang="en-US" sz="2600" dirty="0" smtClean="0">
                <a:latin typeface="Arial Narrow" panose="020B0606020202030204" pitchFamily="34" charset="0"/>
              </a:rPr>
              <a:t>Freezing of millage rate</a:t>
            </a:r>
          </a:p>
          <a:p>
            <a:pPr algn="ctr">
              <a:spcBef>
                <a:spcPts val="1200"/>
              </a:spcBef>
            </a:pPr>
            <a:endParaRPr lang="en-US" sz="2800" u="sng" dirty="0" smtClean="0">
              <a:latin typeface="Arial Narrow" panose="020B0606020202030204" pitchFamily="34" charset="0"/>
            </a:endParaRPr>
          </a:p>
          <a:p>
            <a:pPr algn="ctr">
              <a:spcBef>
                <a:spcPts val="1200"/>
              </a:spcBef>
            </a:pPr>
            <a:r>
              <a:rPr lang="en-US" sz="2800" u="sng" dirty="0" smtClean="0">
                <a:latin typeface="Arial Narrow" panose="020B0606020202030204" pitchFamily="34" charset="0"/>
              </a:rPr>
              <a:t>Advantages of FILOT to County:</a:t>
            </a:r>
            <a:endParaRPr lang="en-US" sz="2800" dirty="0" smtClean="0">
              <a:latin typeface="Arial Narrow" panose="020B0606020202030204" pitchFamily="34" charset="0"/>
            </a:endParaRPr>
          </a:p>
          <a:p>
            <a:pPr marL="345132" indent="-342900">
              <a:spcBef>
                <a:spcPts val="1000"/>
              </a:spcBef>
              <a:buFont typeface="Arial" panose="020B0604020202020204" pitchFamily="34" charset="0"/>
              <a:buChar char="•"/>
            </a:pPr>
            <a:r>
              <a:rPr lang="en-US" sz="2600" dirty="0" smtClean="0">
                <a:latin typeface="Arial Narrow" panose="020B0606020202030204" pitchFamily="34" charset="0"/>
              </a:rPr>
              <a:t>Eliminates 5-year abatements (manufacturing, corporate HQ, R&amp;D)</a:t>
            </a:r>
          </a:p>
          <a:p>
            <a:pPr marL="957167" lvl="1" indent="-457200">
              <a:spcBef>
                <a:spcPts val="1000"/>
              </a:spcBef>
              <a:buSzPct val="125000"/>
              <a:buFont typeface="Wingdings" panose="05000000000000000000" pitchFamily="2" charset="2"/>
              <a:buChar char="Ø"/>
            </a:pPr>
            <a:r>
              <a:rPr lang="en-US" sz="2200" dirty="0" smtClean="0">
                <a:latin typeface="Arial Narrow" panose="020B0606020202030204" pitchFamily="34" charset="0"/>
              </a:rPr>
              <a:t>County does not lose first 5 years of property taxes</a:t>
            </a:r>
            <a:endParaRPr lang="en-US" sz="2200" dirty="0">
              <a:latin typeface="Arial Narrow" panose="020B0606020202030204" pitchFamily="34" charset="0"/>
            </a:endParaRPr>
          </a:p>
        </p:txBody>
      </p:sp>
    </p:spTree>
    <p:extLst>
      <p:ext uri="{BB962C8B-B14F-4D97-AF65-F5344CB8AC3E}">
        <p14:creationId xmlns:p14="http://schemas.microsoft.com/office/powerpoint/2010/main" val="41937961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36</a:t>
            </a:fld>
            <a:endParaRPr lang="en-US" dirty="0"/>
          </a:p>
        </p:txBody>
      </p:sp>
      <p:sp>
        <p:nvSpPr>
          <p:cNvPr id="4" name="Title 3"/>
          <p:cNvSpPr>
            <a:spLocks noGrp="1"/>
          </p:cNvSpPr>
          <p:nvPr>
            <p:ph type="ctrTitle"/>
          </p:nvPr>
        </p:nvSpPr>
        <p:spPr/>
        <p:txBody>
          <a:bodyPr/>
          <a:lstStyle/>
          <a:p>
            <a:r>
              <a:rPr lang="en-US" sz="3000" b="1" dirty="0" smtClean="0"/>
              <a:t>ILLUSTRATION OF REPORTING REQUIREMENTS FOR FILOTS POST GASB-77 (PAST &amp; new)</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marL="345132" indent="-342900" algn="just">
              <a:spcBef>
                <a:spcPts val="1000"/>
              </a:spcBef>
              <a:buFont typeface="Arial" panose="020B0604020202020204" pitchFamily="34" charset="0"/>
              <a:buChar char="•"/>
            </a:pPr>
            <a:r>
              <a:rPr lang="en-US" sz="2600" dirty="0" smtClean="0">
                <a:latin typeface="Arial Narrow" panose="020B0606020202030204" pitchFamily="34" charset="0"/>
              </a:rPr>
              <a:t>General consensus is GASB-77 applies to FILOTs but will mainly but up to each individual county to determine what info to disclose</a:t>
            </a:r>
          </a:p>
          <a:p>
            <a:pPr marL="345132" indent="-342900" algn="just">
              <a:spcBef>
                <a:spcPts val="1000"/>
              </a:spcBef>
              <a:buFont typeface="Arial" panose="020B0604020202020204" pitchFamily="34" charset="0"/>
              <a:buChar char="•"/>
            </a:pPr>
            <a:r>
              <a:rPr lang="en-US" sz="2600" dirty="0" smtClean="0">
                <a:latin typeface="Arial Narrow" panose="020B0606020202030204" pitchFamily="34" charset="0"/>
              </a:rPr>
              <a:t>DOR has contemplated establishing a standardize reporting form for the counties to use as a guide but there is currently not one single form or an estimated time of when such form would be produced</a:t>
            </a:r>
          </a:p>
          <a:p>
            <a:pPr marL="345132" indent="-342900" algn="just">
              <a:spcBef>
                <a:spcPts val="1000"/>
              </a:spcBef>
              <a:buFont typeface="Arial" panose="020B0604020202020204" pitchFamily="34" charset="0"/>
              <a:buChar char="•"/>
            </a:pPr>
            <a:r>
              <a:rPr lang="en-US" sz="2600" dirty="0" smtClean="0">
                <a:latin typeface="Arial Narrow" panose="020B0606020202030204" pitchFamily="34" charset="0"/>
              </a:rPr>
              <a:t>DOR anticipates each county will have their own information disclosure requirements based on the guidance of the county’s attorney</a:t>
            </a:r>
          </a:p>
          <a:p>
            <a:pPr marL="345132" indent="-342900" algn="just">
              <a:spcBef>
                <a:spcPts val="1000"/>
              </a:spcBef>
              <a:buFont typeface="Arial" panose="020B0604020202020204" pitchFamily="34" charset="0"/>
              <a:buChar char="•"/>
            </a:pPr>
            <a:r>
              <a:rPr lang="en-US" sz="2600" dirty="0" smtClean="0">
                <a:latin typeface="Arial Narrow" panose="020B0606020202030204" pitchFamily="34" charset="0"/>
              </a:rPr>
              <a:t>while </a:t>
            </a:r>
            <a:r>
              <a:rPr lang="en-US" sz="2600" dirty="0">
                <a:latin typeface="Arial Narrow" panose="020B0606020202030204" pitchFamily="34" charset="0"/>
              </a:rPr>
              <a:t>most of this information can be found on Form PT-443 each county should not simply disclose the entire form because it contains information specifically excluded under the new GASB-77 Disclosure Requirements</a:t>
            </a:r>
          </a:p>
          <a:p>
            <a:pPr marL="345132" indent="-342900" algn="just">
              <a:spcBef>
                <a:spcPts val="1000"/>
              </a:spcBef>
              <a:buFont typeface="Arial" panose="020B0604020202020204" pitchFamily="34" charset="0"/>
              <a:buChar char="•"/>
            </a:pPr>
            <a:endParaRPr lang="en-US" sz="2600" dirty="0" smtClean="0">
              <a:latin typeface="Arial Narrow" panose="020B0606020202030204" pitchFamily="34" charset="0"/>
            </a:endParaRPr>
          </a:p>
          <a:p>
            <a:pPr marL="345132" indent="-342900" algn="just">
              <a:spcBef>
                <a:spcPts val="1000"/>
              </a:spcBef>
              <a:buFont typeface="Arial" panose="020B0604020202020204" pitchFamily="34" charset="0"/>
              <a:buChar char="•"/>
            </a:pPr>
            <a:endParaRPr lang="en-US" sz="2600" dirty="0" smtClean="0">
              <a:latin typeface="Arial Narrow" panose="020B0606020202030204" pitchFamily="34" charset="0"/>
            </a:endParaRPr>
          </a:p>
        </p:txBody>
      </p:sp>
    </p:spTree>
    <p:extLst>
      <p:ext uri="{BB962C8B-B14F-4D97-AF65-F5344CB8AC3E}">
        <p14:creationId xmlns:p14="http://schemas.microsoft.com/office/powerpoint/2010/main" val="230897808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37</a:t>
            </a:fld>
            <a:endParaRPr lang="en-US" dirty="0"/>
          </a:p>
        </p:txBody>
      </p:sp>
      <p:sp>
        <p:nvSpPr>
          <p:cNvPr id="4" name="Title 3"/>
          <p:cNvSpPr>
            <a:spLocks noGrp="1"/>
          </p:cNvSpPr>
          <p:nvPr>
            <p:ph type="ctrTitle"/>
          </p:nvPr>
        </p:nvSpPr>
        <p:spPr/>
        <p:txBody>
          <a:bodyPr/>
          <a:lstStyle/>
          <a:p>
            <a:r>
              <a:rPr lang="en-US" sz="3000" b="1" dirty="0" smtClean="0"/>
              <a:t>FILOT &amp; GASB</a:t>
            </a:r>
            <a:br>
              <a:rPr lang="en-US" sz="3000" b="1" dirty="0" smtClean="0"/>
            </a:br>
            <a:r>
              <a:rPr lang="en-US" sz="3000" b="1" dirty="0" smtClean="0"/>
              <a:t>NEW FEES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just">
              <a:spcBef>
                <a:spcPts val="1000"/>
              </a:spcBef>
              <a:spcAft>
                <a:spcPts val="600"/>
              </a:spcAft>
            </a:pPr>
            <a:r>
              <a:rPr lang="en-US" sz="2800" dirty="0" smtClean="0">
                <a:latin typeface="Arial Narrow" panose="020B0606020202030204" pitchFamily="34" charset="0"/>
              </a:rPr>
              <a:t>A.	Manufacturers</a:t>
            </a:r>
          </a:p>
          <a:p>
            <a:pPr algn="just">
              <a:spcBef>
                <a:spcPts val="1000"/>
              </a:spcBef>
              <a:spcAft>
                <a:spcPts val="600"/>
              </a:spcAft>
            </a:pPr>
            <a:r>
              <a:rPr lang="en-US" sz="2600" dirty="0" smtClean="0">
                <a:latin typeface="Arial Narrow" panose="020B0606020202030204" pitchFamily="34" charset="0"/>
              </a:rPr>
              <a:t>Fee reduces the assessment ratio for both real and personal property from 10.5% to 6% and freezes the millage</a:t>
            </a:r>
          </a:p>
          <a:p>
            <a:pPr algn="just">
              <a:spcBef>
                <a:spcPts val="1000"/>
              </a:spcBef>
              <a:spcAft>
                <a:spcPts val="1200"/>
              </a:spcAft>
            </a:pPr>
            <a:r>
              <a:rPr lang="en-US" sz="2600" dirty="0" smtClean="0">
                <a:latin typeface="Arial Narrow" panose="020B0606020202030204" pitchFamily="34" charset="0"/>
              </a:rPr>
              <a:t>Typically no millage reduction in the first year of the fee.</a:t>
            </a:r>
          </a:p>
          <a:p>
            <a:pPr algn="just">
              <a:spcBef>
                <a:spcPts val="1000"/>
              </a:spcBef>
              <a:spcAft>
                <a:spcPts val="600"/>
              </a:spcAft>
            </a:pPr>
            <a:r>
              <a:rPr lang="en-US" sz="2800" dirty="0" smtClean="0">
                <a:latin typeface="Arial Narrow" panose="020B0606020202030204" pitchFamily="34" charset="0"/>
              </a:rPr>
              <a:t>B.	Commercial</a:t>
            </a:r>
          </a:p>
          <a:p>
            <a:pPr algn="just">
              <a:spcBef>
                <a:spcPts val="1000"/>
              </a:spcBef>
            </a:pPr>
            <a:r>
              <a:rPr lang="en-US" sz="2600" dirty="0" smtClean="0">
                <a:latin typeface="Arial Narrow" panose="020B0606020202030204" pitchFamily="34" charset="0"/>
              </a:rPr>
              <a:t>Fee reduces the assessment ratio on business personal property from 10.5% to 6%.  (Commercial, </a:t>
            </a:r>
            <a:r>
              <a:rPr lang="en-US" sz="2600" i="1" dirty="0" smtClean="0">
                <a:latin typeface="Arial Narrow" panose="020B0606020202030204" pitchFamily="34" charset="0"/>
              </a:rPr>
              <a:t>e.g.</a:t>
            </a:r>
            <a:r>
              <a:rPr lang="en-US" sz="2600" dirty="0" smtClean="0">
                <a:latin typeface="Arial Narrow" panose="020B0606020202030204" pitchFamily="34" charset="0"/>
              </a:rPr>
              <a:t>, warehouse and distribution real property already taxed at 6%).  Freezes the millage.</a:t>
            </a:r>
            <a:endParaRPr lang="en-US" sz="2600" dirty="0">
              <a:latin typeface="Arial Narrow" panose="020B0606020202030204" pitchFamily="34" charset="0"/>
            </a:endParaRPr>
          </a:p>
          <a:p>
            <a:pPr algn="just">
              <a:spcBef>
                <a:spcPts val="1000"/>
              </a:spcBef>
            </a:pPr>
            <a:endParaRPr lang="en-US" sz="2600" dirty="0">
              <a:latin typeface="Arial Narrow" panose="020B0606020202030204" pitchFamily="34" charset="0"/>
            </a:endParaRPr>
          </a:p>
        </p:txBody>
      </p:sp>
    </p:spTree>
    <p:extLst>
      <p:ext uri="{BB962C8B-B14F-4D97-AF65-F5344CB8AC3E}">
        <p14:creationId xmlns:p14="http://schemas.microsoft.com/office/powerpoint/2010/main" val="15674917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38</a:t>
            </a:fld>
            <a:endParaRPr lang="en-US" dirty="0"/>
          </a:p>
        </p:txBody>
      </p:sp>
      <p:sp>
        <p:nvSpPr>
          <p:cNvPr id="4" name="Title 3"/>
          <p:cNvSpPr>
            <a:spLocks noGrp="1"/>
          </p:cNvSpPr>
          <p:nvPr>
            <p:ph type="ctrTitle"/>
          </p:nvPr>
        </p:nvSpPr>
        <p:spPr/>
        <p:txBody>
          <a:bodyPr/>
          <a:lstStyle/>
          <a:p>
            <a:r>
              <a:rPr lang="en-US" sz="3000" b="1" dirty="0" smtClean="0"/>
              <a:t>FILOT &amp; GASB</a:t>
            </a:r>
            <a:br>
              <a:rPr lang="en-US" sz="3000" b="1" dirty="0" smtClean="0"/>
            </a:br>
            <a:r>
              <a:rPr lang="en-US" sz="3000" b="1" dirty="0" smtClean="0"/>
              <a:t>NEW FEES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just">
              <a:spcBef>
                <a:spcPts val="1000"/>
              </a:spcBef>
              <a:spcAft>
                <a:spcPts val="600"/>
              </a:spcAft>
            </a:pPr>
            <a:r>
              <a:rPr lang="en-US" sz="4000" dirty="0" smtClean="0">
                <a:latin typeface="Arial Narrow" panose="020B0606020202030204" pitchFamily="34" charset="0"/>
              </a:rPr>
              <a:t>Special Source Credits</a:t>
            </a:r>
          </a:p>
          <a:p>
            <a:pPr algn="just">
              <a:spcBef>
                <a:spcPts val="1000"/>
              </a:spcBef>
            </a:pPr>
            <a:r>
              <a:rPr lang="en-US" sz="3600" dirty="0" smtClean="0">
                <a:latin typeface="Arial Narrow" panose="020B0606020202030204" pitchFamily="34" charset="0"/>
              </a:rPr>
              <a:t>If the manufacturing or warehouse/distribution received a Special Source Credit these savings have to be reported.</a:t>
            </a:r>
            <a:endParaRPr lang="en-US" sz="3600" dirty="0">
              <a:latin typeface="Arial Narrow" panose="020B0606020202030204" pitchFamily="34" charset="0"/>
            </a:endParaRPr>
          </a:p>
        </p:txBody>
      </p:sp>
    </p:spTree>
    <p:extLst>
      <p:ext uri="{BB962C8B-B14F-4D97-AF65-F5344CB8AC3E}">
        <p14:creationId xmlns:p14="http://schemas.microsoft.com/office/powerpoint/2010/main" val="27916874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39</a:t>
            </a:fld>
            <a:endParaRPr lang="en-US" dirty="0"/>
          </a:p>
        </p:txBody>
      </p:sp>
      <p:sp>
        <p:nvSpPr>
          <p:cNvPr id="4" name="Title 3"/>
          <p:cNvSpPr>
            <a:spLocks noGrp="1"/>
          </p:cNvSpPr>
          <p:nvPr>
            <p:ph type="ctrTitle"/>
          </p:nvPr>
        </p:nvSpPr>
        <p:spPr/>
        <p:txBody>
          <a:bodyPr/>
          <a:lstStyle/>
          <a:p>
            <a:r>
              <a:rPr lang="en-US" sz="3000" b="1" dirty="0" smtClean="0"/>
              <a:t>FILOT &amp; GASB</a:t>
            </a:r>
            <a:br>
              <a:rPr lang="en-US" sz="3000" b="1" dirty="0" smtClean="0"/>
            </a:br>
            <a:r>
              <a:rPr lang="en-US" sz="3000" b="1" dirty="0" smtClean="0"/>
              <a:t>NEW FEES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just">
              <a:spcBef>
                <a:spcPts val="1000"/>
              </a:spcBef>
              <a:spcAft>
                <a:spcPts val="600"/>
              </a:spcAft>
            </a:pPr>
            <a:endParaRPr lang="en-US" sz="4000" dirty="0" smtClean="0">
              <a:latin typeface="Arial Narrow" panose="020B0606020202030204" pitchFamily="34" charset="0"/>
            </a:endParaRPr>
          </a:p>
          <a:p>
            <a:pPr algn="just">
              <a:spcBef>
                <a:spcPts val="1000"/>
              </a:spcBef>
            </a:pPr>
            <a:r>
              <a:rPr lang="en-US" sz="3600" dirty="0" smtClean="0">
                <a:latin typeface="Arial Narrow" panose="020B0606020202030204" pitchFamily="34" charset="0"/>
              </a:rPr>
              <a:t>If the manufacturing or warehouse/distribution facility locates on property taxed as ag-use, have to calculate the foregone rollback taxes</a:t>
            </a:r>
            <a:endParaRPr lang="en-US" sz="3600" dirty="0">
              <a:latin typeface="Arial Narrow" panose="020B0606020202030204" pitchFamily="34" charset="0"/>
            </a:endParaRPr>
          </a:p>
        </p:txBody>
      </p:sp>
    </p:spTree>
    <p:extLst>
      <p:ext uri="{BB962C8B-B14F-4D97-AF65-F5344CB8AC3E}">
        <p14:creationId xmlns:p14="http://schemas.microsoft.com/office/powerpoint/2010/main" val="40710138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4</a:t>
            </a:fld>
            <a:endParaRPr lang="en-US" dirty="0">
              <a:solidFill>
                <a:schemeClr val="bg2"/>
              </a:solidFill>
            </a:endParaRPr>
          </a:p>
        </p:txBody>
      </p:sp>
      <p:sp>
        <p:nvSpPr>
          <p:cNvPr id="4" name="Content Placeholder 3"/>
          <p:cNvSpPr>
            <a:spLocks noGrp="1"/>
          </p:cNvSpPr>
          <p:nvPr>
            <p:ph sz="quarter" idx="12"/>
          </p:nvPr>
        </p:nvSpPr>
        <p:spPr>
          <a:xfrm>
            <a:off x="685800" y="1143000"/>
            <a:ext cx="8077200" cy="5029200"/>
          </a:xfrm>
        </p:spPr>
        <p:txBody>
          <a:bodyPr/>
          <a:lstStyle/>
          <a:p>
            <a:pPr marL="287982" lvl="0" indent="-285750">
              <a:buFont typeface="Arial" panose="020B0604020202020204" pitchFamily="34" charset="0"/>
              <a:buChar char="•"/>
            </a:pPr>
            <a:r>
              <a:rPr lang="en-US" sz="2400" dirty="0">
                <a:latin typeface="Arial Narrow" panose="020B0606020202030204" pitchFamily="34" charset="0"/>
              </a:rPr>
              <a:t>All State and Local Gov’t Entities (including general purpose gov’t)</a:t>
            </a:r>
          </a:p>
          <a:p>
            <a:pPr marL="842867" lvl="1" indent="-342900">
              <a:spcBef>
                <a:spcPts val="1200"/>
              </a:spcBef>
              <a:buFont typeface="Courier New" panose="02070309020205020404" pitchFamily="49" charset="0"/>
              <a:buChar char="o"/>
            </a:pPr>
            <a:r>
              <a:rPr lang="en-US" dirty="0">
                <a:latin typeface="Arial Narrow" panose="020B0606020202030204" pitchFamily="34" charset="0"/>
              </a:rPr>
              <a:t>Including gov’t component units (separate entity established to for deploying economic development strategies) if the gov’t, using its own professional judgment, determines it’s disclosure is essential to fair presentation IAW Statement No. 14</a:t>
            </a:r>
          </a:p>
          <a:p>
            <a:pPr marL="287982" lvl="0" indent="-285750">
              <a:spcBef>
                <a:spcPts val="1200"/>
              </a:spcBef>
              <a:buFont typeface="Arial" panose="020B0604020202020204" pitchFamily="34" charset="0"/>
              <a:buChar char="•"/>
            </a:pPr>
            <a:r>
              <a:rPr lang="en-US" sz="2400" dirty="0">
                <a:latin typeface="Arial Narrow" panose="020B0606020202030204" pitchFamily="34" charset="0"/>
              </a:rPr>
              <a:t>Public Benefit Corporations and Authorities</a:t>
            </a:r>
          </a:p>
          <a:p>
            <a:pPr marL="287982" lvl="0" indent="-285750">
              <a:spcBef>
                <a:spcPts val="1200"/>
              </a:spcBef>
              <a:buFont typeface="Arial" panose="020B0604020202020204" pitchFamily="34" charset="0"/>
              <a:buChar char="•"/>
            </a:pPr>
            <a:r>
              <a:rPr lang="en-US" sz="2400" dirty="0">
                <a:latin typeface="Arial Narrow" panose="020B0606020202030204" pitchFamily="34" charset="0"/>
              </a:rPr>
              <a:t>Public Employee Retirement Systems</a:t>
            </a:r>
          </a:p>
          <a:p>
            <a:pPr marL="287982" lvl="0" indent="-285750">
              <a:spcBef>
                <a:spcPts val="1200"/>
              </a:spcBef>
              <a:buFont typeface="Arial" panose="020B0604020202020204" pitchFamily="34" charset="0"/>
              <a:buChar char="•"/>
            </a:pPr>
            <a:r>
              <a:rPr lang="en-US" sz="2400" dirty="0">
                <a:latin typeface="Arial Narrow" panose="020B0606020202030204" pitchFamily="34" charset="0"/>
              </a:rPr>
              <a:t>Public Utilities</a:t>
            </a:r>
          </a:p>
          <a:p>
            <a:pPr marL="287982" lvl="0" indent="-285750">
              <a:spcBef>
                <a:spcPts val="1200"/>
              </a:spcBef>
              <a:buFont typeface="Arial" panose="020B0604020202020204" pitchFamily="34" charset="0"/>
              <a:buChar char="•"/>
            </a:pPr>
            <a:r>
              <a:rPr lang="en-US" sz="2400" dirty="0">
                <a:latin typeface="Arial Narrow" panose="020B0606020202030204" pitchFamily="34" charset="0"/>
              </a:rPr>
              <a:t>Hospitals and Healthcare Providers</a:t>
            </a:r>
          </a:p>
          <a:p>
            <a:pPr marL="287982" lvl="0" indent="-285750">
              <a:spcBef>
                <a:spcPts val="1200"/>
              </a:spcBef>
              <a:buFont typeface="Arial" panose="020B0604020202020204" pitchFamily="34" charset="0"/>
              <a:buChar char="•"/>
            </a:pPr>
            <a:r>
              <a:rPr lang="en-US" sz="2400" dirty="0">
                <a:latin typeface="Arial Narrow" panose="020B0606020202030204" pitchFamily="34" charset="0"/>
              </a:rPr>
              <a:t>Colleges and Universities</a:t>
            </a:r>
          </a:p>
          <a:p>
            <a:pPr algn="just">
              <a:spcBef>
                <a:spcPts val="0"/>
              </a:spcBef>
              <a:spcAft>
                <a:spcPts val="600"/>
              </a:spcAft>
            </a:pPr>
            <a:endParaRPr lang="en-US" sz="3200" dirty="0">
              <a:latin typeface="Arial Narrow" panose="020B0606020202030204" pitchFamily="34" charset="0"/>
            </a:endParaRPr>
          </a:p>
          <a:p>
            <a:pPr marL="345132" indent="-342900" algn="just">
              <a:spcBef>
                <a:spcPts val="0"/>
              </a:spcBef>
              <a:spcAft>
                <a:spcPts val="600"/>
              </a:spcAft>
              <a:buFont typeface="Arial" pitchFamily="34" charset="0"/>
              <a:buChar char="•"/>
            </a:pPr>
            <a:endParaRPr lang="en-US" sz="1800" dirty="0" smtClean="0">
              <a:latin typeface="Arial Narrow" panose="020B0606020202030204" pitchFamily="34" charset="0"/>
            </a:endParaRPr>
          </a:p>
        </p:txBody>
      </p:sp>
      <p:sp>
        <p:nvSpPr>
          <p:cNvPr id="5" name="Title 4"/>
          <p:cNvSpPr>
            <a:spLocks noGrp="1"/>
          </p:cNvSpPr>
          <p:nvPr>
            <p:ph type="ctrTitle"/>
          </p:nvPr>
        </p:nvSpPr>
        <p:spPr>
          <a:xfrm>
            <a:off x="304800" y="76200"/>
            <a:ext cx="8534400" cy="914400"/>
          </a:xfrm>
        </p:spPr>
        <p:txBody>
          <a:bodyPr/>
          <a:lstStyle/>
          <a:p>
            <a:r>
              <a:rPr lang="en-US" sz="3200" b="1" dirty="0" smtClean="0"/>
              <a:t>To whom the disclosure </a:t>
            </a:r>
            <a:br>
              <a:rPr lang="en-US" sz="3200" b="1" dirty="0" smtClean="0"/>
            </a:br>
            <a:r>
              <a:rPr lang="en-US" sz="3200" b="1" dirty="0" smtClean="0"/>
              <a:t>requirements apply</a:t>
            </a:r>
            <a:endParaRPr lang="en-US" sz="3200" b="1" dirty="0"/>
          </a:p>
        </p:txBody>
      </p:sp>
    </p:spTree>
    <p:extLst>
      <p:ext uri="{BB962C8B-B14F-4D97-AF65-F5344CB8AC3E}">
        <p14:creationId xmlns:p14="http://schemas.microsoft.com/office/powerpoint/2010/main" val="126439601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40</a:t>
            </a:fld>
            <a:endParaRPr lang="en-US" dirty="0"/>
          </a:p>
        </p:txBody>
      </p:sp>
      <p:sp>
        <p:nvSpPr>
          <p:cNvPr id="4" name="Title 3"/>
          <p:cNvSpPr>
            <a:spLocks noGrp="1"/>
          </p:cNvSpPr>
          <p:nvPr>
            <p:ph type="ctrTitle"/>
          </p:nvPr>
        </p:nvSpPr>
        <p:spPr/>
        <p:txBody>
          <a:bodyPr/>
          <a:lstStyle/>
          <a:p>
            <a:r>
              <a:rPr lang="en-US" sz="3000" b="1" dirty="0" smtClean="0"/>
              <a:t>FILOT &amp; GASB</a:t>
            </a:r>
            <a:br>
              <a:rPr lang="en-US" sz="3000" b="1" dirty="0" smtClean="0"/>
            </a:br>
            <a:r>
              <a:rPr lang="en-US" sz="3000" b="1" dirty="0" smtClean="0"/>
              <a:t>NEW FEES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just">
              <a:spcBef>
                <a:spcPts val="1000"/>
              </a:spcBef>
              <a:spcAft>
                <a:spcPts val="600"/>
              </a:spcAft>
            </a:pPr>
            <a:r>
              <a:rPr lang="en-US" sz="3300" dirty="0" smtClean="0">
                <a:latin typeface="Arial Narrow" panose="020B0606020202030204" pitchFamily="34" charset="0"/>
              </a:rPr>
              <a:t>For a manufacturer, does the county net out the manufacturer’s abatement?  The county gets no property taxes on manufacturers for the first five years unless fee is executed.  Fee-in-lieu increases – not decreases – property tax revenue for counties in the first five years of the fee, usually longer as property frequently not placed into service until second year.</a:t>
            </a:r>
          </a:p>
          <a:p>
            <a:pPr algn="just">
              <a:spcBef>
                <a:spcPts val="1000"/>
              </a:spcBef>
              <a:spcAft>
                <a:spcPts val="600"/>
              </a:spcAft>
            </a:pPr>
            <a:r>
              <a:rPr lang="en-US" sz="3300" dirty="0" smtClean="0">
                <a:latin typeface="Arial Narrow" panose="020B0606020202030204" pitchFamily="34" charset="0"/>
              </a:rPr>
              <a:t>Different for cities and school districts, which receive less property tax revenue in year one.</a:t>
            </a:r>
          </a:p>
        </p:txBody>
      </p:sp>
    </p:spTree>
    <p:extLst>
      <p:ext uri="{BB962C8B-B14F-4D97-AF65-F5344CB8AC3E}">
        <p14:creationId xmlns:p14="http://schemas.microsoft.com/office/powerpoint/2010/main" val="133733582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41</a:t>
            </a:fld>
            <a:endParaRPr lang="en-US" dirty="0"/>
          </a:p>
        </p:txBody>
      </p:sp>
      <p:sp>
        <p:nvSpPr>
          <p:cNvPr id="4" name="Title 3"/>
          <p:cNvSpPr>
            <a:spLocks noGrp="1"/>
          </p:cNvSpPr>
          <p:nvPr>
            <p:ph type="ctrTitle"/>
          </p:nvPr>
        </p:nvSpPr>
        <p:spPr/>
        <p:txBody>
          <a:bodyPr/>
          <a:lstStyle/>
          <a:p>
            <a:r>
              <a:rPr lang="en-US" sz="3000" b="1" dirty="0" smtClean="0"/>
              <a:t>FILOT &amp; GASB</a:t>
            </a:r>
            <a:br>
              <a:rPr lang="en-US" sz="3000" b="1" dirty="0" smtClean="0"/>
            </a:br>
            <a:r>
              <a:rPr lang="en-US" sz="3000" b="1" dirty="0" smtClean="0"/>
              <a:t>NEW FEES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just">
              <a:spcBef>
                <a:spcPts val="1000"/>
              </a:spcBef>
              <a:spcAft>
                <a:spcPts val="600"/>
              </a:spcAft>
            </a:pPr>
            <a:r>
              <a:rPr lang="en-US" sz="4000" dirty="0" smtClean="0">
                <a:latin typeface="Arial Narrow" panose="020B0606020202030204" pitchFamily="34" charset="0"/>
              </a:rPr>
              <a:t>When do you report?  Property is not subject to taxation until it is placed in service – when can be a year or two after the fee is executed.</a:t>
            </a:r>
          </a:p>
          <a:p>
            <a:pPr algn="just">
              <a:spcBef>
                <a:spcPts val="1000"/>
              </a:spcBef>
              <a:spcAft>
                <a:spcPts val="600"/>
              </a:spcAft>
            </a:pPr>
            <a:r>
              <a:rPr lang="en-US" sz="4000" dirty="0" smtClean="0">
                <a:latin typeface="Arial Narrow" panose="020B0606020202030204" pitchFamily="34" charset="0"/>
              </a:rPr>
              <a:t>Some projects never move forward.</a:t>
            </a:r>
          </a:p>
          <a:p>
            <a:pPr algn="just">
              <a:spcBef>
                <a:spcPts val="1000"/>
              </a:spcBef>
              <a:spcAft>
                <a:spcPts val="600"/>
              </a:spcAft>
            </a:pPr>
            <a:r>
              <a:rPr lang="en-US" sz="4000" dirty="0" smtClean="0">
                <a:latin typeface="Arial Narrow" panose="020B0606020202030204" pitchFamily="34" charset="0"/>
              </a:rPr>
              <a:t>Sometimes the SSRC kicks in the first year and sometimes not until the year the property is placed in service.</a:t>
            </a:r>
          </a:p>
        </p:txBody>
      </p:sp>
    </p:spTree>
    <p:extLst>
      <p:ext uri="{BB962C8B-B14F-4D97-AF65-F5344CB8AC3E}">
        <p14:creationId xmlns:p14="http://schemas.microsoft.com/office/powerpoint/2010/main" val="162004223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42</a:t>
            </a:fld>
            <a:endParaRPr lang="en-US" dirty="0"/>
          </a:p>
        </p:txBody>
      </p:sp>
      <p:sp>
        <p:nvSpPr>
          <p:cNvPr id="4" name="Title 3"/>
          <p:cNvSpPr>
            <a:spLocks noGrp="1"/>
          </p:cNvSpPr>
          <p:nvPr>
            <p:ph type="ctrTitle"/>
          </p:nvPr>
        </p:nvSpPr>
        <p:spPr/>
        <p:txBody>
          <a:bodyPr/>
          <a:lstStyle/>
          <a:p>
            <a:r>
              <a:rPr lang="en-US" sz="3000" b="1" dirty="0" smtClean="0"/>
              <a:t>FILOT &amp; GASB</a:t>
            </a:r>
            <a:br>
              <a:rPr lang="en-US" sz="3000" b="1" dirty="0" smtClean="0"/>
            </a:br>
            <a:r>
              <a:rPr lang="en-US" sz="3000" b="1" dirty="0" smtClean="0"/>
              <a:t>NEW FEES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just">
              <a:spcBef>
                <a:spcPts val="1000"/>
              </a:spcBef>
              <a:spcAft>
                <a:spcPts val="600"/>
              </a:spcAft>
            </a:pPr>
            <a:r>
              <a:rPr lang="en-US" sz="4000" dirty="0" smtClean="0">
                <a:latin typeface="Arial Narrow" panose="020B0606020202030204" pitchFamily="34" charset="0"/>
              </a:rPr>
              <a:t>When does County report?</a:t>
            </a:r>
          </a:p>
          <a:p>
            <a:pPr marL="573732" indent="-571500" algn="just">
              <a:spcBef>
                <a:spcPts val="1000"/>
              </a:spcBef>
              <a:spcAft>
                <a:spcPts val="600"/>
              </a:spcAft>
              <a:buFont typeface="Wingdings" panose="05000000000000000000" pitchFamily="2" charset="2"/>
              <a:buChar char="ü"/>
            </a:pPr>
            <a:r>
              <a:rPr lang="en-US" sz="4000" dirty="0" smtClean="0">
                <a:latin typeface="Arial Narrow" panose="020B0606020202030204" pitchFamily="34" charset="0"/>
              </a:rPr>
              <a:t>The year the fee executed;</a:t>
            </a:r>
          </a:p>
          <a:p>
            <a:pPr marL="573732" indent="-571500" algn="just">
              <a:spcBef>
                <a:spcPts val="1000"/>
              </a:spcBef>
              <a:spcAft>
                <a:spcPts val="600"/>
              </a:spcAft>
              <a:buFont typeface="Wingdings" panose="05000000000000000000" pitchFamily="2" charset="2"/>
              <a:buChar char="ü"/>
            </a:pPr>
            <a:r>
              <a:rPr lang="en-US" sz="4000" dirty="0" smtClean="0">
                <a:latin typeface="Arial Narrow" panose="020B0606020202030204" pitchFamily="34" charset="0"/>
              </a:rPr>
              <a:t>The year the facility is placed in service; or</a:t>
            </a:r>
          </a:p>
          <a:p>
            <a:pPr marL="573732" indent="-571500" algn="just">
              <a:spcBef>
                <a:spcPts val="1000"/>
              </a:spcBef>
              <a:spcAft>
                <a:spcPts val="600"/>
              </a:spcAft>
              <a:buFont typeface="Wingdings" panose="05000000000000000000" pitchFamily="2" charset="2"/>
              <a:buChar char="ü"/>
            </a:pPr>
            <a:r>
              <a:rPr lang="en-US" sz="4000" dirty="0" smtClean="0">
                <a:latin typeface="Arial Narrow" panose="020B0606020202030204" pitchFamily="34" charset="0"/>
              </a:rPr>
              <a:t>The year the entity files first property tax return?  (Government doesn’t know true value of abatement until the property tax return is filed.)</a:t>
            </a:r>
          </a:p>
        </p:txBody>
      </p:sp>
    </p:spTree>
    <p:extLst>
      <p:ext uri="{BB962C8B-B14F-4D97-AF65-F5344CB8AC3E}">
        <p14:creationId xmlns:p14="http://schemas.microsoft.com/office/powerpoint/2010/main" val="2643352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43</a:t>
            </a:fld>
            <a:endParaRPr lang="en-US" dirty="0"/>
          </a:p>
        </p:txBody>
      </p:sp>
      <p:sp>
        <p:nvSpPr>
          <p:cNvPr id="4" name="Title 3"/>
          <p:cNvSpPr>
            <a:spLocks noGrp="1"/>
          </p:cNvSpPr>
          <p:nvPr>
            <p:ph type="ctrTitle"/>
          </p:nvPr>
        </p:nvSpPr>
        <p:spPr/>
        <p:txBody>
          <a:bodyPr/>
          <a:lstStyle/>
          <a:p>
            <a:r>
              <a:rPr lang="en-US" sz="3000" b="1" dirty="0" smtClean="0"/>
              <a:t>GASb and fee</a:t>
            </a:r>
            <a:br>
              <a:rPr lang="en-US" sz="3000" b="1" dirty="0" smtClean="0"/>
            </a:br>
            <a:r>
              <a:rPr lang="en-US" sz="3000" b="1" dirty="0" smtClean="0"/>
              <a:t>existing FEES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just">
              <a:spcBef>
                <a:spcPts val="1000"/>
              </a:spcBef>
              <a:spcAft>
                <a:spcPts val="600"/>
              </a:spcAft>
            </a:pPr>
            <a:r>
              <a:rPr lang="en-US" sz="3200" dirty="0" smtClean="0">
                <a:latin typeface="Arial Narrow" panose="020B0606020202030204" pitchFamily="34" charset="0"/>
              </a:rPr>
              <a:t>Period When Disclosure Should Occur</a:t>
            </a:r>
          </a:p>
          <a:p>
            <a:pPr algn="just">
              <a:spcBef>
                <a:spcPts val="1000"/>
              </a:spcBef>
              <a:spcAft>
                <a:spcPts val="600"/>
              </a:spcAft>
            </a:pPr>
            <a:r>
              <a:rPr lang="en-US" sz="2600" dirty="0" smtClean="0">
                <a:latin typeface="Arial Narrow" panose="020B0606020202030204" pitchFamily="34" charset="0"/>
              </a:rPr>
              <a:t>The Board considered whether disclosures about tax abatement agreements should be made in each year that the agreement is in effect or only in the initial year of the agreement.  The Board concluded that the disclosures required by this Statement continue to be equally or nearly equally as important in subsequent years as in the first year they are presented.  Furthermore, the Board believes that the cost of implementing the requirements of this Statement will diminish in subsequent years.  Therefore, it is the Board’s view that as long as a tax abatement agreement remains in effect – and, therefore, continues to affect a government’s finances – the disclosure is necessary.</a:t>
            </a:r>
          </a:p>
        </p:txBody>
      </p:sp>
    </p:spTree>
    <p:extLst>
      <p:ext uri="{BB962C8B-B14F-4D97-AF65-F5344CB8AC3E}">
        <p14:creationId xmlns:p14="http://schemas.microsoft.com/office/powerpoint/2010/main" val="60756703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44</a:t>
            </a:fld>
            <a:endParaRPr lang="en-US" dirty="0"/>
          </a:p>
        </p:txBody>
      </p:sp>
      <p:sp>
        <p:nvSpPr>
          <p:cNvPr id="4" name="Title 3"/>
          <p:cNvSpPr>
            <a:spLocks noGrp="1"/>
          </p:cNvSpPr>
          <p:nvPr>
            <p:ph type="ctrTitle"/>
          </p:nvPr>
        </p:nvSpPr>
        <p:spPr/>
        <p:txBody>
          <a:bodyPr/>
          <a:lstStyle/>
          <a:p>
            <a:r>
              <a:rPr lang="en-US" sz="3000" b="1" dirty="0" smtClean="0"/>
              <a:t>GASb and fee</a:t>
            </a:r>
            <a:br>
              <a:rPr lang="en-US" sz="3000" b="1" dirty="0" smtClean="0"/>
            </a:br>
            <a:r>
              <a:rPr lang="en-US" sz="3000" b="1" dirty="0" smtClean="0"/>
              <a:t>existing FEES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just">
              <a:spcBef>
                <a:spcPts val="1000"/>
              </a:spcBef>
              <a:spcAft>
                <a:spcPts val="600"/>
              </a:spcAft>
            </a:pPr>
            <a:r>
              <a:rPr lang="en-US" sz="4000" dirty="0" smtClean="0">
                <a:latin typeface="Arial Narrow" panose="020B0606020202030204" pitchFamily="34" charset="0"/>
              </a:rPr>
              <a:t>Fee-in-lieu’s last 20-30 rolling years.</a:t>
            </a:r>
          </a:p>
          <a:p>
            <a:pPr algn="just">
              <a:spcBef>
                <a:spcPts val="1000"/>
              </a:spcBef>
              <a:spcAft>
                <a:spcPts val="600"/>
              </a:spcAft>
            </a:pPr>
            <a:r>
              <a:rPr lang="en-US" sz="4000" dirty="0" smtClean="0">
                <a:latin typeface="Arial Narrow" panose="020B0606020202030204" pitchFamily="34" charset="0"/>
              </a:rPr>
              <a:t>Presumably the County has to aggregate all existing fee-in-lieu’s and calculate (1) millage differential (taxes using today’s millage versus millage when fee was executed (if 20-30 year locked in millage); or when last reset for 5 year millage locks; and (2) savings from assessment ratio differential.</a:t>
            </a:r>
          </a:p>
        </p:txBody>
      </p:sp>
    </p:spTree>
    <p:extLst>
      <p:ext uri="{BB962C8B-B14F-4D97-AF65-F5344CB8AC3E}">
        <p14:creationId xmlns:p14="http://schemas.microsoft.com/office/powerpoint/2010/main" val="300696644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45</a:t>
            </a:fld>
            <a:endParaRPr lang="en-US" dirty="0"/>
          </a:p>
        </p:txBody>
      </p:sp>
      <p:sp>
        <p:nvSpPr>
          <p:cNvPr id="4" name="Title 3"/>
          <p:cNvSpPr>
            <a:spLocks noGrp="1"/>
          </p:cNvSpPr>
          <p:nvPr>
            <p:ph type="ctrTitle"/>
          </p:nvPr>
        </p:nvSpPr>
        <p:spPr/>
        <p:txBody>
          <a:bodyPr/>
          <a:lstStyle/>
          <a:p>
            <a:r>
              <a:rPr lang="en-US" sz="3000" b="1" dirty="0" smtClean="0"/>
              <a:t>GASb and fee</a:t>
            </a:r>
            <a:br>
              <a:rPr lang="en-US" sz="3000" b="1" dirty="0" smtClean="0"/>
            </a:br>
            <a:r>
              <a:rPr lang="en-US" sz="3000" b="1" dirty="0" smtClean="0"/>
              <a:t>existing FEES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8" name="Content Placeholder 2"/>
          <p:cNvSpPr>
            <a:spLocks noGrp="1"/>
          </p:cNvSpPr>
          <p:nvPr>
            <p:ph sz="quarter" idx="12"/>
          </p:nvPr>
        </p:nvSpPr>
        <p:spPr>
          <a:xfrm>
            <a:off x="152400" y="1143000"/>
            <a:ext cx="8839200" cy="5181600"/>
          </a:xfrm>
        </p:spPr>
        <p:txBody>
          <a:bodyPr/>
          <a:lstStyle/>
          <a:p>
            <a:pPr algn="just">
              <a:spcBef>
                <a:spcPts val="1000"/>
              </a:spcBef>
              <a:spcAft>
                <a:spcPts val="600"/>
              </a:spcAft>
            </a:pPr>
            <a:endParaRPr lang="en-US" sz="4000" smtClean="0">
              <a:latin typeface="Arial Narrow" panose="020B0606020202030204" pitchFamily="34" charset="0"/>
            </a:endParaRPr>
          </a:p>
          <a:p>
            <a:pPr algn="just">
              <a:spcBef>
                <a:spcPts val="1000"/>
              </a:spcBef>
              <a:spcAft>
                <a:spcPts val="600"/>
              </a:spcAft>
            </a:pPr>
            <a:r>
              <a:rPr lang="en-US" sz="4000" smtClean="0">
                <a:latin typeface="Arial Narrow" panose="020B0606020202030204" pitchFamily="34" charset="0"/>
              </a:rPr>
              <a:t>Need </a:t>
            </a:r>
            <a:r>
              <a:rPr lang="en-US" sz="4000" dirty="0" smtClean="0">
                <a:latin typeface="Arial Narrow" panose="020B0606020202030204" pitchFamily="34" charset="0"/>
              </a:rPr>
              <a:t>to examine each existing fee-in-lieu every year to see if new investment has been added to the fee.  The property tax return shows this.</a:t>
            </a:r>
          </a:p>
        </p:txBody>
      </p:sp>
    </p:spTree>
    <p:extLst>
      <p:ext uri="{BB962C8B-B14F-4D97-AF65-F5344CB8AC3E}">
        <p14:creationId xmlns:p14="http://schemas.microsoft.com/office/powerpoint/2010/main" val="367581339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46</a:t>
            </a:fld>
            <a:endParaRPr lang="en-US" dirty="0"/>
          </a:p>
        </p:txBody>
      </p:sp>
      <p:sp>
        <p:nvSpPr>
          <p:cNvPr id="4" name="Title 3"/>
          <p:cNvSpPr>
            <a:spLocks noGrp="1"/>
          </p:cNvSpPr>
          <p:nvPr>
            <p:ph type="ctrTitle"/>
          </p:nvPr>
        </p:nvSpPr>
        <p:spPr/>
        <p:txBody>
          <a:bodyPr/>
          <a:lstStyle/>
          <a:p>
            <a:r>
              <a:rPr lang="en-US" sz="3000" b="1" dirty="0"/>
              <a:t>ILLUSTRATION OF </a:t>
            </a:r>
            <a:r>
              <a:rPr lang="en-US" sz="3000" b="1" dirty="0" smtClean="0"/>
              <a:t>gasb-77 REPORTING </a:t>
            </a:r>
            <a:r>
              <a:rPr lang="en-US" sz="3000" b="1" dirty="0"/>
              <a:t>REQUIREMENTS FOR FILOTS </a:t>
            </a:r>
            <a:r>
              <a:rPr lang="en-US" sz="3000" b="1" dirty="0" smtClean="0"/>
              <a:t>(</a:t>
            </a:r>
            <a:r>
              <a:rPr lang="en-US" sz="3000" b="1" dirty="0"/>
              <a:t>PAST &amp; new</a:t>
            </a:r>
            <a:r>
              <a:rPr lang="en-US" sz="3000" b="1" dirty="0" smtClean="0"/>
              <a:t>)</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9" name="Content Placeholder 2"/>
          <p:cNvSpPr>
            <a:spLocks noGrp="1"/>
          </p:cNvSpPr>
          <p:nvPr>
            <p:ph sz="quarter" idx="12"/>
          </p:nvPr>
        </p:nvSpPr>
        <p:spPr>
          <a:xfrm>
            <a:off x="152400" y="1143000"/>
            <a:ext cx="8839200" cy="5181600"/>
          </a:xfrm>
        </p:spPr>
        <p:txBody>
          <a:bodyPr/>
          <a:lstStyle/>
          <a:p>
            <a:pPr marL="459432" indent="-457200" algn="just">
              <a:spcBef>
                <a:spcPts val="1000"/>
              </a:spcBef>
              <a:buFont typeface="Arial" panose="020B0604020202020204" pitchFamily="34" charset="0"/>
              <a:buChar char="•"/>
            </a:pPr>
            <a:r>
              <a:rPr lang="en-US" sz="1800" dirty="0" smtClean="0">
                <a:latin typeface="Arial Narrow" panose="020B0606020202030204" pitchFamily="34" charset="0"/>
              </a:rPr>
              <a:t>Specific taxes being abated (i.e. property taxes; Box 17 of PT-443)</a:t>
            </a:r>
          </a:p>
          <a:p>
            <a:pPr marL="459432" indent="-457200" algn="just">
              <a:spcBef>
                <a:spcPts val="1000"/>
              </a:spcBef>
              <a:buFont typeface="Arial" panose="020B0604020202020204" pitchFamily="34" charset="0"/>
              <a:buChar char="•"/>
            </a:pPr>
            <a:r>
              <a:rPr lang="en-US" sz="1800" dirty="0" smtClean="0">
                <a:latin typeface="Arial Narrow" panose="020B0606020202030204" pitchFamily="34" charset="0"/>
              </a:rPr>
              <a:t>Authority under which the FILOT was entered (Box 16)</a:t>
            </a:r>
          </a:p>
          <a:p>
            <a:pPr marL="459432" indent="-457200" algn="just">
              <a:spcBef>
                <a:spcPts val="1000"/>
              </a:spcBef>
              <a:buFont typeface="Arial" panose="020B0604020202020204" pitchFamily="34" charset="0"/>
              <a:buChar char="•"/>
            </a:pPr>
            <a:r>
              <a:rPr lang="en-US" sz="1800" dirty="0" smtClean="0">
                <a:latin typeface="Arial Narrow" panose="020B0606020202030204" pitchFamily="34" charset="0"/>
              </a:rPr>
              <a:t>Criteria making recipient company eligible for FILOT (minimum investment (Box 7) and potentially # of jobs (Box 27)</a:t>
            </a:r>
          </a:p>
          <a:p>
            <a:pPr marL="459432" indent="-457200" algn="just">
              <a:spcBef>
                <a:spcPts val="1000"/>
              </a:spcBef>
              <a:buFont typeface="Arial" panose="020B0604020202020204" pitchFamily="34" charset="0"/>
              <a:buChar char="•"/>
            </a:pPr>
            <a:r>
              <a:rPr lang="en-US" sz="1800" dirty="0" smtClean="0">
                <a:latin typeface="Arial Narrow" panose="020B0606020202030204" pitchFamily="34" charset="0"/>
              </a:rPr>
              <a:t>Mechanism by which taxes are abated: (i.e. how company’s taxes are reduced (Box 18: assessment ratio, Box 20: millage rate, Box 25: whether company authorized discounted rate for net present value purposes)</a:t>
            </a:r>
          </a:p>
          <a:p>
            <a:pPr marL="459432" indent="-457200" algn="just">
              <a:spcBef>
                <a:spcPts val="1000"/>
              </a:spcBef>
              <a:buFont typeface="Arial" panose="020B0604020202020204" pitchFamily="34" charset="0"/>
              <a:buChar char="•"/>
            </a:pPr>
            <a:r>
              <a:rPr lang="en-US" sz="1800" dirty="0" smtClean="0">
                <a:latin typeface="Arial Narrow" panose="020B0606020202030204" pitchFamily="34" charset="0"/>
              </a:rPr>
              <a:t>Provisions for county recapturing taxes abated (in FILOT itself but also standard provisions found in statutes, i.e. S.C. Code § 4-12-30(B)(4)(f))</a:t>
            </a:r>
          </a:p>
          <a:p>
            <a:pPr marL="459432" indent="-457200" algn="just">
              <a:spcBef>
                <a:spcPts val="1000"/>
              </a:spcBef>
              <a:buFont typeface="Arial" panose="020B0604020202020204" pitchFamily="34" charset="0"/>
              <a:buChar char="•"/>
            </a:pPr>
            <a:r>
              <a:rPr lang="en-US" sz="1800" dirty="0" smtClean="0">
                <a:latin typeface="Arial Narrow" panose="020B0606020202030204" pitchFamily="34" charset="0"/>
              </a:rPr>
              <a:t>Types of commitments made by recipient company (usually standard minimum investment during 5 or 8 yr period and # of jobs if applicable)</a:t>
            </a:r>
          </a:p>
          <a:p>
            <a:pPr marL="459432" indent="-457200" algn="just">
              <a:spcBef>
                <a:spcPts val="1000"/>
              </a:spcBef>
              <a:buFont typeface="Arial" panose="020B0604020202020204" pitchFamily="34" charset="0"/>
              <a:buChar char="•"/>
            </a:pPr>
            <a:r>
              <a:rPr lang="en-US" sz="1800" dirty="0" smtClean="0">
                <a:latin typeface="Arial Narrow" panose="020B0606020202030204" pitchFamily="34" charset="0"/>
              </a:rPr>
              <a:t>Information re: any infrastructure credits, special source revenue bonds, or exemptions from agricultural rollback taxes (if applicable) that the county did not receive due to the FILOT</a:t>
            </a:r>
          </a:p>
          <a:p>
            <a:pPr marL="459432" indent="-457200" algn="just">
              <a:spcBef>
                <a:spcPts val="1000"/>
              </a:spcBef>
              <a:buFont typeface="Arial" panose="020B0604020202020204" pitchFamily="34" charset="0"/>
              <a:buChar char="•"/>
            </a:pPr>
            <a:r>
              <a:rPr lang="en-US" sz="1800" dirty="0" smtClean="0">
                <a:latin typeface="Arial Narrow" panose="020B0606020202030204" pitchFamily="34" charset="0"/>
              </a:rPr>
              <a:t>County must calculate gross $ amount of tax revenues reduced during the reporting period as a result of all FILOTs in the county and all other tax abatement agreements (</a:t>
            </a:r>
            <a:r>
              <a:rPr lang="en-US" sz="1800" u="sng" dirty="0" smtClean="0">
                <a:latin typeface="Arial Narrow" panose="020B0606020202030204" pitchFamily="34" charset="0"/>
              </a:rPr>
              <a:t>very burdensome</a:t>
            </a:r>
            <a:r>
              <a:rPr lang="en-US" sz="1800" dirty="0" smtClean="0">
                <a:latin typeface="Arial Narrow" panose="020B0606020202030204" pitchFamily="34" charset="0"/>
              </a:rPr>
              <a:t>)</a:t>
            </a:r>
          </a:p>
          <a:p>
            <a:pPr marL="459432" indent="-457200" algn="just">
              <a:spcBef>
                <a:spcPts val="1000"/>
              </a:spcBef>
              <a:buFont typeface="Arial" panose="020B0604020202020204" pitchFamily="34" charset="0"/>
              <a:buChar char="•"/>
            </a:pPr>
            <a:endParaRPr lang="en-US" sz="2000" dirty="0" smtClean="0">
              <a:latin typeface="Arial Narrow" panose="020B0606020202030204" pitchFamily="34" charset="0"/>
            </a:endParaRPr>
          </a:p>
          <a:p>
            <a:pPr marL="459432" indent="-457200" algn="just">
              <a:spcBef>
                <a:spcPts val="1000"/>
              </a:spcBef>
              <a:buFont typeface="Arial" panose="020B0604020202020204" pitchFamily="34" charset="0"/>
              <a:buChar char="•"/>
            </a:pPr>
            <a:endParaRPr lang="en-US" sz="2600" dirty="0" smtClean="0">
              <a:latin typeface="Arial Narrow" panose="020B0606020202030204" pitchFamily="34" charset="0"/>
            </a:endParaRPr>
          </a:p>
        </p:txBody>
      </p:sp>
    </p:spTree>
    <p:extLst>
      <p:ext uri="{BB962C8B-B14F-4D97-AF65-F5344CB8AC3E}">
        <p14:creationId xmlns:p14="http://schemas.microsoft.com/office/powerpoint/2010/main" val="28481526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47</a:t>
            </a:fld>
            <a:endParaRPr lang="en-US" dirty="0"/>
          </a:p>
        </p:txBody>
      </p:sp>
      <p:sp>
        <p:nvSpPr>
          <p:cNvPr id="4" name="Title 3"/>
          <p:cNvSpPr>
            <a:spLocks noGrp="1"/>
          </p:cNvSpPr>
          <p:nvPr>
            <p:ph type="ctrTitle"/>
          </p:nvPr>
        </p:nvSpPr>
        <p:spPr/>
        <p:txBody>
          <a:bodyPr/>
          <a:lstStyle/>
          <a:p>
            <a:r>
              <a:rPr lang="en-US" sz="3000" b="1" dirty="0" smtClean="0"/>
              <a:t>Information re: filotS SPECIFICALLY EXCLUDED FROM GASB-77 DISCLOSURE REQS</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9" name="Content Placeholder 2"/>
          <p:cNvSpPr>
            <a:spLocks noGrp="1"/>
          </p:cNvSpPr>
          <p:nvPr>
            <p:ph sz="quarter" idx="12"/>
          </p:nvPr>
        </p:nvSpPr>
        <p:spPr>
          <a:xfrm>
            <a:off x="152400" y="1143000"/>
            <a:ext cx="8839200" cy="5181600"/>
          </a:xfrm>
        </p:spPr>
        <p:txBody>
          <a:bodyPr/>
          <a:lstStyle/>
          <a:p>
            <a:pPr marL="459432" indent="-457200" algn="just">
              <a:spcBef>
                <a:spcPts val="1000"/>
              </a:spcBef>
              <a:buFont typeface="Arial" panose="020B0604020202020204" pitchFamily="34" charset="0"/>
              <a:buChar char="•"/>
            </a:pPr>
            <a:r>
              <a:rPr lang="en-US" sz="2000" dirty="0" smtClean="0">
                <a:latin typeface="Arial Narrow" panose="020B0606020202030204" pitchFamily="34" charset="0"/>
              </a:rPr>
              <a:t>Name of recipient company entering into and receiving benefits of FILOTA (Box 1 of PT-443) and probably any other unique information about company that makes them identifiable (i.e. Box 2, 4, etc.)</a:t>
            </a:r>
          </a:p>
          <a:p>
            <a:pPr marL="957167" lvl="1" indent="-457200" algn="just">
              <a:spcBef>
                <a:spcPts val="1000"/>
              </a:spcBef>
              <a:buFont typeface="Arial" panose="020B0604020202020204" pitchFamily="34" charset="0"/>
              <a:buChar char="•"/>
            </a:pPr>
            <a:r>
              <a:rPr lang="en-US" dirty="0" smtClean="0">
                <a:latin typeface="Arial Narrow" panose="020B0606020202030204" pitchFamily="34" charset="0"/>
              </a:rPr>
              <a:t>GASB excluded because it stated this information “does not fulfill any of the objectives of financial reporting”</a:t>
            </a:r>
          </a:p>
          <a:p>
            <a:pPr marL="459432" indent="-457200" algn="just">
              <a:spcBef>
                <a:spcPts val="1000"/>
              </a:spcBef>
              <a:buFont typeface="Arial" panose="020B0604020202020204" pitchFamily="34" charset="0"/>
              <a:buChar char="•"/>
            </a:pPr>
            <a:r>
              <a:rPr lang="en-US" sz="2000" dirty="0" smtClean="0">
                <a:latin typeface="Arial Narrow" panose="020B0606020202030204" pitchFamily="34" charset="0"/>
              </a:rPr>
              <a:t>Amount being abated under the FILOT for recipient company in future years (only current amounts abated for specific reporting period are required because GASB stated would require specific guidance on how to measure future amounts which is outside the scope of GASB-77)</a:t>
            </a:r>
          </a:p>
          <a:p>
            <a:pPr marL="459432" indent="-457200" algn="just">
              <a:spcBef>
                <a:spcPts val="1000"/>
              </a:spcBef>
              <a:buFont typeface="Arial" panose="020B0604020202020204" pitchFamily="34" charset="0"/>
              <a:buChar char="•"/>
            </a:pPr>
            <a:r>
              <a:rPr lang="en-US" sz="2000" dirty="0" smtClean="0">
                <a:latin typeface="Arial Narrow" panose="020B0606020202030204" pitchFamily="34" charset="0"/>
              </a:rPr>
              <a:t>How much longer FILOT will abate taxes (GASB excluded because said it was concerned about how useful this information would be to users)</a:t>
            </a:r>
          </a:p>
          <a:p>
            <a:pPr marL="459432" indent="-457200" algn="just">
              <a:spcBef>
                <a:spcPts val="1000"/>
              </a:spcBef>
              <a:buFont typeface="Arial" panose="020B0604020202020204" pitchFamily="34" charset="0"/>
              <a:buChar char="•"/>
            </a:pPr>
            <a:r>
              <a:rPr lang="en-US" sz="2000" dirty="0" smtClean="0">
                <a:latin typeface="Arial Narrow" panose="020B0606020202030204" pitchFamily="34" charset="0"/>
              </a:rPr>
              <a:t>Info re: the recipient company’s compliance with the FILOT terms and any amounts the county recaptures if company violates the FILOT (GASB excluded because this information is already reported in the county financial statements)</a:t>
            </a:r>
          </a:p>
          <a:p>
            <a:pPr algn="just">
              <a:spcBef>
                <a:spcPts val="1000"/>
              </a:spcBef>
            </a:pPr>
            <a:endParaRPr lang="en-US" sz="2000" dirty="0" smtClean="0">
              <a:latin typeface="Arial Narrow" panose="020B0606020202030204" pitchFamily="34" charset="0"/>
            </a:endParaRPr>
          </a:p>
          <a:p>
            <a:pPr marL="459432" indent="-457200" algn="just">
              <a:spcBef>
                <a:spcPts val="1000"/>
              </a:spcBef>
              <a:buFont typeface="Arial" panose="020B0604020202020204" pitchFamily="34" charset="0"/>
              <a:buChar char="•"/>
            </a:pPr>
            <a:endParaRPr lang="en-US" sz="2600" dirty="0" smtClean="0">
              <a:latin typeface="Arial Narrow" panose="020B0606020202030204" pitchFamily="34" charset="0"/>
            </a:endParaRPr>
          </a:p>
        </p:txBody>
      </p:sp>
    </p:spTree>
    <p:extLst>
      <p:ext uri="{BB962C8B-B14F-4D97-AF65-F5344CB8AC3E}">
        <p14:creationId xmlns:p14="http://schemas.microsoft.com/office/powerpoint/2010/main" val="52700940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48</a:t>
            </a:fld>
            <a:endParaRPr lang="en-US" dirty="0"/>
          </a:p>
        </p:txBody>
      </p:sp>
      <p:sp>
        <p:nvSpPr>
          <p:cNvPr id="4" name="Title 3"/>
          <p:cNvSpPr>
            <a:spLocks noGrp="1"/>
          </p:cNvSpPr>
          <p:nvPr>
            <p:ph type="ctrTitle"/>
          </p:nvPr>
        </p:nvSpPr>
        <p:spPr/>
        <p:txBody>
          <a:bodyPr/>
          <a:lstStyle/>
          <a:p>
            <a:r>
              <a:rPr lang="en-US" sz="3000" b="1" dirty="0" smtClean="0"/>
              <a:t>EXEMPT PROPERTY AND GASB</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9" name="Content Placeholder 2"/>
          <p:cNvSpPr>
            <a:spLocks noGrp="1"/>
          </p:cNvSpPr>
          <p:nvPr>
            <p:ph sz="quarter" idx="12"/>
          </p:nvPr>
        </p:nvSpPr>
        <p:spPr>
          <a:xfrm>
            <a:off x="152400" y="1143000"/>
            <a:ext cx="8839200" cy="5181600"/>
          </a:xfrm>
        </p:spPr>
        <p:txBody>
          <a:bodyPr/>
          <a:lstStyle/>
          <a:p>
            <a:pPr algn="just">
              <a:spcBef>
                <a:spcPts val="1000"/>
              </a:spcBef>
            </a:pPr>
            <a:r>
              <a:rPr lang="en-US" sz="3600" dirty="0" smtClean="0">
                <a:latin typeface="Arial Narrow" panose="020B0606020202030204" pitchFamily="34" charset="0"/>
              </a:rPr>
              <a:t>What if a hospital buys an existing commercial building subject to taxes and files an Exemption Application with the DOR which grants it.  The building will not be subject to taxes the following year.</a:t>
            </a:r>
          </a:p>
          <a:p>
            <a:pPr marL="459432" indent="-457200" algn="just">
              <a:spcBef>
                <a:spcPts val="1000"/>
              </a:spcBef>
              <a:buFont typeface="Arial" panose="020B0604020202020204" pitchFamily="34" charset="0"/>
              <a:buChar char="•"/>
            </a:pPr>
            <a:endParaRPr lang="en-US" sz="2600" dirty="0" smtClean="0">
              <a:latin typeface="Arial Narrow" panose="020B0606020202030204" pitchFamily="34" charset="0"/>
            </a:endParaRPr>
          </a:p>
        </p:txBody>
      </p:sp>
    </p:spTree>
    <p:extLst>
      <p:ext uri="{BB962C8B-B14F-4D97-AF65-F5344CB8AC3E}">
        <p14:creationId xmlns:p14="http://schemas.microsoft.com/office/powerpoint/2010/main" val="5270094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49</a:t>
            </a:fld>
            <a:endParaRPr lang="en-US" dirty="0"/>
          </a:p>
        </p:txBody>
      </p:sp>
      <p:sp>
        <p:nvSpPr>
          <p:cNvPr id="4" name="Title 3"/>
          <p:cNvSpPr>
            <a:spLocks noGrp="1"/>
          </p:cNvSpPr>
          <p:nvPr>
            <p:ph type="ctrTitle"/>
          </p:nvPr>
        </p:nvSpPr>
        <p:spPr/>
        <p:txBody>
          <a:bodyPr/>
          <a:lstStyle/>
          <a:p>
            <a:r>
              <a:rPr lang="en-US" sz="3000" b="1" dirty="0" smtClean="0"/>
              <a:t>Exempt property and gasb </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9" name="Content Placeholder 2"/>
          <p:cNvSpPr>
            <a:spLocks noGrp="1"/>
          </p:cNvSpPr>
          <p:nvPr>
            <p:ph sz="quarter" idx="12"/>
          </p:nvPr>
        </p:nvSpPr>
        <p:spPr>
          <a:xfrm>
            <a:off x="152400" y="1143000"/>
            <a:ext cx="8839200" cy="5181600"/>
          </a:xfrm>
        </p:spPr>
        <p:txBody>
          <a:bodyPr/>
          <a:lstStyle/>
          <a:p>
            <a:pPr algn="just">
              <a:spcBef>
                <a:spcPts val="1000"/>
              </a:spcBef>
            </a:pPr>
            <a:r>
              <a:rPr lang="en-US" sz="2800" dirty="0" smtClean="0">
                <a:latin typeface="Arial Narrow" panose="020B0606020202030204" pitchFamily="34" charset="0"/>
              </a:rPr>
              <a:t>1.	There is an agreement (DOR Application signed by both parties) between the Government (DOR) and an individual or entity (hospital).</a:t>
            </a:r>
          </a:p>
          <a:p>
            <a:pPr algn="just">
              <a:spcBef>
                <a:spcPts val="1000"/>
              </a:spcBef>
            </a:pPr>
            <a:r>
              <a:rPr lang="en-US" sz="2800" dirty="0" smtClean="0">
                <a:latin typeface="Arial Narrow" panose="020B0606020202030204" pitchFamily="34" charset="0"/>
              </a:rPr>
              <a:t>2.	Which reduces the individual’s or entities’ taxes in consideration for the individual entity to subsequently perform a beneficial action (hospital functions); and</a:t>
            </a:r>
          </a:p>
          <a:p>
            <a:pPr algn="just">
              <a:spcBef>
                <a:spcPts val="1000"/>
              </a:spcBef>
            </a:pPr>
            <a:r>
              <a:rPr lang="en-US" sz="2800" dirty="0" smtClean="0">
                <a:latin typeface="Arial Narrow" panose="020B0606020202030204" pitchFamily="34" charset="0"/>
              </a:rPr>
              <a:t>3.	That precedes the reduction in taxes and fulfillment by the individual or entity of the promises to act (hospital functions).</a:t>
            </a:r>
          </a:p>
          <a:p>
            <a:pPr algn="just">
              <a:spcBef>
                <a:spcPts val="1000"/>
              </a:spcBef>
            </a:pPr>
            <a:endParaRPr lang="en-US" sz="2800" dirty="0" smtClean="0">
              <a:latin typeface="Arial Narrow" panose="020B0606020202030204" pitchFamily="34" charset="0"/>
            </a:endParaRPr>
          </a:p>
          <a:p>
            <a:pPr marL="459432" indent="-457200" algn="just">
              <a:spcBef>
                <a:spcPts val="1000"/>
              </a:spcBef>
              <a:buFont typeface="Arial" panose="020B0604020202020204" pitchFamily="34" charset="0"/>
              <a:buChar char="•"/>
            </a:pPr>
            <a:endParaRPr lang="en-US" sz="2600" dirty="0" smtClean="0">
              <a:latin typeface="Arial Narrow" panose="020B0606020202030204" pitchFamily="34" charset="0"/>
            </a:endParaRPr>
          </a:p>
        </p:txBody>
      </p:sp>
    </p:spTree>
    <p:extLst>
      <p:ext uri="{BB962C8B-B14F-4D97-AF65-F5344CB8AC3E}">
        <p14:creationId xmlns:p14="http://schemas.microsoft.com/office/powerpoint/2010/main" val="5270094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5</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287982" lvl="0" indent="-285750">
              <a:buFont typeface="Arial" panose="020B0604020202020204" pitchFamily="34" charset="0"/>
              <a:buChar char="•"/>
            </a:pPr>
            <a:r>
              <a:rPr lang="en-US" sz="4000" dirty="0">
                <a:latin typeface="Arial Narrow" panose="020B0606020202030204" pitchFamily="34" charset="0"/>
              </a:rPr>
              <a:t>Tax Abatement Agreement is </a:t>
            </a:r>
            <a:r>
              <a:rPr lang="en-US" sz="4000" dirty="0" smtClean="0">
                <a:latin typeface="Arial Narrow" panose="020B0606020202030204" pitchFamily="34" charset="0"/>
              </a:rPr>
              <a:t>entered into</a:t>
            </a:r>
            <a:endParaRPr lang="en-US" sz="4000" dirty="0">
              <a:latin typeface="Arial Narrow" panose="020B0606020202030204" pitchFamily="34" charset="0"/>
            </a:endParaRPr>
          </a:p>
          <a:p>
            <a:pPr marL="287982" lvl="0" indent="-285750">
              <a:spcBef>
                <a:spcPts val="600"/>
              </a:spcBef>
              <a:buFont typeface="Arial" panose="020B0604020202020204" pitchFamily="34" charset="0"/>
              <a:buChar char="•"/>
            </a:pPr>
            <a:r>
              <a:rPr lang="en-US" sz="4000" dirty="0" smtClean="0">
                <a:latin typeface="Arial Narrow" panose="020B0606020202030204" pitchFamily="34" charset="0"/>
              </a:rPr>
              <a:t>by </a:t>
            </a:r>
            <a:r>
              <a:rPr lang="en-US" sz="4000" dirty="0">
                <a:latin typeface="Arial Narrow" panose="020B0606020202030204" pitchFamily="34" charset="0"/>
              </a:rPr>
              <a:t>the reporting entity (or by other gov’t </a:t>
            </a:r>
            <a:r>
              <a:rPr lang="en-US" sz="4000" dirty="0" smtClean="0">
                <a:latin typeface="Arial Narrow" panose="020B0606020202030204" pitchFamily="34" charset="0"/>
              </a:rPr>
              <a:t>entity) </a:t>
            </a:r>
            <a:r>
              <a:rPr lang="en-US" sz="4000" dirty="0">
                <a:latin typeface="Arial Narrow" panose="020B0606020202030204" pitchFamily="34" charset="0"/>
              </a:rPr>
              <a:t>that reduce the reporting entity’s tax </a:t>
            </a:r>
            <a:r>
              <a:rPr lang="en-US" sz="4000" dirty="0" smtClean="0">
                <a:latin typeface="Arial Narrow" panose="020B0606020202030204" pitchFamily="34" charset="0"/>
              </a:rPr>
              <a:t>revenues</a:t>
            </a:r>
            <a:endParaRPr lang="en-US" sz="4000" dirty="0">
              <a:latin typeface="Arial Narrow" panose="020B0606020202030204" pitchFamily="34" charset="0"/>
            </a:endParaRPr>
          </a:p>
          <a:p>
            <a:pPr marL="287982" lvl="0" indent="-285750">
              <a:spcBef>
                <a:spcPts val="600"/>
              </a:spcBef>
              <a:buFont typeface="Arial" panose="020B0604020202020204" pitchFamily="34" charset="0"/>
              <a:buChar char="•"/>
            </a:pPr>
            <a:r>
              <a:rPr lang="en-US" sz="4000" dirty="0">
                <a:latin typeface="Arial Narrow" panose="020B0606020202030204" pitchFamily="34" charset="0"/>
              </a:rPr>
              <a:t>for all reporting periods beginning after 12/15/2015</a:t>
            </a:r>
          </a:p>
          <a:p>
            <a:pPr algn="just">
              <a:spcBef>
                <a:spcPts val="0"/>
              </a:spcBef>
              <a:spcAft>
                <a:spcPts val="1200"/>
              </a:spcAft>
            </a:pPr>
            <a:endParaRPr lang="en-US" sz="2400" dirty="0" smtClean="0">
              <a:latin typeface="Arial Narrow" panose="020B0606020202030204" pitchFamily="34" charset="0"/>
            </a:endParaRPr>
          </a:p>
        </p:txBody>
      </p:sp>
      <p:sp>
        <p:nvSpPr>
          <p:cNvPr id="5" name="Title 4"/>
          <p:cNvSpPr>
            <a:spLocks noGrp="1"/>
          </p:cNvSpPr>
          <p:nvPr>
            <p:ph type="ctrTitle"/>
          </p:nvPr>
        </p:nvSpPr>
        <p:spPr>
          <a:xfrm>
            <a:off x="228600" y="76200"/>
            <a:ext cx="8610600" cy="914400"/>
          </a:xfrm>
        </p:spPr>
        <p:txBody>
          <a:bodyPr/>
          <a:lstStyle/>
          <a:p>
            <a:r>
              <a:rPr lang="en-US" sz="3200" b="1" dirty="0" smtClean="0"/>
              <a:t>When the disclosure requirements apply</a:t>
            </a:r>
            <a:endParaRPr lang="en-US" sz="3200" b="1" dirty="0"/>
          </a:p>
        </p:txBody>
      </p:sp>
    </p:spTree>
    <p:extLst>
      <p:ext uri="{BB962C8B-B14F-4D97-AF65-F5344CB8AC3E}">
        <p14:creationId xmlns:p14="http://schemas.microsoft.com/office/powerpoint/2010/main" val="352394176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50</a:t>
            </a:fld>
            <a:endParaRPr lang="en-US" dirty="0"/>
          </a:p>
        </p:txBody>
      </p:sp>
      <p:sp>
        <p:nvSpPr>
          <p:cNvPr id="4" name="Title 3"/>
          <p:cNvSpPr>
            <a:spLocks noGrp="1"/>
          </p:cNvSpPr>
          <p:nvPr>
            <p:ph type="ctrTitle"/>
          </p:nvPr>
        </p:nvSpPr>
        <p:spPr/>
        <p:txBody>
          <a:bodyPr/>
          <a:lstStyle/>
          <a:p>
            <a:r>
              <a:rPr lang="en-US" sz="3000" b="1" dirty="0" smtClean="0"/>
              <a:t>Exempt property and gasb </a:t>
            </a:r>
            <a:endParaRPr lang="en-US" sz="3000" b="1" dirty="0"/>
          </a:p>
        </p:txBody>
      </p:sp>
      <p:sp>
        <p:nvSpPr>
          <p:cNvPr id="6" name="Rectangle 5"/>
          <p:cNvSpPr/>
          <p:nvPr/>
        </p:nvSpPr>
        <p:spPr>
          <a:xfrm>
            <a:off x="0" y="1313051"/>
            <a:ext cx="9144000" cy="1631216"/>
          </a:xfrm>
          <a:prstGeom prst="rect">
            <a:avLst/>
          </a:prstGeom>
        </p:spPr>
        <p:txBody>
          <a:bodyPr wrap="square">
            <a:spAutoFit/>
          </a:bodyPr>
          <a:lstStyle/>
          <a:p>
            <a:pPr marL="2232" lvl="0"/>
            <a:endParaRPr lang="en-US" sz="2000" dirty="0" smtClean="0">
              <a:solidFill>
                <a:schemeClr val="bg1">
                  <a:lumMod val="10000"/>
                </a:schemeClr>
              </a:solidFill>
              <a:latin typeface="Arial Narrow" panose="020B0606020202030204" pitchFamily="34" charset="0"/>
            </a:endParaRPr>
          </a:p>
          <a:p>
            <a:pPr marL="459432" lvl="1"/>
            <a:endParaRPr lang="en-US" sz="2000" u="sng" dirty="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459432" lvl="1"/>
            <a:endParaRPr lang="en-US" sz="2000" u="sng" dirty="0" smtClean="0">
              <a:solidFill>
                <a:schemeClr val="bg1">
                  <a:lumMod val="10000"/>
                </a:schemeClr>
              </a:solidFill>
              <a:latin typeface="Arial Narrow" panose="020B0606020202030204" pitchFamily="34" charset="0"/>
            </a:endParaRPr>
          </a:p>
          <a:p>
            <a:pPr marL="745182" lvl="1" indent="-285750">
              <a:buFont typeface="Arial" panose="020B0604020202020204" pitchFamily="34" charset="0"/>
              <a:buChar char="•"/>
            </a:pPr>
            <a:endParaRPr lang="en-US" sz="2000" dirty="0" smtClean="0">
              <a:solidFill>
                <a:schemeClr val="bg1">
                  <a:lumMod val="10000"/>
                </a:schemeClr>
              </a:solidFill>
              <a:latin typeface="Arial Narrow" panose="020B0606020202030204" pitchFamily="34" charset="0"/>
            </a:endParaRPr>
          </a:p>
        </p:txBody>
      </p:sp>
      <p:sp>
        <p:nvSpPr>
          <p:cNvPr id="9" name="Content Placeholder 2"/>
          <p:cNvSpPr>
            <a:spLocks noGrp="1"/>
          </p:cNvSpPr>
          <p:nvPr>
            <p:ph sz="quarter" idx="12"/>
          </p:nvPr>
        </p:nvSpPr>
        <p:spPr>
          <a:xfrm>
            <a:off x="152400" y="1143000"/>
            <a:ext cx="8839200" cy="5181600"/>
          </a:xfrm>
        </p:spPr>
        <p:txBody>
          <a:bodyPr/>
          <a:lstStyle/>
          <a:p>
            <a:pPr algn="just">
              <a:spcBef>
                <a:spcPts val="1000"/>
              </a:spcBef>
            </a:pPr>
            <a:r>
              <a:rPr lang="en-US" sz="4400" dirty="0" smtClean="0">
                <a:latin typeface="Arial Narrow" panose="020B0606020202030204" pitchFamily="34" charset="0"/>
              </a:rPr>
              <a:t>Reportable?</a:t>
            </a:r>
          </a:p>
          <a:p>
            <a:pPr algn="just">
              <a:spcBef>
                <a:spcPts val="1000"/>
              </a:spcBef>
            </a:pPr>
            <a:r>
              <a:rPr lang="en-US" sz="3600" dirty="0" smtClean="0">
                <a:latin typeface="Arial Narrow" panose="020B0606020202030204" pitchFamily="34" charset="0"/>
              </a:rPr>
              <a:t>Does it matter that the entity granting the exemption (DOR) isn’t receiving the tax dollars?</a:t>
            </a:r>
          </a:p>
          <a:p>
            <a:pPr algn="just">
              <a:spcBef>
                <a:spcPts val="1000"/>
              </a:spcBef>
            </a:pPr>
            <a:endParaRPr lang="en-US" sz="3600" dirty="0">
              <a:latin typeface="Arial Narrow" panose="020B0606020202030204" pitchFamily="34" charset="0"/>
            </a:endParaRPr>
          </a:p>
          <a:p>
            <a:pPr algn="just">
              <a:spcBef>
                <a:spcPts val="1000"/>
              </a:spcBef>
            </a:pPr>
            <a:r>
              <a:rPr lang="en-US" sz="3600" dirty="0" smtClean="0">
                <a:latin typeface="Arial Narrow" panose="020B0606020202030204" pitchFamily="34" charset="0"/>
              </a:rPr>
              <a:t>Same analysis with social clubs, charities, etc.</a:t>
            </a:r>
          </a:p>
          <a:p>
            <a:pPr algn="just">
              <a:spcBef>
                <a:spcPts val="1000"/>
              </a:spcBef>
            </a:pPr>
            <a:endParaRPr lang="en-US" sz="2800" dirty="0" smtClean="0">
              <a:latin typeface="Arial Narrow" panose="020B0606020202030204" pitchFamily="34" charset="0"/>
            </a:endParaRPr>
          </a:p>
          <a:p>
            <a:pPr marL="459432" indent="-457200" algn="just">
              <a:spcBef>
                <a:spcPts val="1000"/>
              </a:spcBef>
              <a:buFont typeface="Arial" panose="020B0604020202020204" pitchFamily="34" charset="0"/>
              <a:buChar char="•"/>
            </a:pPr>
            <a:endParaRPr lang="en-US" sz="2600" dirty="0" smtClean="0">
              <a:latin typeface="Arial Narrow" panose="020B0606020202030204" pitchFamily="34" charset="0"/>
            </a:endParaRPr>
          </a:p>
        </p:txBody>
      </p:sp>
    </p:spTree>
    <p:extLst>
      <p:ext uri="{BB962C8B-B14F-4D97-AF65-F5344CB8AC3E}">
        <p14:creationId xmlns:p14="http://schemas.microsoft.com/office/powerpoint/2010/main" val="362951456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pPr/>
              <a:t>51</a:t>
            </a:fld>
            <a:endParaRPr lang="en-US" dirty="0"/>
          </a:p>
        </p:txBody>
      </p:sp>
      <p:pic>
        <p:nvPicPr>
          <p:cNvPr id="23" name="Picture Placeholder 2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52" b="352"/>
          <a:stretch>
            <a:fillRect/>
          </a:stretch>
        </p:blipFill>
        <p:spPr>
          <a:xfrm>
            <a:off x="1371600" y="1447800"/>
            <a:ext cx="1827212" cy="2632075"/>
          </a:xfrm>
        </p:spPr>
      </p:pic>
      <p:sp>
        <p:nvSpPr>
          <p:cNvPr id="6" name="Text Placeholder 5"/>
          <p:cNvSpPr>
            <a:spLocks noGrp="1"/>
          </p:cNvSpPr>
          <p:nvPr>
            <p:ph type="body" sz="quarter" idx="14"/>
          </p:nvPr>
        </p:nvSpPr>
        <p:spPr>
          <a:xfrm>
            <a:off x="1219200" y="4267200"/>
            <a:ext cx="2357438" cy="214313"/>
          </a:xfrm>
        </p:spPr>
        <p:txBody>
          <a:bodyPr/>
          <a:lstStyle/>
          <a:p>
            <a:pPr algn="ctr"/>
            <a:r>
              <a:rPr lang="en-US" dirty="0" smtClean="0"/>
              <a:t>Burnet R. Maybank, III</a:t>
            </a:r>
            <a:endParaRPr lang="en-US" dirty="0"/>
          </a:p>
        </p:txBody>
      </p:sp>
      <p:sp>
        <p:nvSpPr>
          <p:cNvPr id="7" name="Text Placeholder 6"/>
          <p:cNvSpPr>
            <a:spLocks noGrp="1"/>
          </p:cNvSpPr>
          <p:nvPr>
            <p:ph type="body" sz="quarter" idx="15"/>
          </p:nvPr>
        </p:nvSpPr>
        <p:spPr>
          <a:xfrm>
            <a:off x="1219200" y="4495800"/>
            <a:ext cx="2357438" cy="160734"/>
          </a:xfrm>
        </p:spPr>
        <p:txBody>
          <a:bodyPr/>
          <a:lstStyle/>
          <a:p>
            <a:pPr algn="ctr"/>
            <a:r>
              <a:rPr lang="en-US" dirty="0" smtClean="0"/>
              <a:t>Member</a:t>
            </a:r>
            <a:endParaRPr lang="en-US" dirty="0"/>
          </a:p>
        </p:txBody>
      </p:sp>
      <p:sp>
        <p:nvSpPr>
          <p:cNvPr id="8" name="Text Placeholder 7"/>
          <p:cNvSpPr>
            <a:spLocks noGrp="1"/>
          </p:cNvSpPr>
          <p:nvPr>
            <p:ph type="body" sz="quarter" idx="16"/>
          </p:nvPr>
        </p:nvSpPr>
        <p:spPr>
          <a:xfrm>
            <a:off x="1143000" y="4953000"/>
            <a:ext cx="2357438" cy="160734"/>
          </a:xfrm>
        </p:spPr>
        <p:txBody>
          <a:bodyPr/>
          <a:lstStyle/>
          <a:p>
            <a:pPr algn="ctr"/>
            <a:r>
              <a:rPr lang="en-US" dirty="0" smtClean="0">
                <a:solidFill>
                  <a:schemeClr val="bg1">
                    <a:lumMod val="10000"/>
                  </a:schemeClr>
                </a:solidFill>
              </a:rPr>
              <a:t>1230 Main Street, Suite 700</a:t>
            </a:r>
            <a:endParaRPr lang="en-US" dirty="0">
              <a:solidFill>
                <a:schemeClr val="bg1">
                  <a:lumMod val="10000"/>
                </a:schemeClr>
              </a:solidFill>
            </a:endParaRPr>
          </a:p>
        </p:txBody>
      </p:sp>
      <p:sp>
        <p:nvSpPr>
          <p:cNvPr id="9" name="Text Placeholder 8"/>
          <p:cNvSpPr>
            <a:spLocks noGrp="1"/>
          </p:cNvSpPr>
          <p:nvPr>
            <p:ph type="body" sz="quarter" idx="17"/>
          </p:nvPr>
        </p:nvSpPr>
        <p:spPr>
          <a:xfrm>
            <a:off x="1066800" y="5181600"/>
            <a:ext cx="2357438" cy="160734"/>
          </a:xfrm>
        </p:spPr>
        <p:txBody>
          <a:bodyPr/>
          <a:lstStyle/>
          <a:p>
            <a:pPr algn="ctr"/>
            <a:r>
              <a:rPr lang="en-US" dirty="0" smtClean="0">
                <a:solidFill>
                  <a:schemeClr val="bg1">
                    <a:lumMod val="10000"/>
                  </a:schemeClr>
                </a:solidFill>
              </a:rPr>
              <a:t>803-540-2048</a:t>
            </a:r>
            <a:endParaRPr lang="en-US" dirty="0">
              <a:solidFill>
                <a:schemeClr val="bg1">
                  <a:lumMod val="10000"/>
                </a:schemeClr>
              </a:solidFill>
            </a:endParaRPr>
          </a:p>
        </p:txBody>
      </p:sp>
      <p:sp>
        <p:nvSpPr>
          <p:cNvPr id="10" name="Text Placeholder 9"/>
          <p:cNvSpPr>
            <a:spLocks noGrp="1"/>
          </p:cNvSpPr>
          <p:nvPr>
            <p:ph type="body" sz="quarter" idx="18"/>
          </p:nvPr>
        </p:nvSpPr>
        <p:spPr>
          <a:xfrm>
            <a:off x="1143000" y="5410200"/>
            <a:ext cx="2357438" cy="160734"/>
          </a:xfrm>
        </p:spPr>
        <p:txBody>
          <a:bodyPr/>
          <a:lstStyle/>
          <a:p>
            <a:pPr algn="ctr"/>
            <a:r>
              <a:rPr lang="en-US" dirty="0" smtClean="0"/>
              <a:t>bmaybank@nexsenpruet.com</a:t>
            </a:r>
            <a:endParaRPr lang="en-US" dirty="0"/>
          </a:p>
        </p:txBody>
      </p:sp>
      <p:sp>
        <p:nvSpPr>
          <p:cNvPr id="11" name="Title 10"/>
          <p:cNvSpPr>
            <a:spLocks noGrp="1"/>
          </p:cNvSpPr>
          <p:nvPr>
            <p:ph type="ctrTitle"/>
          </p:nvPr>
        </p:nvSpPr>
        <p:spPr>
          <a:xfrm>
            <a:off x="228600" y="76200"/>
            <a:ext cx="8686800" cy="840581"/>
          </a:xfrm>
        </p:spPr>
        <p:txBody>
          <a:bodyPr/>
          <a:lstStyle/>
          <a:p>
            <a:endParaRPr lang="en-US" sz="2800" b="1" dirty="0"/>
          </a:p>
        </p:txBody>
      </p:sp>
      <p:pic>
        <p:nvPicPr>
          <p:cNvPr id="1026" name="Picture 2" descr="\\DOC1\MYDOCS$\mjames\Desktop\John Wall - bio1 - 258h x 181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1"/>
            <a:ext cx="183515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800" y="4343400"/>
            <a:ext cx="1758950" cy="1292662"/>
          </a:xfrm>
          <a:prstGeom prst="rect">
            <a:avLst/>
          </a:prstGeom>
          <a:noFill/>
        </p:spPr>
        <p:txBody>
          <a:bodyPr wrap="square" rtlCol="0">
            <a:spAutoFit/>
          </a:bodyPr>
          <a:lstStyle/>
          <a:p>
            <a:pPr algn="ctr"/>
            <a:r>
              <a:rPr lang="en-US" sz="1500" dirty="0" smtClean="0">
                <a:solidFill>
                  <a:schemeClr val="tx2"/>
                </a:solidFill>
                <a:latin typeface="Arial Narrow" panose="020B0606020202030204" pitchFamily="34" charset="0"/>
              </a:rPr>
              <a:t>John V. Wall, IV</a:t>
            </a:r>
          </a:p>
          <a:p>
            <a:pPr algn="ctr"/>
            <a:endParaRPr lang="en-US" sz="1500" dirty="0">
              <a:latin typeface="Arial Narrow" panose="020B0606020202030204" pitchFamily="34" charset="0"/>
            </a:endParaRPr>
          </a:p>
          <a:p>
            <a:pPr algn="ctr">
              <a:spcBef>
                <a:spcPts val="600"/>
              </a:spcBef>
              <a:spcAft>
                <a:spcPts val="600"/>
              </a:spcAft>
            </a:pPr>
            <a:r>
              <a:rPr lang="en-US" sz="1100" dirty="0" smtClean="0">
                <a:solidFill>
                  <a:schemeClr val="bg1">
                    <a:lumMod val="10000"/>
                  </a:schemeClr>
                </a:solidFill>
                <a:latin typeface="Arial Narrow" panose="020B0606020202030204" pitchFamily="34" charset="0"/>
              </a:rPr>
              <a:t>1230 Main Street, Suite 700</a:t>
            </a:r>
          </a:p>
          <a:p>
            <a:pPr algn="ctr">
              <a:spcAft>
                <a:spcPts val="600"/>
              </a:spcAft>
            </a:pPr>
            <a:r>
              <a:rPr lang="en-US" sz="1100" dirty="0" smtClean="0">
                <a:solidFill>
                  <a:schemeClr val="bg1">
                    <a:lumMod val="10000"/>
                  </a:schemeClr>
                </a:solidFill>
                <a:latin typeface="Arial Narrow" panose="020B0606020202030204" pitchFamily="34" charset="0"/>
              </a:rPr>
              <a:t>803-540-2207</a:t>
            </a:r>
          </a:p>
          <a:p>
            <a:pPr algn="ctr">
              <a:spcAft>
                <a:spcPts val="600"/>
              </a:spcAft>
            </a:pPr>
            <a:r>
              <a:rPr lang="en-US" sz="1100" dirty="0" smtClean="0">
                <a:solidFill>
                  <a:schemeClr val="tx2"/>
                </a:solidFill>
                <a:latin typeface="Arial Narrow" panose="020B0606020202030204" pitchFamily="34" charset="0"/>
              </a:rPr>
              <a:t>jwall@nexsenpruet.com</a:t>
            </a:r>
            <a:endParaRPr lang="en-US" sz="11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4197993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6</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lvl="1">
              <a:spcBef>
                <a:spcPts val="600"/>
              </a:spcBef>
            </a:pPr>
            <a:endParaRPr lang="en-US" sz="1800" dirty="0" smtClean="0">
              <a:latin typeface="Arial Narrow" panose="020B0606020202030204" pitchFamily="34" charset="0"/>
            </a:endParaRPr>
          </a:p>
          <a:p>
            <a:pPr lvl="1">
              <a:spcBef>
                <a:spcPts val="600"/>
              </a:spcBef>
              <a:spcAft>
                <a:spcPts val="1200"/>
              </a:spcAft>
            </a:pPr>
            <a:r>
              <a:rPr lang="en-US" sz="2400" dirty="0" smtClean="0">
                <a:latin typeface="Arial Narrow" panose="020B0606020202030204" pitchFamily="34" charset="0"/>
              </a:rPr>
              <a:t>Tax </a:t>
            </a:r>
            <a:r>
              <a:rPr lang="en-US" sz="2400" dirty="0">
                <a:latin typeface="Arial Narrow" panose="020B0606020202030204" pitchFamily="34" charset="0"/>
              </a:rPr>
              <a:t>Abatement </a:t>
            </a:r>
            <a:r>
              <a:rPr lang="en-US" sz="2400" dirty="0" smtClean="0">
                <a:latin typeface="Arial Narrow" panose="020B0606020202030204" pitchFamily="34" charset="0"/>
              </a:rPr>
              <a:t>is determined </a:t>
            </a:r>
            <a:r>
              <a:rPr lang="en-US" sz="2400" dirty="0">
                <a:latin typeface="Arial Narrow" panose="020B0606020202030204" pitchFamily="34" charset="0"/>
              </a:rPr>
              <a:t>by substance (not title) and even if called </a:t>
            </a:r>
            <a:r>
              <a:rPr lang="en-US" sz="2400" dirty="0" smtClean="0">
                <a:latin typeface="Arial Narrow" panose="020B0606020202030204" pitchFamily="34" charset="0"/>
              </a:rPr>
              <a:t>a tax </a:t>
            </a:r>
            <a:r>
              <a:rPr lang="en-US" sz="2400" dirty="0">
                <a:latin typeface="Arial Narrow" panose="020B0606020202030204" pitchFamily="34" charset="0"/>
              </a:rPr>
              <a:t>abatement these disclosure </a:t>
            </a:r>
            <a:r>
              <a:rPr lang="en-US" sz="2400" dirty="0" smtClean="0">
                <a:latin typeface="Arial Narrow" panose="020B0606020202030204" pitchFamily="34" charset="0"/>
              </a:rPr>
              <a:t>requirements </a:t>
            </a:r>
            <a:r>
              <a:rPr lang="en-US" sz="2400" dirty="0">
                <a:latin typeface="Arial Narrow" panose="020B0606020202030204" pitchFamily="34" charset="0"/>
              </a:rPr>
              <a:t>will not apply if any of the following 3 features of the agreement </a:t>
            </a:r>
            <a:r>
              <a:rPr lang="en-US" sz="2400" dirty="0" smtClean="0">
                <a:latin typeface="Arial Narrow" panose="020B0606020202030204" pitchFamily="34" charset="0"/>
              </a:rPr>
              <a:t>are </a:t>
            </a:r>
            <a:r>
              <a:rPr lang="en-US" sz="2400" dirty="0">
                <a:latin typeface="Arial Narrow" panose="020B0606020202030204" pitchFamily="34" charset="0"/>
              </a:rPr>
              <a:t>not present</a:t>
            </a:r>
            <a:r>
              <a:rPr lang="en-US" sz="2400" dirty="0" smtClean="0">
                <a:latin typeface="Arial Narrow" panose="020B0606020202030204" pitchFamily="34" charset="0"/>
              </a:rPr>
              <a:t>:</a:t>
            </a:r>
            <a:endParaRPr lang="en-US" sz="2400" dirty="0">
              <a:latin typeface="Arial Narrow" panose="020B0606020202030204" pitchFamily="34" charset="0"/>
            </a:endParaRPr>
          </a:p>
          <a:p>
            <a:pPr lvl="2">
              <a:spcBef>
                <a:spcPts val="600"/>
              </a:spcBef>
              <a:spcAft>
                <a:spcPts val="600"/>
              </a:spcAft>
            </a:pPr>
            <a:r>
              <a:rPr lang="en-US" sz="2000" dirty="0">
                <a:latin typeface="Arial Narrow" panose="020B0606020202030204" pitchFamily="34" charset="0"/>
              </a:rPr>
              <a:t>1. Agreement </a:t>
            </a:r>
            <a:r>
              <a:rPr lang="en-US" sz="2000" dirty="0" smtClean="0">
                <a:latin typeface="Arial Narrow" panose="020B0606020202030204" pitchFamily="34" charset="0"/>
              </a:rPr>
              <a:t>between </a:t>
            </a:r>
            <a:r>
              <a:rPr lang="en-US" sz="2000" dirty="0">
                <a:latin typeface="Arial Narrow" panose="020B0606020202030204" pitchFamily="34" charset="0"/>
              </a:rPr>
              <a:t>gov’t and individual or </a:t>
            </a:r>
            <a:r>
              <a:rPr lang="en-US" sz="2000" dirty="0" smtClean="0">
                <a:latin typeface="Arial Narrow" panose="020B0606020202030204" pitchFamily="34" charset="0"/>
              </a:rPr>
              <a:t>entity (but no requirement for the agreement to be in writing or legally enforceable in order for Statement No. 77 disclosure requirements to apply);</a:t>
            </a:r>
            <a:endParaRPr lang="en-US" sz="2000" dirty="0">
              <a:latin typeface="Arial Narrow" panose="020B0606020202030204" pitchFamily="34" charset="0"/>
            </a:endParaRPr>
          </a:p>
          <a:p>
            <a:pPr lvl="2">
              <a:spcBef>
                <a:spcPts val="600"/>
              </a:spcBef>
              <a:spcAft>
                <a:spcPts val="600"/>
              </a:spcAft>
            </a:pPr>
            <a:r>
              <a:rPr lang="en-US" sz="2000" dirty="0" smtClean="0">
                <a:latin typeface="Arial Narrow" panose="020B0606020202030204" pitchFamily="34" charset="0"/>
              </a:rPr>
              <a:t>2</a:t>
            </a:r>
            <a:r>
              <a:rPr lang="en-US" sz="2000" dirty="0">
                <a:latin typeface="Arial Narrow" panose="020B0606020202030204" pitchFamily="34" charset="0"/>
              </a:rPr>
              <a:t>. Which reduces the individual’s or entity’s taxes in consideration for the individual/entity to </a:t>
            </a:r>
            <a:r>
              <a:rPr lang="en-US" sz="2000" i="1" dirty="0">
                <a:latin typeface="Arial Narrow" panose="020B0606020202030204" pitchFamily="34" charset="0"/>
              </a:rPr>
              <a:t>subsequently perform</a:t>
            </a:r>
            <a:r>
              <a:rPr lang="en-US" sz="2000" dirty="0">
                <a:latin typeface="Arial Narrow" panose="020B0606020202030204" pitchFamily="34" charset="0"/>
              </a:rPr>
              <a:t> a certain beneficial action; and</a:t>
            </a:r>
          </a:p>
          <a:p>
            <a:pPr lvl="2">
              <a:spcBef>
                <a:spcPts val="600"/>
              </a:spcBef>
            </a:pPr>
            <a:r>
              <a:rPr lang="en-US" sz="2000" dirty="0">
                <a:latin typeface="Arial Narrow" panose="020B0606020202030204" pitchFamily="34" charset="0"/>
              </a:rPr>
              <a:t>3. That </a:t>
            </a:r>
            <a:r>
              <a:rPr lang="en-US" sz="2000" i="1" dirty="0">
                <a:latin typeface="Arial Narrow" panose="020B0606020202030204" pitchFamily="34" charset="0"/>
              </a:rPr>
              <a:t>precedes the reduction of taxes</a:t>
            </a:r>
            <a:r>
              <a:rPr lang="en-US" sz="2000" dirty="0">
                <a:latin typeface="Arial Narrow" panose="020B0606020202030204" pitchFamily="34" charset="0"/>
              </a:rPr>
              <a:t> and fulfillment by the individual or entity of the promise to act</a:t>
            </a:r>
            <a:r>
              <a:rPr lang="en-US" sz="2000" dirty="0" smtClean="0">
                <a:latin typeface="Arial Narrow" panose="020B0606020202030204" pitchFamily="34" charset="0"/>
              </a:rPr>
              <a:t>.  (Emp. </a:t>
            </a:r>
            <a:r>
              <a:rPr lang="en-US" sz="2000" dirty="0">
                <a:latin typeface="Arial Narrow" panose="020B0606020202030204" pitchFamily="34" charset="0"/>
              </a:rPr>
              <a:t>a</a:t>
            </a:r>
            <a:r>
              <a:rPr lang="en-US" sz="2000" dirty="0" smtClean="0">
                <a:latin typeface="Arial Narrow" panose="020B0606020202030204" pitchFamily="34" charset="0"/>
              </a:rPr>
              <a:t>dded.)</a:t>
            </a:r>
            <a:endParaRPr lang="en-US" sz="2000" dirty="0">
              <a:latin typeface="Arial Narrow" panose="020B0606020202030204" pitchFamily="34" charset="0"/>
            </a:endParaRPr>
          </a:p>
          <a:p>
            <a:pPr algn="just">
              <a:spcBef>
                <a:spcPts val="0"/>
              </a:spcBef>
              <a:spcAft>
                <a:spcPts val="1200"/>
              </a:spcAft>
            </a:pPr>
            <a:endParaRPr lang="en-US" sz="2400" dirty="0" smtClean="0">
              <a:latin typeface="Arial Narrow" panose="020B0606020202030204" pitchFamily="34" charset="0"/>
            </a:endParaRPr>
          </a:p>
        </p:txBody>
      </p:sp>
      <p:sp>
        <p:nvSpPr>
          <p:cNvPr id="5" name="Title 4"/>
          <p:cNvSpPr>
            <a:spLocks noGrp="1"/>
          </p:cNvSpPr>
          <p:nvPr>
            <p:ph type="ctrTitle"/>
          </p:nvPr>
        </p:nvSpPr>
        <p:spPr>
          <a:xfrm>
            <a:off x="228600" y="76200"/>
            <a:ext cx="8610600" cy="914400"/>
          </a:xfrm>
        </p:spPr>
        <p:txBody>
          <a:bodyPr/>
          <a:lstStyle/>
          <a:p>
            <a:r>
              <a:rPr lang="en-US" sz="3200" b="1" dirty="0" smtClean="0"/>
              <a:t>When the disclosure requirements apply</a:t>
            </a:r>
            <a:endParaRPr lang="en-US" sz="3200" b="1" dirty="0"/>
          </a:p>
        </p:txBody>
      </p:sp>
    </p:spTree>
    <p:extLst>
      <p:ext uri="{BB962C8B-B14F-4D97-AF65-F5344CB8AC3E}">
        <p14:creationId xmlns:p14="http://schemas.microsoft.com/office/powerpoint/2010/main" val="8546303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7</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a:spcBef>
                <a:spcPts val="600"/>
              </a:spcBef>
            </a:pPr>
            <a:r>
              <a:rPr lang="en-US" sz="2400" dirty="0" smtClean="0">
                <a:latin typeface="Arial Narrow" panose="020B0606020202030204" pitchFamily="34" charset="0"/>
              </a:rPr>
              <a:t>Implicit in the notion that tax abatements are based on an agreement is the expectation that the agreement proceeds the reduction of taxes and the fulfillment by the individual or entity of the promise to act.  Certain tax expenditure programs that exhibit the features of a tax abatement – they reduce taxes, encourage beneficial actions by individuals or entities, and may be based on an agreement – are, nevertheless, excluded from the cope of this Statement because the government does not commit to abate taxes until </a:t>
            </a:r>
            <a:r>
              <a:rPr lang="en-US" sz="2400" i="1" dirty="0" smtClean="0">
                <a:latin typeface="Arial Narrow" panose="020B0606020202030204" pitchFamily="34" charset="0"/>
              </a:rPr>
              <a:t>after</a:t>
            </a:r>
            <a:r>
              <a:rPr lang="en-US" sz="2400" dirty="0" smtClean="0">
                <a:latin typeface="Arial Narrow" panose="020B0606020202030204" pitchFamily="34" charset="0"/>
              </a:rPr>
              <a:t> the individual or entity has already performed the activity for which the government is providing the tax abatement.  Most often, such programs do not involve an agreement; an individual or entity performs the required activity (such as installing energy-efficient home features), applies for the tax reduction, and is approved by the government.  However, even when an agreement exists, such programs more closely resemble broad tax exemptions and deductions rather than individual tax abatement agreements.</a:t>
            </a:r>
            <a:endParaRPr lang="en-US" sz="2400" dirty="0">
              <a:latin typeface="Arial Narrow" panose="020B0606020202030204" pitchFamily="34" charset="0"/>
            </a:endParaRPr>
          </a:p>
          <a:p>
            <a:pPr algn="just">
              <a:spcBef>
                <a:spcPts val="0"/>
              </a:spcBef>
              <a:spcAft>
                <a:spcPts val="1200"/>
              </a:spcAft>
            </a:pPr>
            <a:endParaRPr lang="en-US" sz="2400" dirty="0" smtClean="0">
              <a:latin typeface="Arial Narrow" panose="020B0606020202030204" pitchFamily="34" charset="0"/>
            </a:endParaRPr>
          </a:p>
        </p:txBody>
      </p:sp>
      <p:sp>
        <p:nvSpPr>
          <p:cNvPr id="5" name="Title 4"/>
          <p:cNvSpPr>
            <a:spLocks noGrp="1"/>
          </p:cNvSpPr>
          <p:nvPr>
            <p:ph type="ctrTitle"/>
          </p:nvPr>
        </p:nvSpPr>
        <p:spPr>
          <a:xfrm>
            <a:off x="228600" y="76200"/>
            <a:ext cx="8610600" cy="914400"/>
          </a:xfrm>
        </p:spPr>
        <p:txBody>
          <a:bodyPr/>
          <a:lstStyle/>
          <a:p>
            <a:r>
              <a:rPr lang="en-US" sz="3200" b="1" dirty="0" smtClean="0"/>
              <a:t>When the disclosure requirements apply</a:t>
            </a:r>
            <a:br>
              <a:rPr lang="en-US" sz="3200" b="1" dirty="0" smtClean="0"/>
            </a:br>
            <a:r>
              <a:rPr lang="en-US" sz="3200" b="1" dirty="0" smtClean="0"/>
              <a:t>TAXES MUST BE REDUCED FIRST</a:t>
            </a:r>
            <a:endParaRPr lang="en-US" sz="3200" b="1" dirty="0"/>
          </a:p>
        </p:txBody>
      </p:sp>
    </p:spTree>
    <p:extLst>
      <p:ext uri="{BB962C8B-B14F-4D97-AF65-F5344CB8AC3E}">
        <p14:creationId xmlns:p14="http://schemas.microsoft.com/office/powerpoint/2010/main" val="35263327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8</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957167" lvl="1" indent="-457200">
              <a:spcBef>
                <a:spcPts val="600"/>
              </a:spcBef>
              <a:spcAft>
                <a:spcPts val="1200"/>
              </a:spcAft>
              <a:buFont typeface="Arial" panose="020B0604020202020204" pitchFamily="34" charset="0"/>
              <a:buChar char="•"/>
            </a:pPr>
            <a:endParaRPr lang="en-US" sz="3200" dirty="0" smtClean="0">
              <a:latin typeface="Arial Narrow" panose="020B0606020202030204" pitchFamily="34" charset="0"/>
            </a:endParaRPr>
          </a:p>
          <a:p>
            <a:pPr marL="957167" lvl="1" indent="-457200">
              <a:spcBef>
                <a:spcPts val="600"/>
              </a:spcBef>
              <a:spcAft>
                <a:spcPts val="1200"/>
              </a:spcAft>
              <a:buFont typeface="Arial" panose="020B0604020202020204" pitchFamily="34" charset="0"/>
              <a:buChar char="•"/>
            </a:pPr>
            <a:r>
              <a:rPr lang="en-US" sz="3200" dirty="0" smtClean="0">
                <a:latin typeface="Arial Narrow" panose="020B0606020202030204" pitchFamily="34" charset="0"/>
              </a:rPr>
              <a:t>applies </a:t>
            </a:r>
            <a:r>
              <a:rPr lang="en-US" sz="3200" dirty="0">
                <a:latin typeface="Arial Narrow" panose="020B0606020202030204" pitchFamily="34" charset="0"/>
              </a:rPr>
              <a:t>to previous agreements that last through reporting periods after 12/15/15</a:t>
            </a:r>
          </a:p>
          <a:p>
            <a:pPr marL="957167" lvl="1" indent="-457200">
              <a:spcBef>
                <a:spcPts val="600"/>
              </a:spcBef>
              <a:buFont typeface="Arial" panose="020B0604020202020204" pitchFamily="34" charset="0"/>
              <a:buChar char="•"/>
            </a:pPr>
            <a:r>
              <a:rPr lang="en-US" sz="3200" dirty="0">
                <a:latin typeface="Arial Narrow" panose="020B0606020202030204" pitchFamily="34" charset="0"/>
              </a:rPr>
              <a:t>disclosures continue until the tax abatement agreement expires or if the gov’t made commitments other than to reduce taxes then required to disclose until the gov’t has fulfilled its commitment</a:t>
            </a:r>
          </a:p>
          <a:p>
            <a:pPr algn="just">
              <a:spcBef>
                <a:spcPts val="0"/>
              </a:spcBef>
              <a:spcAft>
                <a:spcPts val="1200"/>
              </a:spcAft>
            </a:pPr>
            <a:endParaRPr lang="en-US" sz="2400" dirty="0" smtClean="0">
              <a:latin typeface="Arial Narrow" panose="020B0606020202030204" pitchFamily="34" charset="0"/>
            </a:endParaRPr>
          </a:p>
        </p:txBody>
      </p:sp>
      <p:sp>
        <p:nvSpPr>
          <p:cNvPr id="5" name="Title 4"/>
          <p:cNvSpPr>
            <a:spLocks noGrp="1"/>
          </p:cNvSpPr>
          <p:nvPr>
            <p:ph type="ctrTitle"/>
          </p:nvPr>
        </p:nvSpPr>
        <p:spPr>
          <a:xfrm>
            <a:off x="228600" y="76200"/>
            <a:ext cx="8610600" cy="914400"/>
          </a:xfrm>
        </p:spPr>
        <p:txBody>
          <a:bodyPr/>
          <a:lstStyle/>
          <a:p>
            <a:r>
              <a:rPr lang="en-US" sz="3200" b="1" dirty="0" smtClean="0"/>
              <a:t>When the disclosure requirements apply</a:t>
            </a:r>
            <a:endParaRPr lang="en-US" sz="3200" b="1" dirty="0"/>
          </a:p>
        </p:txBody>
      </p:sp>
    </p:spTree>
    <p:extLst>
      <p:ext uri="{BB962C8B-B14F-4D97-AF65-F5344CB8AC3E}">
        <p14:creationId xmlns:p14="http://schemas.microsoft.com/office/powerpoint/2010/main" val="8546303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9195D7-43E2-E64E-952D-119030A3339F}" type="slidenum">
              <a:rPr lang="en-US" smtClean="0">
                <a:solidFill>
                  <a:schemeClr val="bg2"/>
                </a:solidFill>
              </a:rPr>
              <a:pPr/>
              <a:t>9</a:t>
            </a:fld>
            <a:endParaRPr lang="en-US" dirty="0">
              <a:solidFill>
                <a:schemeClr val="bg2"/>
              </a:solidFill>
            </a:endParaRPr>
          </a:p>
        </p:txBody>
      </p:sp>
      <p:sp>
        <p:nvSpPr>
          <p:cNvPr id="4" name="Content Placeholder 3"/>
          <p:cNvSpPr>
            <a:spLocks noGrp="1"/>
          </p:cNvSpPr>
          <p:nvPr>
            <p:ph sz="quarter" idx="12"/>
          </p:nvPr>
        </p:nvSpPr>
        <p:spPr>
          <a:xfrm>
            <a:off x="152400" y="990600"/>
            <a:ext cx="8839200" cy="5334000"/>
          </a:xfrm>
        </p:spPr>
        <p:txBody>
          <a:bodyPr/>
          <a:lstStyle/>
          <a:p>
            <a:pPr marL="342900" marR="0" lvl="0" indent="-342900">
              <a:spcBef>
                <a:spcPts val="0"/>
              </a:spcBef>
              <a:spcAft>
                <a:spcPts val="0"/>
              </a:spcAft>
              <a:buFont typeface="Symbol"/>
              <a:buChar char=""/>
            </a:pPr>
            <a:r>
              <a:rPr lang="en-US" sz="2000" dirty="0">
                <a:latin typeface="Arial Narrow" panose="020B0606020202030204" pitchFamily="34" charset="0"/>
                <a:ea typeface="Times New Roman"/>
              </a:rPr>
              <a:t>Brief Descriptive Info</a:t>
            </a:r>
          </a:p>
          <a:p>
            <a:pPr marL="742950" marR="0" lvl="1" indent="-285750">
              <a:spcBef>
                <a:spcPts val="600"/>
              </a:spcBef>
              <a:spcAft>
                <a:spcPts val="0"/>
              </a:spcAft>
              <a:buFont typeface="Courier New"/>
              <a:buChar char="o"/>
            </a:pPr>
            <a:r>
              <a:rPr lang="en-US" sz="1800" dirty="0">
                <a:latin typeface="Arial Narrow" panose="020B0606020202030204" pitchFamily="34" charset="0"/>
                <a:ea typeface="Times New Roman"/>
              </a:rPr>
              <a:t>Names, if applicable, and purposes for tax abatement program</a:t>
            </a:r>
          </a:p>
          <a:p>
            <a:pPr marL="742950" marR="0" lvl="1" indent="-285750">
              <a:spcBef>
                <a:spcPts val="600"/>
              </a:spcBef>
              <a:spcAft>
                <a:spcPts val="0"/>
              </a:spcAft>
              <a:buFont typeface="Courier New"/>
              <a:buChar char="o"/>
            </a:pPr>
            <a:r>
              <a:rPr lang="en-US" sz="1800" dirty="0">
                <a:latin typeface="Arial Narrow" panose="020B0606020202030204" pitchFamily="34" charset="0"/>
                <a:ea typeface="Times New Roman"/>
              </a:rPr>
              <a:t>Specific taxes being abated</a:t>
            </a:r>
          </a:p>
          <a:p>
            <a:pPr marL="742950" marR="0" lvl="1" indent="-285750">
              <a:spcBef>
                <a:spcPts val="600"/>
              </a:spcBef>
              <a:spcAft>
                <a:spcPts val="0"/>
              </a:spcAft>
              <a:buFont typeface="Courier New"/>
              <a:buChar char="o"/>
            </a:pPr>
            <a:r>
              <a:rPr lang="en-US" sz="1800" dirty="0">
                <a:latin typeface="Arial Narrow" panose="020B0606020202030204" pitchFamily="34" charset="0"/>
                <a:ea typeface="Times New Roman"/>
              </a:rPr>
              <a:t>Authority under which agreement was entered into</a:t>
            </a:r>
          </a:p>
          <a:p>
            <a:pPr marL="742950" marR="0" lvl="1" indent="-285750">
              <a:spcBef>
                <a:spcPts val="600"/>
              </a:spcBef>
              <a:spcAft>
                <a:spcPts val="0"/>
              </a:spcAft>
              <a:buFont typeface="Courier New"/>
              <a:buChar char="o"/>
            </a:pPr>
            <a:r>
              <a:rPr lang="en-US" sz="1800" dirty="0">
                <a:latin typeface="Arial Narrow" panose="020B0606020202030204" pitchFamily="34" charset="0"/>
                <a:ea typeface="Times New Roman"/>
              </a:rPr>
              <a:t>Criteria that make a recipient eligible to receive a tax abatement</a:t>
            </a:r>
          </a:p>
          <a:p>
            <a:pPr marL="742950" marR="0" lvl="1" indent="-285750">
              <a:spcBef>
                <a:spcPts val="600"/>
              </a:spcBef>
              <a:spcAft>
                <a:spcPts val="0"/>
              </a:spcAft>
              <a:buFont typeface="Courier New"/>
              <a:buChar char="o"/>
            </a:pPr>
            <a:r>
              <a:rPr lang="en-US" sz="1800" dirty="0">
                <a:latin typeface="Arial Narrow" panose="020B0606020202030204" pitchFamily="34" charset="0"/>
                <a:ea typeface="Times New Roman"/>
              </a:rPr>
              <a:t>Mechanism by which the taxes are abated, including:</a:t>
            </a:r>
          </a:p>
          <a:p>
            <a:pPr marL="1143000" marR="0" lvl="2" indent="-228600">
              <a:spcBef>
                <a:spcPts val="600"/>
              </a:spcBef>
              <a:spcAft>
                <a:spcPts val="0"/>
              </a:spcAft>
              <a:buFont typeface="Wingdings"/>
              <a:buChar char=""/>
            </a:pPr>
            <a:r>
              <a:rPr lang="en-US" sz="1600" dirty="0">
                <a:latin typeface="Arial Narrow" panose="020B0606020202030204" pitchFamily="34" charset="0"/>
                <a:ea typeface="Times New Roman"/>
              </a:rPr>
              <a:t>How recipient’s taxes are reduced (i.e. through a reduction of assessed value)</a:t>
            </a:r>
          </a:p>
          <a:p>
            <a:pPr marL="1143000" marR="0" lvl="2" indent="-228600">
              <a:spcBef>
                <a:spcPts val="600"/>
              </a:spcBef>
              <a:spcAft>
                <a:spcPts val="0"/>
              </a:spcAft>
              <a:buFont typeface="Wingdings"/>
              <a:buChar char=""/>
            </a:pPr>
            <a:r>
              <a:rPr lang="en-US" sz="1600" dirty="0">
                <a:latin typeface="Arial Narrow" panose="020B0606020202030204" pitchFamily="34" charset="0"/>
                <a:ea typeface="Times New Roman"/>
              </a:rPr>
              <a:t>How amount of tax abatement is determined (i.e. specific dollar amount, specific percentage of taxes owed, etc.)</a:t>
            </a:r>
          </a:p>
          <a:p>
            <a:pPr marL="742950" marR="0" lvl="1" indent="-285750">
              <a:spcBef>
                <a:spcPts val="600"/>
              </a:spcBef>
              <a:spcAft>
                <a:spcPts val="0"/>
              </a:spcAft>
              <a:buFont typeface="Courier New"/>
              <a:buChar char="o"/>
            </a:pPr>
            <a:r>
              <a:rPr lang="en-US" sz="1800" dirty="0">
                <a:latin typeface="Arial Narrow" panose="020B0606020202030204" pitchFamily="34" charset="0"/>
                <a:ea typeface="Times New Roman"/>
              </a:rPr>
              <a:t>Provisions for Recapturing abated taxes, if any (including conditions under which abated taxes become eligible for recapture)</a:t>
            </a:r>
          </a:p>
          <a:p>
            <a:pPr marL="742950" marR="0" lvl="1" indent="-285750">
              <a:spcBef>
                <a:spcPts val="600"/>
              </a:spcBef>
              <a:spcAft>
                <a:spcPts val="0"/>
              </a:spcAft>
              <a:buFont typeface="Courier New"/>
              <a:buChar char="o"/>
            </a:pPr>
            <a:r>
              <a:rPr lang="en-US" sz="1800" dirty="0">
                <a:latin typeface="Arial Narrow" panose="020B0606020202030204" pitchFamily="34" charset="0"/>
                <a:ea typeface="Times New Roman"/>
              </a:rPr>
              <a:t>Types of commitments made by the recipients of the tax abatements</a:t>
            </a:r>
          </a:p>
          <a:p>
            <a:pPr marL="342900" marR="0" lvl="0" indent="-342900">
              <a:spcBef>
                <a:spcPts val="600"/>
              </a:spcBef>
              <a:spcAft>
                <a:spcPts val="0"/>
              </a:spcAft>
              <a:buFont typeface="Symbol"/>
              <a:buChar char=""/>
            </a:pPr>
            <a:r>
              <a:rPr lang="en-US" sz="2000" dirty="0">
                <a:latin typeface="Arial Narrow" panose="020B0606020202030204" pitchFamily="34" charset="0"/>
                <a:ea typeface="Times New Roman"/>
              </a:rPr>
              <a:t>Gross Dollar Amount, on an accrual basis, that tax revenues reduced during reporting period as a result of all tax abatement agreements</a:t>
            </a:r>
          </a:p>
          <a:p>
            <a:pPr algn="just">
              <a:spcBef>
                <a:spcPts val="0"/>
              </a:spcBef>
              <a:spcAft>
                <a:spcPts val="1200"/>
              </a:spcAft>
            </a:pPr>
            <a:endParaRPr lang="en-US" sz="2000" dirty="0" smtClean="0">
              <a:latin typeface="Arial Narrow" panose="020B0606020202030204" pitchFamily="34" charset="0"/>
            </a:endParaRPr>
          </a:p>
        </p:txBody>
      </p:sp>
      <p:sp>
        <p:nvSpPr>
          <p:cNvPr id="5" name="Title 4"/>
          <p:cNvSpPr>
            <a:spLocks noGrp="1"/>
          </p:cNvSpPr>
          <p:nvPr>
            <p:ph type="ctrTitle"/>
          </p:nvPr>
        </p:nvSpPr>
        <p:spPr>
          <a:xfrm>
            <a:off x="0" y="76200"/>
            <a:ext cx="9144000" cy="914400"/>
          </a:xfrm>
        </p:spPr>
        <p:txBody>
          <a:bodyPr/>
          <a:lstStyle/>
          <a:p>
            <a:r>
              <a:rPr lang="en-US" sz="2800" b="1" dirty="0" smtClean="0"/>
              <a:t>Required information disclosures for governments entering into tax abatement agreements</a:t>
            </a:r>
            <a:endParaRPr lang="en-US" sz="2800" b="1" dirty="0"/>
          </a:p>
        </p:txBody>
      </p:sp>
    </p:spTree>
    <p:extLst>
      <p:ext uri="{BB962C8B-B14F-4D97-AF65-F5344CB8AC3E}">
        <p14:creationId xmlns:p14="http://schemas.microsoft.com/office/powerpoint/2010/main" val="248639977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Nexsen Pruet Template">
  <a:themeElements>
    <a:clrScheme name="">
      <a:dk1>
        <a:srgbClr val="000000"/>
      </a:dk1>
      <a:lt1>
        <a:srgbClr val="F7F7F7"/>
      </a:lt1>
      <a:dk2>
        <a:srgbClr val="000000"/>
      </a:dk2>
      <a:lt2>
        <a:srgbClr val="808080"/>
      </a:lt2>
      <a:accent1>
        <a:srgbClr val="626164"/>
      </a:accent1>
      <a:accent2>
        <a:srgbClr val="333399"/>
      </a:accent2>
      <a:accent3>
        <a:srgbClr val="FAFAFA"/>
      </a:accent3>
      <a:accent4>
        <a:srgbClr val="000000"/>
      </a:accent4>
      <a:accent5>
        <a:srgbClr val="B7B7B8"/>
      </a:accent5>
      <a:accent6>
        <a:srgbClr val="2D2D8A"/>
      </a:accent6>
      <a:hlink>
        <a:srgbClr val="009999"/>
      </a:hlink>
      <a:folHlink>
        <a:srgbClr val="99CC00"/>
      </a:folHlink>
    </a:clrScheme>
    <a:fontScheme name="Pre-Cover 1">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re-Cov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Page">
  <a:themeElements>
    <a:clrScheme name="">
      <a:dk1>
        <a:srgbClr val="000000"/>
      </a:dk1>
      <a:lt1>
        <a:srgbClr val="F7F7F7"/>
      </a:lt1>
      <a:dk2>
        <a:srgbClr val="000000"/>
      </a:dk2>
      <a:lt2>
        <a:srgbClr val="808080"/>
      </a:lt2>
      <a:accent1>
        <a:srgbClr val="626164"/>
      </a:accent1>
      <a:accent2>
        <a:srgbClr val="333399"/>
      </a:accent2>
      <a:accent3>
        <a:srgbClr val="FAFAFA"/>
      </a:accent3>
      <a:accent4>
        <a:srgbClr val="000000"/>
      </a:accent4>
      <a:accent5>
        <a:srgbClr val="B7B7B8"/>
      </a:accent5>
      <a:accent6>
        <a:srgbClr val="2D2D8A"/>
      </a:accent6>
      <a:hlink>
        <a:srgbClr val="009999"/>
      </a:hlink>
      <a:folHlink>
        <a:srgbClr val="99CC00"/>
      </a:folHlink>
    </a:clrScheme>
    <a:fontScheme name="Cover 1">
      <a:majorFont>
        <a:latin typeface="DIN-Regular"/>
        <a:ea typeface="ヒラギノ角ゴ ProN W6"/>
        <a:cs typeface="ヒラギノ角ゴ ProN W6"/>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ov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 Chapter Heading">
  <a:themeElements>
    <a:clrScheme name="">
      <a:dk1>
        <a:srgbClr val="000000"/>
      </a:dk1>
      <a:lt1>
        <a:srgbClr val="296FBA"/>
      </a:lt1>
      <a:dk2>
        <a:srgbClr val="000000"/>
      </a:dk2>
      <a:lt2>
        <a:srgbClr val="808080"/>
      </a:lt2>
      <a:accent1>
        <a:srgbClr val="1D468B"/>
      </a:accent1>
      <a:accent2>
        <a:srgbClr val="333399"/>
      </a:accent2>
      <a:accent3>
        <a:srgbClr val="ACBBD9"/>
      </a:accent3>
      <a:accent4>
        <a:srgbClr val="000000"/>
      </a:accent4>
      <a:accent5>
        <a:srgbClr val="ABB0C4"/>
      </a:accent5>
      <a:accent6>
        <a:srgbClr val="2D2D8A"/>
      </a:accent6>
      <a:hlink>
        <a:srgbClr val="009999"/>
      </a:hlink>
      <a:folHlink>
        <a:srgbClr val="99CC00"/>
      </a:folHlink>
    </a:clrScheme>
    <a:fontScheme name="Blue 1">
      <a:majorFont>
        <a:latin typeface="DIN-Light"/>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u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ime Chapter Heading">
  <a:themeElements>
    <a:clrScheme name="">
      <a:dk1>
        <a:srgbClr val="000000"/>
      </a:dk1>
      <a:lt1>
        <a:srgbClr val="B0C92C"/>
      </a:lt1>
      <a:dk2>
        <a:srgbClr val="000000"/>
      </a:dk2>
      <a:lt2>
        <a:srgbClr val="808080"/>
      </a:lt2>
      <a:accent1>
        <a:srgbClr val="4D7922"/>
      </a:accent1>
      <a:accent2>
        <a:srgbClr val="333399"/>
      </a:accent2>
      <a:accent3>
        <a:srgbClr val="D4E1AC"/>
      </a:accent3>
      <a:accent4>
        <a:srgbClr val="000000"/>
      </a:accent4>
      <a:accent5>
        <a:srgbClr val="B2BEAB"/>
      </a:accent5>
      <a:accent6>
        <a:srgbClr val="2D2D8A"/>
      </a:accent6>
      <a:hlink>
        <a:srgbClr val="009999"/>
      </a:hlink>
      <a:folHlink>
        <a:srgbClr val="99CC00"/>
      </a:folHlink>
    </a:clrScheme>
    <a:fontScheme name="Lime 1">
      <a:majorFont>
        <a:latin typeface="DIN-Light"/>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Lim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ray Chapter Heading ">
  <a:themeElements>
    <a:clrScheme name="">
      <a:dk1>
        <a:srgbClr val="000000"/>
      </a:dk1>
      <a:lt1>
        <a:srgbClr val="626164"/>
      </a:lt1>
      <a:dk2>
        <a:srgbClr val="000000"/>
      </a:dk2>
      <a:lt2>
        <a:srgbClr val="808080"/>
      </a:lt2>
      <a:accent1>
        <a:srgbClr val="D5A720"/>
      </a:accent1>
      <a:accent2>
        <a:srgbClr val="333399"/>
      </a:accent2>
      <a:accent3>
        <a:srgbClr val="B7B7B8"/>
      </a:accent3>
      <a:accent4>
        <a:srgbClr val="000000"/>
      </a:accent4>
      <a:accent5>
        <a:srgbClr val="E7D0AB"/>
      </a:accent5>
      <a:accent6>
        <a:srgbClr val="2D2D8A"/>
      </a:accent6>
      <a:hlink>
        <a:srgbClr val="009999"/>
      </a:hlink>
      <a:folHlink>
        <a:srgbClr val="99CC00"/>
      </a:folHlink>
    </a:clrScheme>
    <a:fontScheme name="gray 1">
      <a:majorFont>
        <a:latin typeface="DIN-Light"/>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gra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Yellow Chapter Heading">
  <a:themeElements>
    <a:clrScheme name="">
      <a:dk1>
        <a:srgbClr val="000000"/>
      </a:dk1>
      <a:lt1>
        <a:srgbClr val="D5A720"/>
      </a:lt1>
      <a:dk2>
        <a:srgbClr val="000000"/>
      </a:dk2>
      <a:lt2>
        <a:srgbClr val="808080"/>
      </a:lt2>
      <a:accent1>
        <a:srgbClr val="806413"/>
      </a:accent1>
      <a:accent2>
        <a:srgbClr val="333399"/>
      </a:accent2>
      <a:accent3>
        <a:srgbClr val="E7D0AB"/>
      </a:accent3>
      <a:accent4>
        <a:srgbClr val="000000"/>
      </a:accent4>
      <a:accent5>
        <a:srgbClr val="C0B8AA"/>
      </a:accent5>
      <a:accent6>
        <a:srgbClr val="2D2D8A"/>
      </a:accent6>
      <a:hlink>
        <a:srgbClr val="009999"/>
      </a:hlink>
      <a:folHlink>
        <a:srgbClr val="99CC00"/>
      </a:folHlink>
    </a:clrScheme>
    <a:fontScheme name="Yellow 1">
      <a:majorFont>
        <a:latin typeface="DIN-Light"/>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Yellow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2014 Firm PowerPoint Template, Final</Template>
  <TotalTime>899</TotalTime>
  <Words>3536</Words>
  <Application>Microsoft Office PowerPoint</Application>
  <PresentationFormat>On-screen Show (4:3)</PresentationFormat>
  <Paragraphs>456</Paragraphs>
  <Slides>51</Slides>
  <Notes>49</Notes>
  <HiddenSlides>0</HiddenSlides>
  <MMClips>0</MMClips>
  <ScaleCrop>false</ScaleCrop>
  <HeadingPairs>
    <vt:vector size="4" baseType="variant">
      <vt:variant>
        <vt:lpstr>Theme</vt:lpstr>
      </vt:variant>
      <vt:variant>
        <vt:i4>9</vt:i4>
      </vt:variant>
      <vt:variant>
        <vt:lpstr>Slide Titles</vt:lpstr>
      </vt:variant>
      <vt:variant>
        <vt:i4>51</vt:i4>
      </vt:variant>
    </vt:vector>
  </HeadingPairs>
  <TitlesOfParts>
    <vt:vector size="60" baseType="lpstr">
      <vt:lpstr>2014 Firm PowerPoint Template, Final</vt:lpstr>
      <vt:lpstr>New Nexsen Pruet Template</vt:lpstr>
      <vt:lpstr>Title Page</vt:lpstr>
      <vt:lpstr>Custom Design</vt:lpstr>
      <vt:lpstr>Main Page</vt:lpstr>
      <vt:lpstr>Blue Chapter Heading</vt:lpstr>
      <vt:lpstr>Lime Chapter Heading</vt:lpstr>
      <vt:lpstr>Gray Chapter Heading </vt:lpstr>
      <vt:lpstr>Yellow Chapter Heading</vt:lpstr>
      <vt:lpstr>PowerPoint Presentation</vt:lpstr>
      <vt:lpstr>OBJECTIVES OF STATEMENT NO. 77 DISCLOSURE REQUIREMENT</vt:lpstr>
      <vt:lpstr>GENERAL</vt:lpstr>
      <vt:lpstr>To whom the disclosure  requirements apply</vt:lpstr>
      <vt:lpstr>When the disclosure requirements apply</vt:lpstr>
      <vt:lpstr>When the disclosure requirements apply</vt:lpstr>
      <vt:lpstr>When the disclosure requirements apply TAXES MUST BE REDUCED FIRST</vt:lpstr>
      <vt:lpstr>When the disclosure requirements apply</vt:lpstr>
      <vt:lpstr>Required information disclosures for governments entering into tax abatement agreements</vt:lpstr>
      <vt:lpstr>Required information disclosures for governments entering into tax abatement agreements (cont’d)</vt:lpstr>
      <vt:lpstr>Required information disclosures for governments entering into tax abatement agreements (cont’d)</vt:lpstr>
      <vt:lpstr>Required information disclosures for governments entering into tax abatement agreements (cont’d)</vt:lpstr>
      <vt:lpstr>Required information disclosures for governments entering into tax abatement agreements (cont’d)</vt:lpstr>
      <vt:lpstr>HOW IS INFORMATION REPORTED?</vt:lpstr>
      <vt:lpstr>Format for disclosures for governments entering into tax abatement agreements</vt:lpstr>
      <vt:lpstr>Thresholds individual disclosure</vt:lpstr>
      <vt:lpstr>THRESHOLDS</vt:lpstr>
      <vt:lpstr>Specifically excluded from disclosure requirements</vt:lpstr>
      <vt:lpstr>GOV’T ENTITY AFFECTED BY TAX ABATEMENT GRANTED BY ANOTHER ENTITY – REPORTING INFORMATION</vt:lpstr>
      <vt:lpstr>Information disclosure required for agreements entered into by other governments that reduce the reporting government’s tax revenue</vt:lpstr>
      <vt:lpstr>Format for disclosures for agreements entered into by other governments that reduce the reporting government’s tax revenues</vt:lpstr>
      <vt:lpstr>PowerPoint Presentation</vt:lpstr>
      <vt:lpstr>PROPERTY TAX INCENTIVES WHICH LIKELY MUST BE  REPORTED BY SC LOCAL GOVERNMENTS</vt:lpstr>
      <vt:lpstr>PROPERTY TAX INCENTIVES WHICH MUST BE  REPORTED BY COUNTY BUT NOT CITY OR SCHOOL DISTRICT</vt:lpstr>
      <vt:lpstr>PROPERTY TAX INCENTIVES WHICH DO NOT HAVE TO BE REPORTED BY LOCAL GOVERNMENT</vt:lpstr>
      <vt:lpstr>PowerPoint Presentation</vt:lpstr>
      <vt:lpstr>Basic PROPERTY TAXES</vt:lpstr>
      <vt:lpstr>Basic PROPERTY TAXES</vt:lpstr>
      <vt:lpstr>Basic PROPERTY TAXES</vt:lpstr>
      <vt:lpstr>Basic PROPERTY TAXES</vt:lpstr>
      <vt:lpstr>FILOT BASICS</vt:lpstr>
      <vt:lpstr>FILOT BASICS</vt:lpstr>
      <vt:lpstr>FILOT BASICS</vt:lpstr>
      <vt:lpstr>FILOT BASICS</vt:lpstr>
      <vt:lpstr>FILOT BASICS</vt:lpstr>
      <vt:lpstr>ILLUSTRATION OF REPORTING REQUIREMENTS FOR FILOTS POST GASB-77 (PAST &amp; new)</vt:lpstr>
      <vt:lpstr>FILOT &amp; GASB NEW FEES</vt:lpstr>
      <vt:lpstr>FILOT &amp; GASB NEW FEES</vt:lpstr>
      <vt:lpstr>FILOT &amp; GASB NEW FEES</vt:lpstr>
      <vt:lpstr>FILOT &amp; GASB NEW FEES</vt:lpstr>
      <vt:lpstr>FILOT &amp; GASB NEW FEES</vt:lpstr>
      <vt:lpstr>FILOT &amp; GASB NEW FEES</vt:lpstr>
      <vt:lpstr>GASb and fee existing FEES</vt:lpstr>
      <vt:lpstr>GASb and fee existing FEES</vt:lpstr>
      <vt:lpstr>GASb and fee existing FEES</vt:lpstr>
      <vt:lpstr>ILLUSTRATION OF gasb-77 REPORTING REQUIREMENTS FOR FILOTS (PAST &amp; new)</vt:lpstr>
      <vt:lpstr>Information re: filotS SPECIFICALLY EXCLUDED FROM GASB-77 DISCLOSURE REQS</vt:lpstr>
      <vt:lpstr>EXEMPT PROPERTY AND GASB</vt:lpstr>
      <vt:lpstr>Exempt property and gasb </vt:lpstr>
      <vt:lpstr>Exempt property and gasb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CBelton</dc:creator>
  <cp:lastModifiedBy>MJames</cp:lastModifiedBy>
  <cp:revision>135</cp:revision>
  <cp:lastPrinted>2015-10-12T21:20:48Z</cp:lastPrinted>
  <dcterms:created xsi:type="dcterms:W3CDTF">2014-06-19T17:40:48Z</dcterms:created>
  <dcterms:modified xsi:type="dcterms:W3CDTF">2015-10-13T18:18:26Z</dcterms:modified>
</cp:coreProperties>
</file>