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341" r:id="rId3"/>
    <p:sldId id="335" r:id="rId4"/>
    <p:sldId id="336" r:id="rId5"/>
    <p:sldId id="342" r:id="rId6"/>
    <p:sldId id="337" r:id="rId7"/>
    <p:sldId id="338" r:id="rId8"/>
    <p:sldId id="339" r:id="rId9"/>
    <p:sldId id="269" r:id="rId10"/>
    <p:sldId id="270" r:id="rId11"/>
    <p:sldId id="271" r:id="rId12"/>
    <p:sldId id="272" r:id="rId13"/>
    <p:sldId id="273" r:id="rId14"/>
    <p:sldId id="343" r:id="rId15"/>
    <p:sldId id="345" r:id="rId16"/>
    <p:sldId id="274" r:id="rId17"/>
    <p:sldId id="326" r:id="rId18"/>
    <p:sldId id="327" r:id="rId19"/>
    <p:sldId id="347" r:id="rId20"/>
    <p:sldId id="291" r:id="rId21"/>
    <p:sldId id="348" r:id="rId22"/>
    <p:sldId id="292" r:id="rId23"/>
    <p:sldId id="349" r:id="rId24"/>
    <p:sldId id="350" r:id="rId25"/>
    <p:sldId id="351" r:id="rId26"/>
    <p:sldId id="293" r:id="rId27"/>
    <p:sldId id="289" r:id="rId28"/>
    <p:sldId id="329" r:id="rId29"/>
    <p:sldId id="296" r:id="rId30"/>
    <p:sldId id="297" r:id="rId31"/>
    <p:sldId id="298" r:id="rId32"/>
    <p:sldId id="295"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83A82E4-49F7-4083-A2F6-CA8252F1E657}" type="datetimeFigureOut">
              <a:rPr lang="en-US" smtClean="0"/>
              <a:t>10/13/2015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5137EA1-5685-47BA-85EB-3F0DD5D5EF9F}" type="slidenum">
              <a:rPr lang="en-US" smtClean="0"/>
              <a:t>‹#›</a:t>
            </a:fld>
            <a:endParaRPr lang="en-US"/>
          </a:p>
        </p:txBody>
      </p:sp>
    </p:spTree>
    <p:extLst>
      <p:ext uri="{BB962C8B-B14F-4D97-AF65-F5344CB8AC3E}">
        <p14:creationId xmlns:p14="http://schemas.microsoft.com/office/powerpoint/2010/main" val="1780710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FA256B-37C1-4A35-8436-65827DEE1932}" type="datetimeFigureOut">
              <a:rPr lang="en-US" smtClean="0"/>
              <a:t>10/13/2015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B8E6F95-BC8B-4E78-B69E-328ADA932258}" type="slidenum">
              <a:rPr lang="en-US" smtClean="0"/>
              <a:t>‹#›</a:t>
            </a:fld>
            <a:endParaRPr lang="en-US"/>
          </a:p>
        </p:txBody>
      </p:sp>
    </p:spTree>
    <p:extLst>
      <p:ext uri="{BB962C8B-B14F-4D97-AF65-F5344CB8AC3E}">
        <p14:creationId xmlns:p14="http://schemas.microsoft.com/office/powerpoint/2010/main" val="757534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8E6F95-BC8B-4E78-B69E-328ADA932258}" type="slidenum">
              <a:rPr lang="en-US" smtClean="0"/>
              <a:t>1</a:t>
            </a:fld>
            <a:endParaRPr lang="en-US"/>
          </a:p>
        </p:txBody>
      </p:sp>
    </p:spTree>
    <p:extLst>
      <p:ext uri="{BB962C8B-B14F-4D97-AF65-F5344CB8AC3E}">
        <p14:creationId xmlns:p14="http://schemas.microsoft.com/office/powerpoint/2010/main" val="578676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2DA5BC-7275-41C5-B5FC-9AC226B5F97D}"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B29C-0072-40C2-AFF7-EBF0AB619E71}" type="slidenum">
              <a:rPr lang="en-US" smtClean="0"/>
              <a:t>‹#›</a:t>
            </a:fld>
            <a:endParaRPr lang="en-US"/>
          </a:p>
        </p:txBody>
      </p:sp>
    </p:spTree>
    <p:extLst>
      <p:ext uri="{BB962C8B-B14F-4D97-AF65-F5344CB8AC3E}">
        <p14:creationId xmlns:p14="http://schemas.microsoft.com/office/powerpoint/2010/main" val="985701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DA5BC-7275-41C5-B5FC-9AC226B5F97D}"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B29C-0072-40C2-AFF7-EBF0AB619E71}" type="slidenum">
              <a:rPr lang="en-US" smtClean="0"/>
              <a:t>‹#›</a:t>
            </a:fld>
            <a:endParaRPr lang="en-US"/>
          </a:p>
        </p:txBody>
      </p:sp>
    </p:spTree>
    <p:extLst>
      <p:ext uri="{BB962C8B-B14F-4D97-AF65-F5344CB8AC3E}">
        <p14:creationId xmlns:p14="http://schemas.microsoft.com/office/powerpoint/2010/main" val="325073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DA5BC-7275-41C5-B5FC-9AC226B5F97D}"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B29C-0072-40C2-AFF7-EBF0AB619E71}" type="slidenum">
              <a:rPr lang="en-US" smtClean="0"/>
              <a:t>‹#›</a:t>
            </a:fld>
            <a:endParaRPr lang="en-US"/>
          </a:p>
        </p:txBody>
      </p:sp>
    </p:spTree>
    <p:extLst>
      <p:ext uri="{BB962C8B-B14F-4D97-AF65-F5344CB8AC3E}">
        <p14:creationId xmlns:p14="http://schemas.microsoft.com/office/powerpoint/2010/main" val="112465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2DA5BC-7275-41C5-B5FC-9AC226B5F97D}"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B29C-0072-40C2-AFF7-EBF0AB619E71}" type="slidenum">
              <a:rPr lang="en-US" smtClean="0"/>
              <a:t>‹#›</a:t>
            </a:fld>
            <a:endParaRPr lang="en-US"/>
          </a:p>
        </p:txBody>
      </p:sp>
    </p:spTree>
    <p:extLst>
      <p:ext uri="{BB962C8B-B14F-4D97-AF65-F5344CB8AC3E}">
        <p14:creationId xmlns:p14="http://schemas.microsoft.com/office/powerpoint/2010/main" val="1987998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2DA5BC-7275-41C5-B5FC-9AC226B5F97D}"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CB29C-0072-40C2-AFF7-EBF0AB619E71}" type="slidenum">
              <a:rPr lang="en-US" smtClean="0"/>
              <a:t>‹#›</a:t>
            </a:fld>
            <a:endParaRPr lang="en-US"/>
          </a:p>
        </p:txBody>
      </p:sp>
    </p:spTree>
    <p:extLst>
      <p:ext uri="{BB962C8B-B14F-4D97-AF65-F5344CB8AC3E}">
        <p14:creationId xmlns:p14="http://schemas.microsoft.com/office/powerpoint/2010/main" val="1656820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2DA5BC-7275-41C5-B5FC-9AC226B5F97D}"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CB29C-0072-40C2-AFF7-EBF0AB619E71}" type="slidenum">
              <a:rPr lang="en-US" smtClean="0"/>
              <a:t>‹#›</a:t>
            </a:fld>
            <a:endParaRPr lang="en-US"/>
          </a:p>
        </p:txBody>
      </p:sp>
    </p:spTree>
    <p:extLst>
      <p:ext uri="{BB962C8B-B14F-4D97-AF65-F5344CB8AC3E}">
        <p14:creationId xmlns:p14="http://schemas.microsoft.com/office/powerpoint/2010/main" val="1021996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2DA5BC-7275-41C5-B5FC-9AC226B5F97D}"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DCB29C-0072-40C2-AFF7-EBF0AB619E71}" type="slidenum">
              <a:rPr lang="en-US" smtClean="0"/>
              <a:t>‹#›</a:t>
            </a:fld>
            <a:endParaRPr lang="en-US"/>
          </a:p>
        </p:txBody>
      </p:sp>
    </p:spTree>
    <p:extLst>
      <p:ext uri="{BB962C8B-B14F-4D97-AF65-F5344CB8AC3E}">
        <p14:creationId xmlns:p14="http://schemas.microsoft.com/office/powerpoint/2010/main" val="277618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2DA5BC-7275-41C5-B5FC-9AC226B5F97D}"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DCB29C-0072-40C2-AFF7-EBF0AB619E71}" type="slidenum">
              <a:rPr lang="en-US" smtClean="0"/>
              <a:t>‹#›</a:t>
            </a:fld>
            <a:endParaRPr lang="en-US"/>
          </a:p>
        </p:txBody>
      </p:sp>
    </p:spTree>
    <p:extLst>
      <p:ext uri="{BB962C8B-B14F-4D97-AF65-F5344CB8AC3E}">
        <p14:creationId xmlns:p14="http://schemas.microsoft.com/office/powerpoint/2010/main" val="1068441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2DA5BC-7275-41C5-B5FC-9AC226B5F97D}"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DCB29C-0072-40C2-AFF7-EBF0AB619E71}" type="slidenum">
              <a:rPr lang="en-US" smtClean="0"/>
              <a:t>‹#›</a:t>
            </a:fld>
            <a:endParaRPr lang="en-US"/>
          </a:p>
        </p:txBody>
      </p:sp>
    </p:spTree>
    <p:extLst>
      <p:ext uri="{BB962C8B-B14F-4D97-AF65-F5344CB8AC3E}">
        <p14:creationId xmlns:p14="http://schemas.microsoft.com/office/powerpoint/2010/main" val="407098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DA5BC-7275-41C5-B5FC-9AC226B5F97D}"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CB29C-0072-40C2-AFF7-EBF0AB619E71}" type="slidenum">
              <a:rPr lang="en-US" smtClean="0"/>
              <a:t>‹#›</a:t>
            </a:fld>
            <a:endParaRPr lang="en-US"/>
          </a:p>
        </p:txBody>
      </p:sp>
    </p:spTree>
    <p:extLst>
      <p:ext uri="{BB962C8B-B14F-4D97-AF65-F5344CB8AC3E}">
        <p14:creationId xmlns:p14="http://schemas.microsoft.com/office/powerpoint/2010/main" val="344629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2DA5BC-7275-41C5-B5FC-9AC226B5F97D}"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CB29C-0072-40C2-AFF7-EBF0AB619E71}" type="slidenum">
              <a:rPr lang="en-US" smtClean="0"/>
              <a:t>‹#›</a:t>
            </a:fld>
            <a:endParaRPr lang="en-US"/>
          </a:p>
        </p:txBody>
      </p:sp>
    </p:spTree>
    <p:extLst>
      <p:ext uri="{BB962C8B-B14F-4D97-AF65-F5344CB8AC3E}">
        <p14:creationId xmlns:p14="http://schemas.microsoft.com/office/powerpoint/2010/main" val="2156610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DA5BC-7275-41C5-B5FC-9AC226B5F97D}" type="datetimeFigureOut">
              <a:rPr lang="en-US" smtClean="0"/>
              <a:t>10/13/2015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CB29C-0072-40C2-AFF7-EBF0AB619E71}" type="slidenum">
              <a:rPr lang="en-US" smtClean="0"/>
              <a:t>‹#›</a:t>
            </a:fld>
            <a:endParaRPr lang="en-US"/>
          </a:p>
        </p:txBody>
      </p:sp>
    </p:spTree>
    <p:extLst>
      <p:ext uri="{BB962C8B-B14F-4D97-AF65-F5344CB8AC3E}">
        <p14:creationId xmlns:p14="http://schemas.microsoft.com/office/powerpoint/2010/main" val="3834776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Act:  Trends in Enforcement and Interpretation</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Michael R. Burchstead</a:t>
            </a:r>
          </a:p>
          <a:p>
            <a:r>
              <a:rPr lang="en-US" dirty="0" smtClean="0"/>
              <a:t>General Counsel, S.C. State Ethics Commission</a:t>
            </a:r>
          </a:p>
          <a:p>
            <a:r>
              <a:rPr lang="en-US" smtClean="0"/>
              <a:t>October 19, </a:t>
            </a:r>
            <a:r>
              <a:rPr lang="en-US" dirty="0" smtClean="0"/>
              <a:t>2015</a:t>
            </a:r>
            <a:endParaRPr lang="en-US" dirty="0"/>
          </a:p>
        </p:txBody>
      </p:sp>
    </p:spTree>
    <p:extLst>
      <p:ext uri="{BB962C8B-B14F-4D97-AF65-F5344CB8AC3E}">
        <p14:creationId xmlns:p14="http://schemas.microsoft.com/office/powerpoint/2010/main" val="4117184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Interests– 700A</a:t>
            </a:r>
            <a:endParaRPr lang="en-US" dirty="0"/>
          </a:p>
        </p:txBody>
      </p:sp>
      <p:sp>
        <p:nvSpPr>
          <p:cNvPr id="3" name="Content Placeholder 2"/>
          <p:cNvSpPr>
            <a:spLocks noGrp="1"/>
          </p:cNvSpPr>
          <p:nvPr>
            <p:ph idx="1"/>
          </p:nvPr>
        </p:nvSpPr>
        <p:spPr/>
        <p:txBody>
          <a:bodyPr>
            <a:normAutofit/>
          </a:bodyPr>
          <a:lstStyle/>
          <a:p>
            <a:pPr algn="just"/>
            <a:r>
              <a:rPr lang="en-US" dirty="0" smtClean="0"/>
              <a:t>Section 8-13-700(A</a:t>
            </a:r>
            <a:r>
              <a:rPr lang="en-US" dirty="0"/>
              <a:t>) </a:t>
            </a:r>
            <a:endParaRPr lang="en-US" dirty="0" smtClean="0"/>
          </a:p>
          <a:p>
            <a:pPr lvl="1" algn="just"/>
            <a:r>
              <a:rPr lang="en-US" dirty="0" smtClean="0"/>
              <a:t>“No </a:t>
            </a:r>
            <a:r>
              <a:rPr lang="en-US" dirty="0"/>
              <a:t>public official, public member, or public employee may knowingly use his official office, membership, or employment to obtain an </a:t>
            </a:r>
            <a:r>
              <a:rPr lang="en-US" b="1" dirty="0"/>
              <a:t>economic interest </a:t>
            </a:r>
            <a:r>
              <a:rPr lang="en-US" dirty="0"/>
              <a:t>for himself, a </a:t>
            </a:r>
            <a:r>
              <a:rPr lang="en-US" b="1" dirty="0"/>
              <a:t>family member</a:t>
            </a:r>
            <a:r>
              <a:rPr lang="en-US" dirty="0"/>
              <a:t>, an </a:t>
            </a:r>
            <a:r>
              <a:rPr lang="en-US" b="1" dirty="0"/>
              <a:t>individual with whom he is associated</a:t>
            </a:r>
            <a:r>
              <a:rPr lang="en-US" dirty="0"/>
              <a:t>, or a </a:t>
            </a:r>
            <a:r>
              <a:rPr lang="en-US" b="1" dirty="0"/>
              <a:t>business with which he is associated</a:t>
            </a:r>
            <a:r>
              <a:rPr lang="en-US" dirty="0" smtClean="0"/>
              <a:t>.”</a:t>
            </a:r>
          </a:p>
          <a:p>
            <a:pPr lvl="1" algn="just"/>
            <a:r>
              <a:rPr lang="en-US" dirty="0" smtClean="0"/>
              <a:t>Exception for incidental use not resulting in additional public expense. </a:t>
            </a:r>
            <a:endParaRPr lang="en-US" dirty="0"/>
          </a:p>
        </p:txBody>
      </p:sp>
      <p:sp>
        <p:nvSpPr>
          <p:cNvPr id="5" name="Slide Number Placeholder 4"/>
          <p:cNvSpPr>
            <a:spLocks noGrp="1"/>
          </p:cNvSpPr>
          <p:nvPr>
            <p:ph type="sldNum" sz="quarter" idx="12"/>
          </p:nvPr>
        </p:nvSpPr>
        <p:spPr/>
        <p:txBody>
          <a:bodyPr/>
          <a:lstStyle/>
          <a:p>
            <a:fld id="{8BFDF73C-D191-45AE-95A4-FD3AEE20892D}" type="slidenum">
              <a:rPr lang="en-US" smtClean="0"/>
              <a:t>10</a:t>
            </a:fld>
            <a:endParaRPr lang="en-US"/>
          </a:p>
        </p:txBody>
      </p:sp>
    </p:spTree>
    <p:extLst>
      <p:ext uri="{BB962C8B-B14F-4D97-AF65-F5344CB8AC3E}">
        <p14:creationId xmlns:p14="http://schemas.microsoft.com/office/powerpoint/2010/main" val="3354923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Conflicts of Interests– 700B</a:t>
            </a:r>
            <a:endParaRPr lang="en-US" dirty="0"/>
          </a:p>
        </p:txBody>
      </p:sp>
      <p:sp>
        <p:nvSpPr>
          <p:cNvPr id="3" name="Content Placeholder 2"/>
          <p:cNvSpPr>
            <a:spLocks noGrp="1"/>
          </p:cNvSpPr>
          <p:nvPr>
            <p:ph idx="1"/>
          </p:nvPr>
        </p:nvSpPr>
        <p:spPr/>
        <p:txBody>
          <a:bodyPr>
            <a:normAutofit fontScale="92500" lnSpcReduction="10000"/>
          </a:bodyPr>
          <a:lstStyle/>
          <a:p>
            <a:endParaRPr lang="en-US" sz="3100" dirty="0" smtClean="0"/>
          </a:p>
          <a:p>
            <a:r>
              <a:rPr lang="en-US" sz="3100" dirty="0" smtClean="0"/>
              <a:t>Section 8-13-700(B) </a:t>
            </a:r>
            <a:endParaRPr lang="en-US" sz="3100" dirty="0"/>
          </a:p>
          <a:p>
            <a:pPr lvl="1"/>
            <a:r>
              <a:rPr lang="en-US" sz="3100" dirty="0" smtClean="0"/>
              <a:t>“No </a:t>
            </a:r>
            <a:r>
              <a:rPr lang="en-US" sz="3100" dirty="0"/>
              <a:t>public official, public member, or public employee may make, participate in making, or in any way attempt to use his office, membership, or employment to influence a governmental decision in which he, a </a:t>
            </a:r>
            <a:r>
              <a:rPr lang="en-US" sz="3100" b="1" dirty="0"/>
              <a:t>family member, </a:t>
            </a:r>
            <a:r>
              <a:rPr lang="en-US" sz="3100" dirty="0"/>
              <a:t>an </a:t>
            </a:r>
            <a:r>
              <a:rPr lang="en-US" sz="3100" b="1" dirty="0"/>
              <a:t>individual with whom he is associated</a:t>
            </a:r>
            <a:r>
              <a:rPr lang="en-US" sz="3100" dirty="0"/>
              <a:t>, or a </a:t>
            </a:r>
            <a:r>
              <a:rPr lang="en-US" sz="3100" b="1" dirty="0"/>
              <a:t>business with which he is associated</a:t>
            </a:r>
            <a:r>
              <a:rPr lang="en-US" sz="3100" dirty="0"/>
              <a:t> has an economic interest</a:t>
            </a:r>
            <a:r>
              <a:rPr lang="en-US" sz="3100" dirty="0" smtClean="0"/>
              <a:t>.” “</a:t>
            </a:r>
          </a:p>
          <a:p>
            <a:endParaRPr lang="en-US" dirty="0"/>
          </a:p>
        </p:txBody>
      </p:sp>
      <p:sp>
        <p:nvSpPr>
          <p:cNvPr id="5" name="Slide Number Placeholder 4"/>
          <p:cNvSpPr>
            <a:spLocks noGrp="1"/>
          </p:cNvSpPr>
          <p:nvPr>
            <p:ph type="sldNum" sz="quarter" idx="12"/>
          </p:nvPr>
        </p:nvSpPr>
        <p:spPr/>
        <p:txBody>
          <a:bodyPr/>
          <a:lstStyle/>
          <a:p>
            <a:fld id="{8BFDF73C-D191-45AE-95A4-FD3AEE20892D}" type="slidenum">
              <a:rPr lang="en-US" smtClean="0"/>
              <a:t>11</a:t>
            </a:fld>
            <a:endParaRPr lang="en-US"/>
          </a:p>
        </p:txBody>
      </p:sp>
    </p:spTree>
    <p:extLst>
      <p:ext uri="{BB962C8B-B14F-4D97-AF65-F5344CB8AC3E}">
        <p14:creationId xmlns:p14="http://schemas.microsoft.com/office/powerpoint/2010/main" val="382103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Conflicts of Interests– 700B (continued)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Section 8-13-700(B)(continued)</a:t>
            </a:r>
          </a:p>
          <a:p>
            <a:pPr lvl="1"/>
            <a:r>
              <a:rPr lang="en-US" sz="3100" dirty="0" smtClean="0"/>
              <a:t>"A public official, public member, or public employee who, in the discharge of his official responsibilities, is required to take an action or make a decision which affects an economic interest of himself, a family member, an individual with whom he is associated, or a business with which he is associated shall:</a:t>
            </a:r>
          </a:p>
          <a:p>
            <a:pPr marL="914400" lvl="2" indent="0">
              <a:buNone/>
            </a:pPr>
            <a:r>
              <a:rPr lang="en-US" dirty="0" smtClean="0"/>
              <a:t>(1) prepare a written statement describing the matter requiring action or decisions and the nature of his potential conflict of interest with respect to the action or decision;</a:t>
            </a:r>
          </a:p>
          <a:p>
            <a:pPr marL="914400" lvl="2" indent="0">
              <a:buNone/>
            </a:pPr>
            <a:r>
              <a:rPr lang="en-US" dirty="0" smtClean="0"/>
              <a:t>…</a:t>
            </a:r>
          </a:p>
          <a:p>
            <a:pPr marL="914400" lvl="2" indent="0">
              <a:buNone/>
            </a:pPr>
            <a:r>
              <a:rPr lang="en-US" dirty="0" smtClean="0"/>
              <a:t>(3) if he is a public employee, he shall furnish a copy of the statement to his superior, if any, who shall assign the matter to another employee who does not have a potential conflict of interest. If he has no immediate superior, he shall take the action prescribed by the State Ethics Commission;</a:t>
            </a:r>
          </a:p>
          <a:p>
            <a:pPr marL="914400" lvl="2" indent="0">
              <a:buNone/>
            </a:pPr>
            <a:r>
              <a:rPr lang="en-US" dirty="0" smtClean="0"/>
              <a:t>(4) if he is a public official, other than a member of the General Assembly, he shall furnish a copy of the statement to the presiding officer of the governing body of an agency, commission, board, or of a county, municipality, or a political subdivision thereof, on which he serves, who shall cause the statement to be printed in the minutes and require that the member be excused from any votes, deliberations, and other actions on the matter on which the potential conflict of interest exists and shall cause the disqualification and the reasons for it to be noted in the minutes;</a:t>
            </a:r>
          </a:p>
          <a:p>
            <a:endParaRPr lang="en-US" dirty="0"/>
          </a:p>
        </p:txBody>
      </p:sp>
    </p:spTree>
    <p:extLst>
      <p:ext uri="{BB962C8B-B14F-4D97-AF65-F5344CB8AC3E}">
        <p14:creationId xmlns:p14="http://schemas.microsoft.com/office/powerpoint/2010/main" val="1232242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a:t>
            </a:r>
            <a:endParaRPr lang="en-US" dirty="0"/>
          </a:p>
        </p:txBody>
      </p:sp>
      <p:sp>
        <p:nvSpPr>
          <p:cNvPr id="3" name="Content Placeholder 2"/>
          <p:cNvSpPr>
            <a:spLocks noGrp="1"/>
          </p:cNvSpPr>
          <p:nvPr>
            <p:ph idx="1"/>
          </p:nvPr>
        </p:nvSpPr>
        <p:spPr>
          <a:xfrm>
            <a:off x="457200" y="1600200"/>
            <a:ext cx="8229600" cy="4800600"/>
          </a:xfrm>
        </p:spPr>
        <p:txBody>
          <a:bodyPr>
            <a:normAutofit fontScale="40000" lnSpcReduction="20000"/>
          </a:bodyPr>
          <a:lstStyle/>
          <a:p>
            <a:r>
              <a:rPr lang="en-US" sz="3400" b="1" dirty="0" smtClean="0"/>
              <a:t>“Economic interest”</a:t>
            </a:r>
            <a:r>
              <a:rPr lang="en-US" sz="3400" b="1" dirty="0"/>
              <a:t> </a:t>
            </a:r>
            <a:r>
              <a:rPr lang="en-US" sz="3400" dirty="0" smtClean="0"/>
              <a:t>(Section 8-13-100(11))</a:t>
            </a:r>
          </a:p>
          <a:p>
            <a:pPr lvl="1"/>
            <a:r>
              <a:rPr lang="en-US" sz="3400" dirty="0" smtClean="0"/>
              <a:t>Interest distinct from that of the general public.</a:t>
            </a:r>
          </a:p>
          <a:p>
            <a:pPr lvl="1"/>
            <a:r>
              <a:rPr lang="en-US" sz="3400" b="1" dirty="0" smtClean="0"/>
              <a:t>Large class exception.  </a:t>
            </a:r>
            <a:r>
              <a:rPr lang="en-US" sz="3400" dirty="0" smtClean="0"/>
              <a:t>If the only economic interest realized is that which would be realized as a member of a “</a:t>
            </a:r>
            <a:r>
              <a:rPr lang="en-US" sz="3400" dirty="0"/>
              <a:t>profession, occupation, or large </a:t>
            </a:r>
            <a:r>
              <a:rPr lang="en-US" sz="3400" dirty="0" smtClean="0"/>
              <a:t>class,” then the </a:t>
            </a:r>
            <a:r>
              <a:rPr lang="en-US" sz="3400" dirty="0"/>
              <a:t>public official, public member, or public </a:t>
            </a:r>
            <a:r>
              <a:rPr lang="en-US" sz="3400" dirty="0" smtClean="0"/>
              <a:t>employee may participate in the decision. </a:t>
            </a:r>
          </a:p>
          <a:p>
            <a:r>
              <a:rPr lang="en-US" sz="3400" b="1" dirty="0" smtClean="0"/>
              <a:t>“Family member” </a:t>
            </a:r>
            <a:r>
              <a:rPr lang="en-US" sz="3400" dirty="0"/>
              <a:t>(Section </a:t>
            </a:r>
            <a:r>
              <a:rPr lang="en-US" sz="3400" dirty="0" smtClean="0"/>
              <a:t>8-13-100(15))</a:t>
            </a:r>
            <a:endParaRPr lang="en-US" sz="3400" dirty="0"/>
          </a:p>
          <a:p>
            <a:pPr lvl="1"/>
            <a:r>
              <a:rPr lang="en-US" sz="3400" dirty="0" smtClean="0"/>
              <a:t>Includes a member of the person’s immediate family, also: spouse</a:t>
            </a:r>
            <a:r>
              <a:rPr lang="en-US" sz="3400" dirty="0"/>
              <a:t>, parent, brother, sister, child, mother-in-law, father-in-law, son-in-law, daughter-in-law, brother-in-law, sister-in-law, grandparent, or </a:t>
            </a:r>
            <a:r>
              <a:rPr lang="en-US" sz="3400" dirty="0" smtClean="0"/>
              <a:t>grandchild.</a:t>
            </a:r>
          </a:p>
          <a:p>
            <a:pPr lvl="1"/>
            <a:r>
              <a:rPr lang="en-US" sz="3400" dirty="0" smtClean="0"/>
              <a:t>Amended in 2011 to include in-laws.  </a:t>
            </a:r>
          </a:p>
          <a:p>
            <a:r>
              <a:rPr lang="en-US" sz="3400" b="1" dirty="0" smtClean="0"/>
              <a:t>“Individual </a:t>
            </a:r>
            <a:r>
              <a:rPr lang="en-US" sz="3400" b="1" dirty="0"/>
              <a:t>with whom he is </a:t>
            </a:r>
            <a:r>
              <a:rPr lang="en-US" sz="3400" b="1" dirty="0" smtClean="0"/>
              <a:t>associated.” </a:t>
            </a:r>
            <a:r>
              <a:rPr lang="en-US" sz="3400" dirty="0"/>
              <a:t>(Section </a:t>
            </a:r>
            <a:r>
              <a:rPr lang="en-US" sz="3400" dirty="0" smtClean="0"/>
              <a:t>8-13-100(21))</a:t>
            </a:r>
          </a:p>
          <a:p>
            <a:pPr lvl="1"/>
            <a:r>
              <a:rPr lang="en-US" sz="3400" dirty="0" smtClean="0"/>
              <a:t>“Individual </a:t>
            </a:r>
            <a:r>
              <a:rPr lang="en-US" sz="3400" dirty="0"/>
              <a:t>with whom the person or a member of his immediate family mutually has an interest in any business of which the person or a member of his immediate family is a director, officer, owner, employee, compensated agent, or holder of stock worth one hundred thousand dollars or more at fair market value and which constitutes five percent or more of the total outstanding stock of any class</a:t>
            </a:r>
            <a:r>
              <a:rPr lang="en-US" sz="3400" dirty="0" smtClean="0"/>
              <a:t>.”</a:t>
            </a:r>
          </a:p>
          <a:p>
            <a:r>
              <a:rPr lang="en-US" sz="3400" b="1" dirty="0" smtClean="0"/>
              <a:t>“Business </a:t>
            </a:r>
            <a:r>
              <a:rPr lang="en-US" sz="3400" b="1" dirty="0"/>
              <a:t>with which he is associated.”  </a:t>
            </a:r>
            <a:r>
              <a:rPr lang="en-US" sz="3400" dirty="0"/>
              <a:t>Section 8-13-100(4</a:t>
            </a:r>
            <a:r>
              <a:rPr lang="en-US" sz="3400" dirty="0" smtClean="0"/>
              <a:t>)</a:t>
            </a:r>
          </a:p>
          <a:p>
            <a:pPr lvl="1"/>
            <a:r>
              <a:rPr lang="en-US" sz="3400" dirty="0" smtClean="0"/>
              <a:t>“Business </a:t>
            </a:r>
            <a:r>
              <a:rPr lang="en-US" sz="3400" dirty="0"/>
              <a:t>of which the person or a member of his immediate family is a director, an officer, owner, employee, a compensated agent, or holder of stock worth one hundred thousand dollars or more at fair market value and which constitutes five percent or more of the total outstanding stock of any class</a:t>
            </a:r>
            <a:r>
              <a:rPr lang="en-US" sz="3400" dirty="0" smtClean="0"/>
              <a:t>.”</a:t>
            </a:r>
          </a:p>
          <a:p>
            <a:pPr lvl="1"/>
            <a:r>
              <a:rPr lang="en-US" sz="3400" dirty="0" smtClean="0"/>
              <a:t>If you or your spouse is employed by a company, that is a business with which you are associated.</a:t>
            </a:r>
            <a:endParaRPr lang="en-US" sz="3400" dirty="0"/>
          </a:p>
          <a:p>
            <a:pPr lvl="1"/>
            <a:endParaRPr lang="en-US" dirty="0"/>
          </a:p>
        </p:txBody>
      </p:sp>
      <p:sp>
        <p:nvSpPr>
          <p:cNvPr id="5" name="Slide Number Placeholder 4"/>
          <p:cNvSpPr>
            <a:spLocks noGrp="1"/>
          </p:cNvSpPr>
          <p:nvPr>
            <p:ph type="sldNum" sz="quarter" idx="12"/>
          </p:nvPr>
        </p:nvSpPr>
        <p:spPr/>
        <p:txBody>
          <a:bodyPr/>
          <a:lstStyle/>
          <a:p>
            <a:fld id="{8BFDF73C-D191-45AE-95A4-FD3AEE20892D}" type="slidenum">
              <a:rPr lang="en-US" smtClean="0"/>
              <a:t>13</a:t>
            </a:fld>
            <a:endParaRPr lang="en-US"/>
          </a:p>
        </p:txBody>
      </p:sp>
    </p:spTree>
    <p:extLst>
      <p:ext uri="{BB962C8B-B14F-4D97-AF65-F5344CB8AC3E}">
        <p14:creationId xmlns:p14="http://schemas.microsoft.com/office/powerpoint/2010/main" val="3001720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Decision and Order</a:t>
            </a:r>
            <a:endParaRPr lang="en-US" dirty="0"/>
          </a:p>
        </p:txBody>
      </p:sp>
      <p:sp>
        <p:nvSpPr>
          <p:cNvPr id="3" name="Content Placeholder 2"/>
          <p:cNvSpPr>
            <a:spLocks noGrp="1"/>
          </p:cNvSpPr>
          <p:nvPr>
            <p:ph idx="1"/>
          </p:nvPr>
        </p:nvSpPr>
        <p:spPr/>
        <p:txBody>
          <a:bodyPr/>
          <a:lstStyle/>
          <a:p>
            <a:r>
              <a:rPr lang="en-US" dirty="0" smtClean="0"/>
              <a:t>Administrative assistant at Fire District</a:t>
            </a:r>
          </a:p>
          <a:p>
            <a:r>
              <a:rPr lang="en-US" dirty="0" smtClean="0"/>
              <a:t>Selling Avon products on the side.</a:t>
            </a:r>
          </a:p>
          <a:p>
            <a:r>
              <a:rPr lang="en-US" dirty="0" smtClean="0"/>
              <a:t>Used public resources, including the telephone and internet to place orders.</a:t>
            </a:r>
          </a:p>
          <a:p>
            <a:r>
              <a:rPr lang="en-US" dirty="0" smtClean="0"/>
              <a:t>Consent Order reached</a:t>
            </a:r>
          </a:p>
          <a:p>
            <a:pPr lvl="1"/>
            <a:r>
              <a:rPr lang="en-US" dirty="0" smtClean="0"/>
              <a:t>Admits to violation of 700A</a:t>
            </a:r>
          </a:p>
          <a:p>
            <a:pPr lvl="1"/>
            <a:r>
              <a:rPr lang="en-US" dirty="0" smtClean="0"/>
              <a:t>Agrees to pay $500 fine and $100 admin fee</a:t>
            </a:r>
            <a:endParaRPr lang="en-US" dirty="0"/>
          </a:p>
        </p:txBody>
      </p:sp>
    </p:spTree>
    <p:extLst>
      <p:ext uri="{BB962C8B-B14F-4D97-AF65-F5344CB8AC3E}">
        <p14:creationId xmlns:p14="http://schemas.microsoft.com/office/powerpoint/2010/main" val="4248069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prohibited behavior under 8-13-700</a:t>
            </a:r>
            <a:endParaRPr lang="en-US" dirty="0"/>
          </a:p>
        </p:txBody>
      </p:sp>
      <p:sp>
        <p:nvSpPr>
          <p:cNvPr id="3" name="Content Placeholder 2"/>
          <p:cNvSpPr>
            <a:spLocks noGrp="1"/>
          </p:cNvSpPr>
          <p:nvPr>
            <p:ph idx="1"/>
          </p:nvPr>
        </p:nvSpPr>
        <p:spPr/>
        <p:txBody>
          <a:bodyPr>
            <a:normAutofit lnSpcReduction="10000"/>
          </a:bodyPr>
          <a:lstStyle/>
          <a:p>
            <a:r>
              <a:rPr lang="en-US" dirty="0" smtClean="0"/>
              <a:t>Mayor is a landlord and has people drop off rent checks at Town Hall.</a:t>
            </a:r>
          </a:p>
          <a:p>
            <a:r>
              <a:rPr lang="en-US" dirty="0" smtClean="0"/>
              <a:t>Highway </a:t>
            </a:r>
            <a:r>
              <a:rPr lang="en-US" dirty="0"/>
              <a:t>Patrolman conducting side business out of the back of his cruiser.  Anyone he pulls over is a potential customer.</a:t>
            </a:r>
          </a:p>
          <a:p>
            <a:r>
              <a:rPr lang="en-US" dirty="0"/>
              <a:t>Town administrator participates in decision to award pay raise to police officer son</a:t>
            </a:r>
            <a:r>
              <a:rPr lang="en-US" dirty="0" smtClean="0"/>
              <a:t>.</a:t>
            </a:r>
          </a:p>
          <a:p>
            <a:r>
              <a:rPr lang="en-US" dirty="0"/>
              <a:t>Fire Department lawnmower cannot be used to mow personal lawn.  </a:t>
            </a:r>
          </a:p>
          <a:p>
            <a:endParaRPr lang="en-US" dirty="0" smtClean="0"/>
          </a:p>
          <a:p>
            <a:pPr lvl="1"/>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8BFDF73C-D191-45AE-95A4-FD3AEE20892D}" type="slidenum">
              <a:rPr lang="en-US" smtClean="0"/>
              <a:t>15</a:t>
            </a:fld>
            <a:endParaRPr lang="en-US"/>
          </a:p>
        </p:txBody>
      </p:sp>
    </p:spTree>
    <p:extLst>
      <p:ext uri="{BB962C8B-B14F-4D97-AF65-F5344CB8AC3E}">
        <p14:creationId xmlns:p14="http://schemas.microsoft.com/office/powerpoint/2010/main" val="88520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Prohibition on representation</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dirty="0" smtClean="0"/>
              <a:t>Section 8-13-740 states in part:</a:t>
            </a:r>
          </a:p>
          <a:p>
            <a:pPr lvl="1"/>
            <a:r>
              <a:rPr lang="en-US" dirty="0" smtClean="0"/>
              <a:t>(</a:t>
            </a:r>
            <a:r>
              <a:rPr lang="en-US" dirty="0"/>
              <a:t>4) A public official, public member, or public employee of a county may not knowingly </a:t>
            </a:r>
            <a:r>
              <a:rPr lang="en-US" dirty="0" smtClean="0"/>
              <a:t>represent </a:t>
            </a:r>
            <a:r>
              <a:rPr lang="en-US" dirty="0"/>
              <a:t>a person before an agency, unit, or subunit of that county for which the public official, public member, or public employee has official responsibility except:</a:t>
            </a:r>
          </a:p>
          <a:p>
            <a:pPr lvl="2"/>
            <a:r>
              <a:rPr lang="en-US" dirty="0"/>
              <a:t>(a) as required by law; or</a:t>
            </a:r>
          </a:p>
          <a:p>
            <a:pPr lvl="2"/>
            <a:r>
              <a:rPr lang="en-US" dirty="0"/>
              <a:t>(b) before a court under the unified judicial system.</a:t>
            </a:r>
          </a:p>
          <a:p>
            <a:pPr lvl="1"/>
            <a:r>
              <a:rPr lang="en-US" dirty="0" smtClean="0"/>
              <a:t>(</a:t>
            </a:r>
            <a:r>
              <a:rPr lang="en-US" dirty="0"/>
              <a:t>7) The restrictions set forth in items (1) through (6) of this subsection do not apply to:</a:t>
            </a:r>
          </a:p>
          <a:p>
            <a:pPr lvl="2"/>
            <a:r>
              <a:rPr lang="en-US" dirty="0"/>
              <a:t>(a) purely ministerial matters which do not require discretion on the part of the governmental entity before which the public official, public member, or public employee is appearing;</a:t>
            </a:r>
          </a:p>
          <a:p>
            <a:pPr lvl="2"/>
            <a:r>
              <a:rPr lang="en-US" dirty="0"/>
              <a:t>(b) representation by a public official, public member, or public employee in the course of the public official's, public member's, or public employee's official duties;</a:t>
            </a:r>
          </a:p>
          <a:p>
            <a:pPr lvl="1"/>
            <a:r>
              <a:rPr lang="en-US" dirty="0"/>
              <a:t>(c) representation by the public official, public member, or public employee in matters relating to the public official's, public member's or public employee's personal affairs or the personal affairs of the public official's, public member's, or public employee's immediate family.</a:t>
            </a:r>
          </a:p>
          <a:p>
            <a:pPr lvl="1"/>
            <a:r>
              <a:rPr lang="en-US" dirty="0"/>
              <a:t>(8) A state, county, or municipal public official, public member, or public employee, including a person serving on an agency, unit, or subunit of a governmental entity shall not be required to resign or otherwise vacate his seat or position due to a conflict of interest that arises under this section as long as notice of the possible conflict of interest is given and he complies with the recusal requirements of Section 8-13-700(B). A governmental entity includes, but is not limited to, a planning board or zoning commission.</a:t>
            </a:r>
          </a:p>
          <a:p>
            <a:endParaRPr lang="en-US" dirty="0"/>
          </a:p>
        </p:txBody>
      </p:sp>
    </p:spTree>
    <p:extLst>
      <p:ext uri="{BB962C8B-B14F-4D97-AF65-F5344CB8AC3E}">
        <p14:creationId xmlns:p14="http://schemas.microsoft.com/office/powerpoint/2010/main" val="1974890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Rules </a:t>
            </a:r>
            <a:r>
              <a:rPr lang="en-US" dirty="0"/>
              <a:t>of </a:t>
            </a:r>
            <a:r>
              <a:rPr lang="en-US" dirty="0" smtClean="0"/>
              <a:t>Conduct provisions</a:t>
            </a:r>
            <a:endParaRPr lang="en-US" dirty="0"/>
          </a:p>
        </p:txBody>
      </p:sp>
      <p:sp>
        <p:nvSpPr>
          <p:cNvPr id="3" name="Content Placeholder 2"/>
          <p:cNvSpPr>
            <a:spLocks noGrp="1"/>
          </p:cNvSpPr>
          <p:nvPr>
            <p:ph idx="1"/>
          </p:nvPr>
        </p:nvSpPr>
        <p:spPr/>
        <p:txBody>
          <a:bodyPr>
            <a:normAutofit/>
          </a:bodyPr>
          <a:lstStyle/>
          <a:p>
            <a:r>
              <a:rPr lang="en-US" b="1" dirty="0"/>
              <a:t> </a:t>
            </a:r>
            <a:r>
              <a:rPr lang="en-US" dirty="0" smtClean="0"/>
              <a:t>Section </a:t>
            </a:r>
            <a:r>
              <a:rPr lang="en-US" dirty="0"/>
              <a:t>8-13-705 </a:t>
            </a:r>
            <a:endParaRPr lang="en-US" dirty="0" smtClean="0"/>
          </a:p>
          <a:p>
            <a:pPr lvl="1"/>
            <a:r>
              <a:rPr lang="en-US" dirty="0" smtClean="0"/>
              <a:t>A felony</a:t>
            </a:r>
          </a:p>
          <a:p>
            <a:pPr lvl="1"/>
            <a:r>
              <a:rPr lang="en-US" dirty="0" smtClean="0"/>
              <a:t>May </a:t>
            </a:r>
            <a:r>
              <a:rPr lang="en-US" dirty="0"/>
              <a:t>not receive or give anything of value with intent to </a:t>
            </a:r>
            <a:r>
              <a:rPr lang="en-US" dirty="0" smtClean="0"/>
              <a:t>influence.</a:t>
            </a:r>
          </a:p>
          <a:p>
            <a:pPr lvl="1"/>
            <a:r>
              <a:rPr lang="en-US" dirty="0" smtClean="0"/>
              <a:t>“Anything of value is defined in Section 8-13-100(1) (laundry list)</a:t>
            </a:r>
          </a:p>
          <a:p>
            <a:pPr marL="0" indent="0">
              <a:buNone/>
            </a:pPr>
            <a:r>
              <a:rPr lang="en-US" dirty="0"/>
              <a:t/>
            </a:r>
            <a:br>
              <a:rPr lang="en-US" dirty="0"/>
            </a:br>
            <a:endParaRPr lang="en-US" dirty="0"/>
          </a:p>
          <a:p>
            <a:pPr marL="0" indent="0">
              <a:buNone/>
            </a:pPr>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8BFDF73C-D191-45AE-95A4-FD3AEE20892D}" type="slidenum">
              <a:rPr lang="en-US" smtClean="0"/>
              <a:t>17</a:t>
            </a:fld>
            <a:endParaRPr lang="en-US"/>
          </a:p>
        </p:txBody>
      </p:sp>
    </p:spTree>
    <p:extLst>
      <p:ext uri="{BB962C8B-B14F-4D97-AF65-F5344CB8AC3E}">
        <p14:creationId xmlns:p14="http://schemas.microsoft.com/office/powerpoint/2010/main" val="766643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“Anything of value” definition</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a:t>
            </a:r>
            <a:r>
              <a:rPr lang="en-US" dirty="0"/>
              <a:t>b) "Anything of value" or "thing of value" does not mean:</a:t>
            </a:r>
            <a:br>
              <a:rPr lang="en-US" dirty="0"/>
            </a:br>
            <a:r>
              <a:rPr lang="en-US" dirty="0"/>
              <a:t/>
            </a:r>
            <a:br>
              <a:rPr lang="en-US" dirty="0"/>
            </a:br>
            <a:r>
              <a:rPr lang="en-US" dirty="0"/>
              <a:t>(i) printed informational or promotional material, not to exceed ten dollars in monetary value;</a:t>
            </a:r>
            <a:br>
              <a:rPr lang="en-US" dirty="0"/>
            </a:br>
            <a:r>
              <a:rPr lang="en-US" dirty="0"/>
              <a:t/>
            </a:r>
            <a:br>
              <a:rPr lang="en-US" dirty="0"/>
            </a:br>
            <a:r>
              <a:rPr lang="en-US" dirty="0"/>
              <a:t>(ii) items of nominal value, not to exceed ten dollars, containing or displaying promotional material;</a:t>
            </a:r>
            <a:br>
              <a:rPr lang="en-US" dirty="0"/>
            </a:br>
            <a:r>
              <a:rPr lang="en-US" dirty="0"/>
              <a:t/>
            </a:r>
            <a:br>
              <a:rPr lang="en-US" dirty="0"/>
            </a:br>
            <a:r>
              <a:rPr lang="en-US" dirty="0"/>
              <a:t>(iii) a personalized plaque or trophy with a value that does not exceed one hundred fifty dollars;</a:t>
            </a:r>
            <a:br>
              <a:rPr lang="en-US" dirty="0"/>
            </a:br>
            <a:r>
              <a:rPr lang="en-US" dirty="0"/>
              <a:t/>
            </a:r>
            <a:br>
              <a:rPr lang="en-US" dirty="0"/>
            </a:br>
            <a:r>
              <a:rPr lang="en-US" dirty="0"/>
              <a:t>(iv) educational material of a nominal value directly related to the public official's, public member's, or public employee's official responsibilities;</a:t>
            </a:r>
            <a:br>
              <a:rPr lang="en-US" dirty="0"/>
            </a:br>
            <a:r>
              <a:rPr lang="en-US" dirty="0"/>
              <a:t/>
            </a:r>
            <a:br>
              <a:rPr lang="en-US" dirty="0"/>
            </a:br>
            <a:r>
              <a:rPr lang="en-US" dirty="0"/>
              <a:t>(v) an honorary degree bestowed upon a public official, public member, or public employee by a public or private university or college;</a:t>
            </a:r>
            <a:br>
              <a:rPr lang="en-US" dirty="0"/>
            </a:br>
            <a:r>
              <a:rPr lang="en-US" dirty="0"/>
              <a:t/>
            </a:r>
            <a:br>
              <a:rPr lang="en-US" dirty="0"/>
            </a:br>
            <a:r>
              <a:rPr lang="en-US" dirty="0"/>
              <a:t>(vi) promotional or marketing items offered to the general public on the same terms and conditions without regard to status as a public official or public employee; or</a:t>
            </a:r>
            <a:br>
              <a:rPr lang="en-US" dirty="0"/>
            </a:br>
            <a:r>
              <a:rPr lang="en-US" dirty="0"/>
              <a:t/>
            </a:r>
            <a:br>
              <a:rPr lang="en-US" dirty="0"/>
            </a:br>
            <a:r>
              <a:rPr lang="en-US" dirty="0"/>
              <a:t>(vii) a campaign contribution properly received and reported under the provisions of this chapter.</a:t>
            </a:r>
          </a:p>
        </p:txBody>
      </p:sp>
    </p:spTree>
    <p:extLst>
      <p:ext uri="{BB962C8B-B14F-4D97-AF65-F5344CB8AC3E}">
        <p14:creationId xmlns:p14="http://schemas.microsoft.com/office/powerpoint/2010/main" val="3049557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705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Nothing says that a gift cannot be accepted and there are no value limitations</a:t>
            </a:r>
          </a:p>
          <a:p>
            <a:r>
              <a:rPr lang="en-US" dirty="0" smtClean="0"/>
              <a:t>Intent to influence is key.</a:t>
            </a:r>
          </a:p>
          <a:p>
            <a:r>
              <a:rPr lang="en-US" dirty="0" smtClean="0"/>
              <a:t>Generally, we advise public employees to ask:</a:t>
            </a:r>
          </a:p>
          <a:p>
            <a:pPr lvl="1"/>
            <a:r>
              <a:rPr lang="en-US" dirty="0" smtClean="0"/>
              <a:t>Why is this person giving you the gift?</a:t>
            </a:r>
            <a:endParaRPr lang="en-US" dirty="0"/>
          </a:p>
          <a:p>
            <a:r>
              <a:rPr lang="en-US" dirty="0" smtClean="0"/>
              <a:t>Do not accept anything from a vendor or contractor with your agency.  Or those trying to build a business relationship with the agency.</a:t>
            </a:r>
          </a:p>
          <a:p>
            <a:pPr lvl="1"/>
            <a:endParaRPr lang="en-US" dirty="0"/>
          </a:p>
        </p:txBody>
      </p:sp>
    </p:spTree>
    <p:extLst>
      <p:ext uri="{BB962C8B-B14F-4D97-AF65-F5344CB8AC3E}">
        <p14:creationId xmlns:p14="http://schemas.microsoft.com/office/powerpoint/2010/main" val="107186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228600" y="76200"/>
            <a:ext cx="685800" cy="198438"/>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lstStyle/>
          <a:p>
            <a:endParaRPr lang="en-US" dirty="0" smtClean="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r>
              <a:rPr lang="en-US" b="1" dirty="0" smtClean="0"/>
              <a:t>ETHICS ACT OVERVIEW</a:t>
            </a:r>
            <a:endParaRPr lang="en-US" b="1" dirty="0"/>
          </a:p>
        </p:txBody>
      </p:sp>
    </p:spTree>
    <p:extLst>
      <p:ext uri="{BB962C8B-B14F-4D97-AF65-F5344CB8AC3E}">
        <p14:creationId xmlns:p14="http://schemas.microsoft.com/office/powerpoint/2010/main" val="6284235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Rules </a:t>
            </a:r>
            <a:r>
              <a:rPr lang="en-US" dirty="0"/>
              <a:t>of </a:t>
            </a:r>
            <a:r>
              <a:rPr lang="en-US" dirty="0" smtClean="0"/>
              <a:t>Conduct provisions</a:t>
            </a:r>
            <a:endParaRPr lang="en-US" dirty="0"/>
          </a:p>
        </p:txBody>
      </p:sp>
      <p:sp>
        <p:nvSpPr>
          <p:cNvPr id="3" name="Content Placeholder 2"/>
          <p:cNvSpPr>
            <a:spLocks noGrp="1"/>
          </p:cNvSpPr>
          <p:nvPr>
            <p:ph idx="1"/>
          </p:nvPr>
        </p:nvSpPr>
        <p:spPr/>
        <p:txBody>
          <a:bodyPr>
            <a:normAutofit/>
          </a:bodyPr>
          <a:lstStyle/>
          <a:p>
            <a:pPr marL="0" indent="0">
              <a:buNone/>
            </a:pPr>
            <a:r>
              <a:rPr lang="en-US" b="1" dirty="0"/>
              <a:t> </a:t>
            </a:r>
            <a:r>
              <a:rPr lang="en-US" dirty="0" smtClean="0"/>
              <a:t> </a:t>
            </a:r>
            <a:r>
              <a:rPr lang="en-US" dirty="0"/>
              <a:t>Section 8-13-715.</a:t>
            </a:r>
          </a:p>
          <a:p>
            <a:pPr lvl="1"/>
            <a:r>
              <a:rPr lang="en-US" dirty="0" smtClean="0"/>
              <a:t>May </a:t>
            </a:r>
            <a:r>
              <a:rPr lang="en-US" dirty="0"/>
              <a:t>not accept an honorarium for speaking engagements in one’s official capacity.  </a:t>
            </a:r>
            <a:endParaRPr lang="en-US" dirty="0" smtClean="0"/>
          </a:p>
          <a:p>
            <a:pPr lvl="1"/>
            <a:r>
              <a:rPr lang="en-US" dirty="0" smtClean="0"/>
              <a:t>May </a:t>
            </a:r>
            <a:r>
              <a:rPr lang="en-US" dirty="0"/>
              <a:t>accept payment for actual expenses.  </a:t>
            </a:r>
            <a:endParaRPr lang="en-US" dirty="0" smtClean="0"/>
          </a:p>
          <a:p>
            <a:pPr lvl="1"/>
            <a:r>
              <a:rPr lang="en-US" dirty="0" smtClean="0"/>
              <a:t>Expenses accepted must be reasonable in time and manner.</a:t>
            </a:r>
          </a:p>
          <a:p>
            <a:endParaRPr lang="en-US" dirty="0"/>
          </a:p>
          <a:p>
            <a:endParaRPr lang="en-US" dirty="0"/>
          </a:p>
        </p:txBody>
      </p:sp>
      <p:sp>
        <p:nvSpPr>
          <p:cNvPr id="5" name="Slide Number Placeholder 4"/>
          <p:cNvSpPr>
            <a:spLocks noGrp="1"/>
          </p:cNvSpPr>
          <p:nvPr>
            <p:ph type="sldNum" sz="quarter" idx="12"/>
          </p:nvPr>
        </p:nvSpPr>
        <p:spPr/>
        <p:txBody>
          <a:bodyPr/>
          <a:lstStyle/>
          <a:p>
            <a:fld id="{8BFDF73C-D191-45AE-95A4-FD3AEE20892D}" type="slidenum">
              <a:rPr lang="en-US" smtClean="0"/>
              <a:t>20</a:t>
            </a:fld>
            <a:endParaRPr lang="en-US"/>
          </a:p>
        </p:txBody>
      </p:sp>
    </p:spTree>
    <p:extLst>
      <p:ext uri="{BB962C8B-B14F-4D97-AF65-F5344CB8AC3E}">
        <p14:creationId xmlns:p14="http://schemas.microsoft.com/office/powerpoint/2010/main" val="28868320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Rules of Conduct provisions</a:t>
            </a:r>
          </a:p>
        </p:txBody>
      </p:sp>
      <p:sp>
        <p:nvSpPr>
          <p:cNvPr id="3" name="Content Placeholder 2"/>
          <p:cNvSpPr>
            <a:spLocks noGrp="1"/>
          </p:cNvSpPr>
          <p:nvPr>
            <p:ph idx="1"/>
          </p:nvPr>
        </p:nvSpPr>
        <p:spPr/>
        <p:txBody>
          <a:bodyPr/>
          <a:lstStyle/>
          <a:p>
            <a:r>
              <a:rPr lang="en-US" dirty="0"/>
              <a:t>Section 8-13-720.</a:t>
            </a:r>
          </a:p>
          <a:p>
            <a:pPr lvl="1"/>
            <a:r>
              <a:rPr lang="en-US" dirty="0" smtClean="0"/>
              <a:t>May </a:t>
            </a:r>
            <a:r>
              <a:rPr lang="en-US" dirty="0"/>
              <a:t>not</a:t>
            </a:r>
            <a:r>
              <a:rPr lang="en-US" b="1" dirty="0"/>
              <a:t> </a:t>
            </a:r>
            <a:r>
              <a:rPr lang="en-US" dirty="0"/>
              <a:t>accept additional money for assistance given while performing one’s duty.  </a:t>
            </a:r>
            <a:endParaRPr lang="en-US" dirty="0" smtClean="0"/>
          </a:p>
          <a:p>
            <a:pPr lvl="1"/>
            <a:r>
              <a:rPr lang="en-US" dirty="0" smtClean="0"/>
              <a:t>We have interpreted money to mean gift cards because they have monetary value.</a:t>
            </a:r>
            <a:endParaRPr lang="en-US" dirty="0"/>
          </a:p>
          <a:p>
            <a:r>
              <a:rPr lang="en-US" dirty="0"/>
              <a:t>Section 8-13-725 </a:t>
            </a:r>
            <a:endParaRPr lang="en-US" dirty="0" smtClean="0"/>
          </a:p>
          <a:p>
            <a:pPr lvl="1"/>
            <a:r>
              <a:rPr lang="en-US" dirty="0" smtClean="0"/>
              <a:t>May </a:t>
            </a:r>
            <a:r>
              <a:rPr lang="en-US" dirty="0"/>
              <a:t>not use confidential information gained through employment for personal gain</a:t>
            </a:r>
            <a:r>
              <a:rPr lang="en-US" dirty="0" smtClean="0"/>
              <a:t>.</a:t>
            </a:r>
          </a:p>
          <a:p>
            <a:pPr lvl="1"/>
            <a:r>
              <a:rPr lang="en-US" dirty="0" smtClean="0"/>
              <a:t>The key is personal gain</a:t>
            </a:r>
            <a:endParaRPr lang="en-US" dirty="0"/>
          </a:p>
        </p:txBody>
      </p:sp>
    </p:spTree>
    <p:extLst>
      <p:ext uri="{BB962C8B-B14F-4D97-AF65-F5344CB8AC3E}">
        <p14:creationId xmlns:p14="http://schemas.microsoft.com/office/powerpoint/2010/main" val="3754946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Other Rules of Conduct provisions</a:t>
            </a:r>
          </a:p>
        </p:txBody>
      </p:sp>
      <p:sp>
        <p:nvSpPr>
          <p:cNvPr id="3" name="Content Placeholder 2"/>
          <p:cNvSpPr>
            <a:spLocks noGrp="1"/>
          </p:cNvSpPr>
          <p:nvPr>
            <p:ph idx="1"/>
          </p:nvPr>
        </p:nvSpPr>
        <p:spPr/>
        <p:txBody>
          <a:bodyPr>
            <a:normAutofit/>
          </a:bodyPr>
          <a:lstStyle/>
          <a:p>
            <a:r>
              <a:rPr lang="en-US" dirty="0"/>
              <a:t>Section 8-13-750</a:t>
            </a:r>
          </a:p>
          <a:p>
            <a:pPr lvl="1"/>
            <a:r>
              <a:rPr lang="en-US" dirty="0" smtClean="0"/>
              <a:t>May not cause the employment, promotion, or transfer of a family member to a position in which one supervises.  </a:t>
            </a:r>
          </a:p>
          <a:p>
            <a:pPr lvl="1"/>
            <a:r>
              <a:rPr lang="en-US" dirty="0" smtClean="0"/>
              <a:t>Prohibits discipline of one’s family member..</a:t>
            </a:r>
          </a:p>
          <a:p>
            <a:endParaRPr lang="en-US" dirty="0"/>
          </a:p>
        </p:txBody>
      </p:sp>
      <p:sp>
        <p:nvSpPr>
          <p:cNvPr id="5" name="Slide Number Placeholder 4"/>
          <p:cNvSpPr>
            <a:spLocks noGrp="1"/>
          </p:cNvSpPr>
          <p:nvPr>
            <p:ph type="sldNum" sz="quarter" idx="12"/>
          </p:nvPr>
        </p:nvSpPr>
        <p:spPr/>
        <p:txBody>
          <a:bodyPr/>
          <a:lstStyle/>
          <a:p>
            <a:fld id="{8BFDF73C-D191-45AE-95A4-FD3AEE20892D}" type="slidenum">
              <a:rPr lang="en-US" smtClean="0"/>
              <a:t>22</a:t>
            </a:fld>
            <a:endParaRPr lang="en-US"/>
          </a:p>
        </p:txBody>
      </p:sp>
    </p:spTree>
    <p:extLst>
      <p:ext uri="{BB962C8B-B14F-4D97-AF65-F5344CB8AC3E}">
        <p14:creationId xmlns:p14="http://schemas.microsoft.com/office/powerpoint/2010/main" val="362370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employment issues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Section </a:t>
            </a:r>
            <a:r>
              <a:rPr lang="en-US" dirty="0" smtClean="0"/>
              <a:t>8-13-755</a:t>
            </a:r>
          </a:p>
          <a:p>
            <a:r>
              <a:rPr lang="en-US" dirty="0"/>
              <a:t>A former public official, former public member, or former public employee holding public office, membership, or employment on or after January 1, 1992, may not for a period of one year after terminating his public service or employment:</a:t>
            </a:r>
          </a:p>
          <a:p>
            <a:r>
              <a:rPr lang="en-US" dirty="0"/>
              <a:t>(1) serve as a lobbyist or represent clients before the agency or department on which he formerly served in a matter which he directly and substantially participated during his public service or employment; or</a:t>
            </a:r>
          </a:p>
          <a:p>
            <a:r>
              <a:rPr lang="en-US" dirty="0"/>
              <a:t>(2) accept employment if the employment:</a:t>
            </a:r>
          </a:p>
          <a:p>
            <a:r>
              <a:rPr lang="en-US" dirty="0"/>
              <a:t>(a) is from a person who is regulated by the agency or department on which the former public official, former public member, or former public employee served or was employed; and</a:t>
            </a:r>
          </a:p>
          <a:p>
            <a:r>
              <a:rPr lang="en-US" dirty="0"/>
              <a:t>(b) involves a matter in which the former public official, former public member, or former public employee directly and substantially participated during his public service or public employment.</a:t>
            </a:r>
          </a:p>
          <a:p>
            <a:endParaRPr lang="en-US" dirty="0"/>
          </a:p>
        </p:txBody>
      </p:sp>
    </p:spTree>
    <p:extLst>
      <p:ext uri="{BB962C8B-B14F-4D97-AF65-F5344CB8AC3E}">
        <p14:creationId xmlns:p14="http://schemas.microsoft.com/office/powerpoint/2010/main" val="454686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 and substantial participation” defined </a:t>
            </a:r>
            <a:endParaRPr lang="en-US" dirty="0"/>
          </a:p>
        </p:txBody>
      </p:sp>
      <p:sp>
        <p:nvSpPr>
          <p:cNvPr id="3" name="Content Placeholder 2"/>
          <p:cNvSpPr>
            <a:spLocks noGrp="1"/>
          </p:cNvSpPr>
          <p:nvPr>
            <p:ph idx="1"/>
          </p:nvPr>
        </p:nvSpPr>
        <p:spPr/>
        <p:txBody>
          <a:bodyPr>
            <a:normAutofit fontScale="70000" lnSpcReduction="20000"/>
          </a:bodyPr>
          <a:lstStyle/>
          <a:p>
            <a:r>
              <a:rPr lang="en-US" dirty="0"/>
              <a:t>“Direct and substantial participation” involves specific work on a matter which is of material value to the outcome of any resolution to the matter. Examples of substantially participates would encompass inspection and issuance of permit or license, representation of the agency in legal action, preparing documents for agency action, etc.  “Directly and substantially participated” can include participation through making a decision or recommendation, rendering advice, or conducting an investigation. Participation includes decision, approval, disapproval, recommendation, the rendering of advice, or vote. “Directly” is often defined as “without [any] intervening agency or person...not by secondary but by direct means.”  “Substantially” is a more difficult word to define…However, considering the context, the Commission finds substantially as “of real worth and importance; of considerable value; valuable.” Op. S.C. State Ethics Commission, SEC AO99-003, Sept. 30, 1998 (internal citations omitted).</a:t>
            </a:r>
          </a:p>
          <a:p>
            <a:endParaRPr lang="en-US" dirty="0"/>
          </a:p>
        </p:txBody>
      </p:sp>
    </p:spTree>
    <p:extLst>
      <p:ext uri="{BB962C8B-B14F-4D97-AF65-F5344CB8AC3E}">
        <p14:creationId xmlns:p14="http://schemas.microsoft.com/office/powerpoint/2010/main" val="2502632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employment issues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Section 8-13-760</a:t>
            </a:r>
          </a:p>
          <a:p>
            <a:pPr lvl="1"/>
            <a:r>
              <a:rPr lang="en-US" dirty="0"/>
              <a:t>Except as is permitted by regulations of the State Ethics Commission, it is a breach of ethical standards for a public official, public member, or public employee who is participating directly in procurement, as defined in Section 11-35-310(22), to resign and accept employment with a person contracting with the governmental body if the contract falls or would fall under the public official's, public member's, or public employee's official responsibilities.</a:t>
            </a:r>
          </a:p>
        </p:txBody>
      </p:sp>
    </p:spTree>
    <p:extLst>
      <p:ext uri="{BB962C8B-B14F-4D97-AF65-F5344CB8AC3E}">
        <p14:creationId xmlns:p14="http://schemas.microsoft.com/office/powerpoint/2010/main" val="887487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Other Rules of Conduct provisions</a:t>
            </a:r>
          </a:p>
        </p:txBody>
      </p:sp>
      <p:sp>
        <p:nvSpPr>
          <p:cNvPr id="3" name="Content Placeholder 2"/>
          <p:cNvSpPr>
            <a:spLocks noGrp="1"/>
          </p:cNvSpPr>
          <p:nvPr>
            <p:ph idx="1"/>
          </p:nvPr>
        </p:nvSpPr>
        <p:spPr/>
        <p:txBody>
          <a:bodyPr>
            <a:normAutofit lnSpcReduction="10000"/>
          </a:bodyPr>
          <a:lstStyle/>
          <a:p>
            <a:r>
              <a:rPr lang="en-US" dirty="0" smtClean="0"/>
              <a:t>May not use government personnel/materials in an election campaign.  Section 8-13-765.</a:t>
            </a:r>
          </a:p>
          <a:p>
            <a:endParaRPr lang="en-US" dirty="0" smtClean="0"/>
          </a:p>
          <a:p>
            <a:r>
              <a:rPr lang="en-US" dirty="0" smtClean="0"/>
              <a:t>A public official/employee may not have an economic interest in a contract with the State or a political subdivision if the public official/employee is authorized to perform an official function relating to the contract.  Section 8-13-775. </a:t>
            </a:r>
            <a:endParaRPr lang="en-US" dirty="0"/>
          </a:p>
        </p:txBody>
      </p:sp>
      <p:sp>
        <p:nvSpPr>
          <p:cNvPr id="5" name="Slide Number Placeholder 4"/>
          <p:cNvSpPr>
            <a:spLocks noGrp="1"/>
          </p:cNvSpPr>
          <p:nvPr>
            <p:ph type="sldNum" sz="quarter" idx="12"/>
          </p:nvPr>
        </p:nvSpPr>
        <p:spPr/>
        <p:txBody>
          <a:bodyPr/>
          <a:lstStyle/>
          <a:p>
            <a:fld id="{8BFDF73C-D191-45AE-95A4-FD3AEE20892D}" type="slidenum">
              <a:rPr lang="en-US" smtClean="0"/>
              <a:t>26</a:t>
            </a:fld>
            <a:endParaRPr lang="en-US"/>
          </a:p>
        </p:txBody>
      </p:sp>
    </p:spTree>
    <p:extLst>
      <p:ext uri="{BB962C8B-B14F-4D97-AF65-F5344CB8AC3E}">
        <p14:creationId xmlns:p14="http://schemas.microsoft.com/office/powerpoint/2010/main" val="29007456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Oft-Repeated Piece of Advice</a:t>
            </a:r>
            <a:endParaRPr lang="en-US" dirty="0"/>
          </a:p>
        </p:txBody>
      </p:sp>
      <p:sp>
        <p:nvSpPr>
          <p:cNvPr id="3" name="Content Placeholder 2"/>
          <p:cNvSpPr>
            <a:spLocks noGrp="1"/>
          </p:cNvSpPr>
          <p:nvPr>
            <p:ph idx="1"/>
          </p:nvPr>
        </p:nvSpPr>
        <p:spPr/>
        <p:txBody>
          <a:bodyPr/>
          <a:lstStyle/>
          <a:p>
            <a:pPr algn="just"/>
            <a:r>
              <a:rPr lang="en-US" dirty="0" smtClean="0"/>
              <a:t>Try to avoid not only actual improprieties, but also be mindful of the appearance of impropriety.</a:t>
            </a:r>
          </a:p>
          <a:p>
            <a:pPr algn="just"/>
            <a:r>
              <a:rPr lang="en-US" dirty="0"/>
              <a:t>The Preamble to the Ethics Act states that </a:t>
            </a:r>
            <a:r>
              <a:rPr lang="en-US" dirty="0" smtClean="0"/>
              <a:t>“[p]</a:t>
            </a:r>
            <a:r>
              <a:rPr lang="en-US" dirty="0" err="1" smtClean="0"/>
              <a:t>ublic</a:t>
            </a:r>
            <a:r>
              <a:rPr lang="en-US" dirty="0" smtClean="0"/>
              <a:t> </a:t>
            </a:r>
            <a:r>
              <a:rPr lang="en-US" dirty="0"/>
              <a:t>officials </a:t>
            </a:r>
            <a:r>
              <a:rPr lang="en-US" dirty="0" smtClean="0"/>
              <a:t>should </a:t>
            </a:r>
            <a:r>
              <a:rPr lang="en-US" dirty="0"/>
              <a:t>be prepared to remove themselves immediately from a decision, vote, or process that even appears to be a conflict of </a:t>
            </a:r>
            <a:r>
              <a:rPr lang="en-US" dirty="0" smtClean="0"/>
              <a:t>interest.”</a:t>
            </a:r>
            <a:endParaRPr lang="en-US" dirty="0"/>
          </a:p>
        </p:txBody>
      </p:sp>
    </p:spTree>
    <p:extLst>
      <p:ext uri="{BB962C8B-B14F-4D97-AF65-F5344CB8AC3E}">
        <p14:creationId xmlns:p14="http://schemas.microsoft.com/office/powerpoint/2010/main" val="2646741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 Flow Chart</a:t>
            </a:r>
            <a:endParaRPr lang="en-US" dirty="0"/>
          </a:p>
        </p:txBody>
      </p:sp>
      <p:sp>
        <p:nvSpPr>
          <p:cNvPr id="4" name="Slide Number Placeholder 3"/>
          <p:cNvSpPr>
            <a:spLocks noGrp="1"/>
          </p:cNvSpPr>
          <p:nvPr>
            <p:ph type="sldNum" sz="quarter" idx="12"/>
          </p:nvPr>
        </p:nvSpPr>
        <p:spPr/>
        <p:txBody>
          <a:bodyPr/>
          <a:lstStyle/>
          <a:p>
            <a:fld id="{8BFDF73C-D191-45AE-95A4-FD3AEE20892D}" type="slidenum">
              <a:rPr lang="en-US" smtClean="0"/>
              <a:t>28</a:t>
            </a:fld>
            <a:endParaRPr 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143000"/>
            <a:ext cx="678180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8182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Opinions</a:t>
            </a:r>
            <a:endParaRPr lang="en-US" dirty="0"/>
          </a:p>
        </p:txBody>
      </p:sp>
      <p:sp>
        <p:nvSpPr>
          <p:cNvPr id="3" name="Content Placeholder 2"/>
          <p:cNvSpPr>
            <a:spLocks noGrp="1"/>
          </p:cNvSpPr>
          <p:nvPr>
            <p:ph idx="1"/>
          </p:nvPr>
        </p:nvSpPr>
        <p:spPr/>
        <p:txBody>
          <a:bodyPr>
            <a:normAutofit/>
          </a:bodyPr>
          <a:lstStyle/>
          <a:p>
            <a:r>
              <a:rPr lang="en-US" dirty="0" smtClean="0"/>
              <a:t>If you have any doubt as to whether a course of conduct will be a problem, you may seek an advisory opinion from the Commission.</a:t>
            </a:r>
          </a:p>
          <a:p>
            <a:r>
              <a:rPr lang="en-US" dirty="0" smtClean="0"/>
              <a:t>Anyone subject to the Act may request the opinion</a:t>
            </a:r>
          </a:p>
          <a:p>
            <a:endParaRPr lang="en-US" dirty="0"/>
          </a:p>
        </p:txBody>
      </p:sp>
      <p:sp>
        <p:nvSpPr>
          <p:cNvPr id="5" name="Slide Number Placeholder 4"/>
          <p:cNvSpPr>
            <a:spLocks noGrp="1"/>
          </p:cNvSpPr>
          <p:nvPr>
            <p:ph type="sldNum" sz="quarter" idx="12"/>
          </p:nvPr>
        </p:nvSpPr>
        <p:spPr/>
        <p:txBody>
          <a:bodyPr/>
          <a:lstStyle/>
          <a:p>
            <a:fld id="{8BFDF73C-D191-45AE-95A4-FD3AEE20892D}" type="slidenum">
              <a:rPr lang="en-US" smtClean="0"/>
              <a:t>29</a:t>
            </a:fld>
            <a:endParaRPr lang="en-US"/>
          </a:p>
        </p:txBody>
      </p:sp>
    </p:spTree>
    <p:extLst>
      <p:ext uri="{BB962C8B-B14F-4D97-AF65-F5344CB8AC3E}">
        <p14:creationId xmlns:p14="http://schemas.microsoft.com/office/powerpoint/2010/main" val="741269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t>
            </a:r>
            <a:r>
              <a:rPr lang="en-US" dirty="0" smtClean="0"/>
              <a:t>Ethics Act </a:t>
            </a:r>
            <a:r>
              <a:rPr lang="en-US" dirty="0"/>
              <a:t>of 1991</a:t>
            </a:r>
          </a:p>
        </p:txBody>
      </p:sp>
      <p:sp>
        <p:nvSpPr>
          <p:cNvPr id="3" name="Content Placeholder 2"/>
          <p:cNvSpPr>
            <a:spLocks noGrp="1"/>
          </p:cNvSpPr>
          <p:nvPr>
            <p:ph idx="1"/>
          </p:nvPr>
        </p:nvSpPr>
        <p:spPr/>
        <p:txBody>
          <a:bodyPr>
            <a:normAutofit lnSpcReduction="10000"/>
          </a:bodyPr>
          <a:lstStyle/>
          <a:p>
            <a:r>
              <a:rPr lang="en-US" dirty="0" smtClean="0"/>
              <a:t>The Ethics, Government Accountability, and Campaign Reform Act of 1991.</a:t>
            </a:r>
          </a:p>
          <a:p>
            <a:pPr lvl="1"/>
            <a:r>
              <a:rPr lang="en-US" dirty="0" smtClean="0"/>
              <a:t>Passed in 1991 in the wake of Operation Lost Trust.</a:t>
            </a:r>
          </a:p>
          <a:p>
            <a:pPr lvl="1"/>
            <a:r>
              <a:rPr lang="en-US" dirty="0" smtClean="0"/>
              <a:t>Amended </a:t>
            </a:r>
            <a:r>
              <a:rPr lang="en-US" dirty="0"/>
              <a:t>in 1995, 2003, 2008, and 2011. </a:t>
            </a:r>
            <a:endParaRPr lang="en-US" dirty="0" smtClean="0"/>
          </a:p>
          <a:p>
            <a:pPr lvl="1"/>
            <a:r>
              <a:rPr lang="en-US" dirty="0" smtClean="0"/>
              <a:t>Regulations went into effect in 1997.</a:t>
            </a:r>
            <a:endParaRPr lang="en-US" dirty="0"/>
          </a:p>
          <a:p>
            <a:pPr marL="342900" lvl="1" indent="-342900">
              <a:buFont typeface="Arial" pitchFamily="34" charset="0"/>
              <a:buChar char="•"/>
            </a:pPr>
            <a:r>
              <a:rPr lang="en-US" sz="3200" dirty="0" smtClean="0"/>
              <a:t>If </a:t>
            </a:r>
            <a:r>
              <a:rPr lang="en-US" sz="3200" dirty="0"/>
              <a:t>the conduct is not in the Ethics Act or its regulations, then it is not within the jurisdiction of the Ethics Commission</a:t>
            </a:r>
          </a:p>
          <a:p>
            <a:pPr marL="457200" lvl="1" indent="0">
              <a:buNone/>
            </a:pPr>
            <a:endParaRPr lang="en-US" dirty="0" smtClean="0"/>
          </a:p>
        </p:txBody>
      </p:sp>
      <p:sp>
        <p:nvSpPr>
          <p:cNvPr id="5" name="Slide Number Placeholder 4"/>
          <p:cNvSpPr>
            <a:spLocks noGrp="1"/>
          </p:cNvSpPr>
          <p:nvPr>
            <p:ph type="sldNum" sz="quarter" idx="12"/>
          </p:nvPr>
        </p:nvSpPr>
        <p:spPr/>
        <p:txBody>
          <a:bodyPr/>
          <a:lstStyle/>
          <a:p>
            <a:fld id="{8BFDF73C-D191-45AE-95A4-FD3AEE20892D}" type="slidenum">
              <a:rPr lang="en-US" smtClean="0"/>
              <a:t>3</a:t>
            </a:fld>
            <a:endParaRPr lang="en-US"/>
          </a:p>
        </p:txBody>
      </p:sp>
    </p:spTree>
    <p:extLst>
      <p:ext uri="{BB962C8B-B14F-4D97-AF65-F5344CB8AC3E}">
        <p14:creationId xmlns:p14="http://schemas.microsoft.com/office/powerpoint/2010/main" val="4250813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Advisory </a:t>
            </a:r>
            <a:r>
              <a:rPr lang="en-US" dirty="0" smtClean="0"/>
              <a:t>Opinions  - 3 limitations	</a:t>
            </a:r>
            <a:endParaRPr lang="en-US" dirty="0"/>
          </a:p>
        </p:txBody>
      </p:sp>
      <p:sp>
        <p:nvSpPr>
          <p:cNvPr id="3" name="Content Placeholder 2"/>
          <p:cNvSpPr>
            <a:spLocks noGrp="1"/>
          </p:cNvSpPr>
          <p:nvPr>
            <p:ph idx="1"/>
          </p:nvPr>
        </p:nvSpPr>
        <p:spPr/>
        <p:txBody>
          <a:bodyPr>
            <a:normAutofit/>
          </a:bodyPr>
          <a:lstStyle/>
          <a:p>
            <a:r>
              <a:rPr lang="en-US" sz="2800" dirty="0" smtClean="0"/>
              <a:t>Must relate to an issue under the Ethics Act</a:t>
            </a:r>
          </a:p>
          <a:p>
            <a:r>
              <a:rPr lang="en-US" sz="2800" dirty="0" smtClean="0"/>
              <a:t>Must be prospective in nature</a:t>
            </a:r>
          </a:p>
          <a:p>
            <a:pPr lvl="1"/>
            <a:r>
              <a:rPr lang="en-US" dirty="0" smtClean="0"/>
              <a:t>Cannot issue opinion about past conduct.</a:t>
            </a:r>
          </a:p>
          <a:p>
            <a:r>
              <a:rPr lang="en-US" sz="2800" dirty="0" smtClean="0"/>
              <a:t>Cannot answer a question to a third party about another person.</a:t>
            </a:r>
          </a:p>
        </p:txBody>
      </p:sp>
      <p:sp>
        <p:nvSpPr>
          <p:cNvPr id="5" name="Slide Number Placeholder 4"/>
          <p:cNvSpPr>
            <a:spLocks noGrp="1"/>
          </p:cNvSpPr>
          <p:nvPr>
            <p:ph type="sldNum" sz="quarter" idx="12"/>
          </p:nvPr>
        </p:nvSpPr>
        <p:spPr/>
        <p:txBody>
          <a:bodyPr/>
          <a:lstStyle/>
          <a:p>
            <a:fld id="{8BFDF73C-D191-45AE-95A4-FD3AEE20892D}" type="slidenum">
              <a:rPr lang="en-US" smtClean="0"/>
              <a:t>30</a:t>
            </a:fld>
            <a:endParaRPr lang="en-US"/>
          </a:p>
        </p:txBody>
      </p:sp>
    </p:spTree>
    <p:extLst>
      <p:ext uri="{BB962C8B-B14F-4D97-AF65-F5344CB8AC3E}">
        <p14:creationId xmlns:p14="http://schemas.microsoft.com/office/powerpoint/2010/main" val="1609783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Advisory Opinions – Formal vs Informal</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Formal</a:t>
            </a:r>
          </a:p>
          <a:p>
            <a:pPr lvl="1"/>
            <a:r>
              <a:rPr lang="en-US" dirty="0" smtClean="0"/>
              <a:t>Issued by Commission</a:t>
            </a:r>
          </a:p>
          <a:p>
            <a:pPr lvl="1"/>
            <a:r>
              <a:rPr lang="en-US" dirty="0" smtClean="0"/>
              <a:t>Binding</a:t>
            </a:r>
            <a:endParaRPr lang="en-US" dirty="0"/>
          </a:p>
          <a:p>
            <a:r>
              <a:rPr lang="en-US" dirty="0" smtClean="0"/>
              <a:t>Informal</a:t>
            </a:r>
          </a:p>
          <a:p>
            <a:pPr lvl="1"/>
            <a:r>
              <a:rPr lang="en-US" dirty="0" smtClean="0"/>
              <a:t>Issued by staff</a:t>
            </a:r>
          </a:p>
          <a:p>
            <a:pPr lvl="1"/>
            <a:r>
              <a:rPr lang="en-US" dirty="0" smtClean="0"/>
              <a:t>Not binding on the Commission</a:t>
            </a:r>
            <a:endParaRPr lang="en-US" dirty="0"/>
          </a:p>
          <a:p>
            <a:pPr marL="457200" lvl="1" indent="0">
              <a:buNone/>
            </a:pPr>
            <a:endParaRPr lang="en-US" dirty="0" smtClean="0"/>
          </a:p>
        </p:txBody>
      </p:sp>
    </p:spTree>
    <p:extLst>
      <p:ext uri="{BB962C8B-B14F-4D97-AF65-F5344CB8AC3E}">
        <p14:creationId xmlns:p14="http://schemas.microsoft.com/office/powerpoint/2010/main" val="1909442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	</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r>
              <a:rPr lang="en-US" sz="4000" b="1" dirty="0" smtClean="0"/>
              <a:t>Contact me with any questions</a:t>
            </a:r>
          </a:p>
          <a:p>
            <a:pPr marL="0" indent="0" algn="ctr">
              <a:buNone/>
            </a:pPr>
            <a:endParaRPr lang="en-US" sz="4000" b="1" dirty="0"/>
          </a:p>
          <a:p>
            <a:pPr marL="0" indent="0" algn="ctr">
              <a:buNone/>
            </a:pPr>
            <a:endParaRPr lang="en-US" sz="4000" b="1" dirty="0" smtClean="0"/>
          </a:p>
        </p:txBody>
      </p:sp>
      <p:sp>
        <p:nvSpPr>
          <p:cNvPr id="5" name="Slide Number Placeholder 4"/>
          <p:cNvSpPr>
            <a:spLocks noGrp="1"/>
          </p:cNvSpPr>
          <p:nvPr>
            <p:ph type="sldNum" sz="quarter" idx="12"/>
          </p:nvPr>
        </p:nvSpPr>
        <p:spPr/>
        <p:txBody>
          <a:bodyPr/>
          <a:lstStyle/>
          <a:p>
            <a:fld id="{8BFDF73C-D191-45AE-95A4-FD3AEE20892D}" type="slidenum">
              <a:rPr lang="en-US" smtClean="0"/>
              <a:t>32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048000"/>
            <a:ext cx="7280453"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9892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Ethics Commission jurisdiction</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20000"/>
          </a:bodyPr>
          <a:lstStyle/>
          <a:p>
            <a:r>
              <a:rPr lang="en-US" dirty="0" smtClean="0"/>
              <a:t>Four subject areas of Ethics Act</a:t>
            </a:r>
          </a:p>
          <a:p>
            <a:pPr lvl="1"/>
            <a:r>
              <a:rPr lang="en-US" b="1" dirty="0" smtClean="0"/>
              <a:t>Rules of Conduct (§ 8-13-700 through 8-13-795)</a:t>
            </a:r>
          </a:p>
          <a:p>
            <a:pPr lvl="1"/>
            <a:r>
              <a:rPr lang="en-US" b="1" dirty="0" smtClean="0"/>
              <a:t>Financial Disclosure (§ 8-13-1110 through 8-13-1180)</a:t>
            </a:r>
          </a:p>
          <a:p>
            <a:pPr lvl="1"/>
            <a:r>
              <a:rPr lang="en-US" b="1" dirty="0" smtClean="0"/>
              <a:t>Campaign practices (§ 8-13-1300 through 8-13-1374)</a:t>
            </a:r>
          </a:p>
          <a:p>
            <a:pPr lvl="1"/>
            <a:r>
              <a:rPr lang="en-US" dirty="0" smtClean="0"/>
              <a:t>Lobbyist/Lobbyist’s Principals (§ 2-17-5 through 2-17-150)</a:t>
            </a:r>
          </a:p>
          <a:p>
            <a:r>
              <a:rPr lang="en-US" dirty="0" smtClean="0"/>
              <a:t>Categories of people covered by Ethics Act</a:t>
            </a:r>
          </a:p>
          <a:p>
            <a:pPr lvl="1"/>
            <a:r>
              <a:rPr lang="en-US" b="1" dirty="0" smtClean="0"/>
              <a:t>Public officials</a:t>
            </a:r>
          </a:p>
          <a:p>
            <a:pPr lvl="1"/>
            <a:r>
              <a:rPr lang="en-US" b="1" dirty="0" smtClean="0"/>
              <a:t>Public members</a:t>
            </a:r>
          </a:p>
          <a:p>
            <a:pPr lvl="1"/>
            <a:r>
              <a:rPr lang="en-US" b="1" dirty="0" smtClean="0"/>
              <a:t>Public employees</a:t>
            </a:r>
          </a:p>
          <a:p>
            <a:pPr lvl="1"/>
            <a:r>
              <a:rPr lang="en-US" dirty="0" smtClean="0"/>
              <a:t>Lobbyists/Lobbyist’s Principals</a:t>
            </a:r>
          </a:p>
          <a:p>
            <a:endParaRPr lang="en-US" dirty="0"/>
          </a:p>
        </p:txBody>
      </p:sp>
      <p:sp>
        <p:nvSpPr>
          <p:cNvPr id="5" name="Slide Number Placeholder 4"/>
          <p:cNvSpPr>
            <a:spLocks noGrp="1"/>
          </p:cNvSpPr>
          <p:nvPr>
            <p:ph type="sldNum" sz="quarter" idx="12"/>
          </p:nvPr>
        </p:nvSpPr>
        <p:spPr/>
        <p:txBody>
          <a:bodyPr/>
          <a:lstStyle/>
          <a:p>
            <a:fld id="{8BFDF73C-D191-45AE-95A4-FD3AEE20892D}" type="slidenum">
              <a:rPr lang="en-US" smtClean="0"/>
              <a:t>4</a:t>
            </a:fld>
            <a:endParaRPr lang="en-US"/>
          </a:p>
        </p:txBody>
      </p:sp>
    </p:spTree>
    <p:extLst>
      <p:ext uri="{BB962C8B-B14F-4D97-AF65-F5344CB8AC3E}">
        <p14:creationId xmlns:p14="http://schemas.microsoft.com/office/powerpoint/2010/main" val="1222713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 Commission membership	</a:t>
            </a:r>
            <a:endParaRPr lang="en-US" dirty="0"/>
          </a:p>
        </p:txBody>
      </p:sp>
      <p:sp>
        <p:nvSpPr>
          <p:cNvPr id="3" name="Content Placeholder 2"/>
          <p:cNvSpPr>
            <a:spLocks noGrp="1"/>
          </p:cNvSpPr>
          <p:nvPr>
            <p:ph idx="1"/>
          </p:nvPr>
        </p:nvSpPr>
        <p:spPr/>
        <p:txBody>
          <a:bodyPr/>
          <a:lstStyle/>
          <a:p>
            <a:r>
              <a:rPr lang="en-US" dirty="0" smtClean="0"/>
              <a:t>9 members of the Commission</a:t>
            </a:r>
          </a:p>
          <a:p>
            <a:r>
              <a:rPr lang="en-US" dirty="0" smtClean="0"/>
              <a:t>Appointed by the Governor</a:t>
            </a:r>
          </a:p>
          <a:p>
            <a:r>
              <a:rPr lang="en-US" dirty="0" smtClean="0"/>
              <a:t>Presently seven attorneys, two retired law enforcement.</a:t>
            </a:r>
            <a:endParaRPr lang="en-US" dirty="0"/>
          </a:p>
        </p:txBody>
      </p:sp>
    </p:spTree>
    <p:extLst>
      <p:ext uri="{BB962C8B-B14F-4D97-AF65-F5344CB8AC3E}">
        <p14:creationId xmlns:p14="http://schemas.microsoft.com/office/powerpoint/2010/main" val="232495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228600" y="76200"/>
            <a:ext cx="685800" cy="198438"/>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lstStyle/>
          <a:p>
            <a:endParaRPr lang="en-US" dirty="0" smtClean="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r>
              <a:rPr lang="en-US" b="1" dirty="0" smtClean="0"/>
              <a:t>LEGISLATIVE UPDATE</a:t>
            </a:r>
            <a:endParaRPr lang="en-US" b="1" dirty="0"/>
          </a:p>
        </p:txBody>
      </p:sp>
    </p:spTree>
    <p:extLst>
      <p:ext uri="{BB962C8B-B14F-4D97-AF65-F5344CB8AC3E}">
        <p14:creationId xmlns:p14="http://schemas.microsoft.com/office/powerpoint/2010/main" val="2665385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Legislative </a:t>
            </a:r>
            <a:r>
              <a:rPr lang="en-US" dirty="0" smtClean="0"/>
              <a:t>Update </a:t>
            </a:r>
            <a:r>
              <a:rPr lang="en-US" dirty="0"/>
              <a:t>on </a:t>
            </a:r>
            <a:r>
              <a:rPr lang="en-US" dirty="0" smtClean="0"/>
              <a:t>Ethics</a:t>
            </a:r>
            <a:endParaRPr lang="en-US" dirty="0"/>
          </a:p>
        </p:txBody>
      </p:sp>
      <p:sp>
        <p:nvSpPr>
          <p:cNvPr id="3" name="Content Placeholder 2"/>
          <p:cNvSpPr>
            <a:spLocks noGrp="1"/>
          </p:cNvSpPr>
          <p:nvPr>
            <p:ph idx="1"/>
          </p:nvPr>
        </p:nvSpPr>
        <p:spPr/>
        <p:txBody>
          <a:bodyPr>
            <a:normAutofit fontScale="25000" lnSpcReduction="20000"/>
          </a:bodyPr>
          <a:lstStyle/>
          <a:p>
            <a:r>
              <a:rPr lang="en-US" sz="6400" dirty="0"/>
              <a:t>Some key provisions of </a:t>
            </a:r>
            <a:r>
              <a:rPr lang="en-US" sz="6400" dirty="0" smtClean="0"/>
              <a:t>what was proposed early in the year:</a:t>
            </a:r>
            <a:endParaRPr lang="en-US" sz="6400" dirty="0"/>
          </a:p>
          <a:p>
            <a:pPr lvl="1"/>
            <a:r>
              <a:rPr lang="en-US" sz="6400" b="1" dirty="0"/>
              <a:t>Reconstituted the Ethics </a:t>
            </a:r>
            <a:r>
              <a:rPr lang="en-US" sz="6400" b="1" dirty="0" smtClean="0"/>
              <a:t>Commission</a:t>
            </a:r>
          </a:p>
          <a:p>
            <a:pPr lvl="2"/>
            <a:r>
              <a:rPr lang="en-US" sz="6400" dirty="0"/>
              <a:t>P</a:t>
            </a:r>
            <a:r>
              <a:rPr lang="en-US" sz="6400" dirty="0" smtClean="0"/>
              <a:t>resently </a:t>
            </a:r>
            <a:r>
              <a:rPr lang="en-US" sz="6400" dirty="0"/>
              <a:t>9 members, appointed by the Governor with advice and consent of the General Assembly.</a:t>
            </a:r>
          </a:p>
          <a:p>
            <a:pPr lvl="2"/>
            <a:r>
              <a:rPr lang="en-US" sz="6400" dirty="0"/>
              <a:t>The bills may vary somewhat, but different versions allow some combination of the House, Senate, Governor, judiciary the ability to appoint 9 or more members.</a:t>
            </a:r>
          </a:p>
          <a:p>
            <a:pPr marL="914400" lvl="2" indent="0">
              <a:buNone/>
            </a:pPr>
            <a:endParaRPr lang="en-US" sz="6400" dirty="0"/>
          </a:p>
          <a:p>
            <a:pPr lvl="1"/>
            <a:r>
              <a:rPr lang="en-US" sz="6400" b="1" dirty="0"/>
              <a:t>Gave the Ethics Commission </a:t>
            </a:r>
            <a:r>
              <a:rPr lang="en-US" sz="6400" b="1" dirty="0" smtClean="0"/>
              <a:t>jurisdiction </a:t>
            </a:r>
            <a:r>
              <a:rPr lang="en-US" sz="6400" b="1" dirty="0"/>
              <a:t>over members of the General Assembly.</a:t>
            </a:r>
          </a:p>
          <a:p>
            <a:pPr lvl="2"/>
            <a:r>
              <a:rPr lang="en-US" sz="6400" dirty="0" smtClean="0"/>
              <a:t>Presently</a:t>
            </a:r>
            <a:r>
              <a:rPr lang="en-US" sz="6400" dirty="0"/>
              <a:t>, oversight of General Assembly handled by House and Senate Ethics Committees.  This is perceived as a conflict of interest.</a:t>
            </a:r>
          </a:p>
          <a:p>
            <a:pPr marL="457200" lvl="1" indent="0">
              <a:buNone/>
            </a:pPr>
            <a:endParaRPr lang="en-US" sz="6400" dirty="0"/>
          </a:p>
          <a:p>
            <a:pPr lvl="1"/>
            <a:r>
              <a:rPr lang="en-US" sz="6400" b="1" dirty="0"/>
              <a:t>Amended  Section 8-13-1120 regarding contents of statement of economic interests to include additional private sources of income.  </a:t>
            </a:r>
          </a:p>
          <a:p>
            <a:pPr lvl="2"/>
            <a:r>
              <a:rPr lang="en-US" sz="6400" dirty="0"/>
              <a:t>Presently, income derived from government entities needs to be disclosed, but this change adds specified private income.</a:t>
            </a:r>
          </a:p>
          <a:p>
            <a:pPr marL="914400" lvl="2" indent="0">
              <a:buNone/>
            </a:pPr>
            <a:endParaRPr lang="en-US" sz="6400" dirty="0"/>
          </a:p>
          <a:p>
            <a:pPr lvl="1"/>
            <a:r>
              <a:rPr lang="en-US" sz="6400" b="1" dirty="0"/>
              <a:t>Multiple provisions related to Political Action Committees and campaign practices</a:t>
            </a:r>
          </a:p>
          <a:p>
            <a:pPr lvl="2"/>
            <a:r>
              <a:rPr lang="en-US" sz="6400" dirty="0"/>
              <a:t>A federal court several years ago declared the South Carolina definition of “committee” to be unconstitutional, so the Ethics Commission hasn’t been regulating them since then.</a:t>
            </a:r>
          </a:p>
          <a:p>
            <a:endParaRPr lang="en-US" dirty="0"/>
          </a:p>
        </p:txBody>
      </p:sp>
      <p:sp>
        <p:nvSpPr>
          <p:cNvPr id="4" name="Slide Number Placeholder 3"/>
          <p:cNvSpPr>
            <a:spLocks noGrp="1"/>
          </p:cNvSpPr>
          <p:nvPr>
            <p:ph type="sldNum" sz="quarter" idx="12"/>
          </p:nvPr>
        </p:nvSpPr>
        <p:spPr/>
        <p:txBody>
          <a:bodyPr/>
          <a:lstStyle/>
          <a:p>
            <a:fld id="{8BFDF73C-D191-45AE-95A4-FD3AEE20892D}" type="slidenum">
              <a:rPr lang="en-US" smtClean="0"/>
              <a:t>7</a:t>
            </a:fld>
            <a:endParaRPr lang="en-US"/>
          </a:p>
        </p:txBody>
      </p:sp>
    </p:spTree>
    <p:extLst>
      <p:ext uri="{BB962C8B-B14F-4D97-AF65-F5344CB8AC3E}">
        <p14:creationId xmlns:p14="http://schemas.microsoft.com/office/powerpoint/2010/main" val="2719658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Update (continued)</a:t>
            </a:r>
            <a:endParaRPr lang="en-US" dirty="0"/>
          </a:p>
        </p:txBody>
      </p:sp>
      <p:sp>
        <p:nvSpPr>
          <p:cNvPr id="3" name="Content Placeholder 2"/>
          <p:cNvSpPr>
            <a:spLocks noGrp="1"/>
          </p:cNvSpPr>
          <p:nvPr>
            <p:ph idx="1"/>
          </p:nvPr>
        </p:nvSpPr>
        <p:spPr/>
        <p:txBody>
          <a:bodyPr/>
          <a:lstStyle/>
          <a:p>
            <a:r>
              <a:rPr lang="en-US" dirty="0" smtClean="0"/>
              <a:t>No major legislation passed last year.</a:t>
            </a:r>
          </a:p>
          <a:p>
            <a:r>
              <a:rPr lang="en-US" dirty="0" smtClean="0"/>
              <a:t>However, the budget outlook for the Ethics Commission was significantly improved.</a:t>
            </a:r>
          </a:p>
        </p:txBody>
      </p:sp>
    </p:spTree>
    <p:extLst>
      <p:ext uri="{BB962C8B-B14F-4D97-AF65-F5344CB8AC3E}">
        <p14:creationId xmlns:p14="http://schemas.microsoft.com/office/powerpoint/2010/main" val="3028762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228600" y="76200"/>
            <a:ext cx="685800" cy="198438"/>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lstStyle/>
          <a:p>
            <a:endParaRPr lang="en-US" dirty="0" smtClean="0"/>
          </a:p>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r>
              <a:rPr lang="en-US" b="1" dirty="0" smtClean="0"/>
              <a:t>CONFLICTS OF INTEREST AND OTHER RULES OF CONDUCT ISSUES</a:t>
            </a:r>
            <a:endParaRPr lang="en-US" b="1" dirty="0"/>
          </a:p>
        </p:txBody>
      </p:sp>
    </p:spTree>
    <p:extLst>
      <p:ext uri="{BB962C8B-B14F-4D97-AF65-F5344CB8AC3E}">
        <p14:creationId xmlns:p14="http://schemas.microsoft.com/office/powerpoint/2010/main" val="432044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1728</TotalTime>
  <Words>2407</Words>
  <Application>Microsoft Office PowerPoint</Application>
  <PresentationFormat>On-screen Show (4:3)</PresentationFormat>
  <Paragraphs>195</Paragraphs>
  <Slides>32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Ethics Act:  Trends in Enforcement and Interpretation</vt:lpstr>
      <vt:lpstr>PowerPoint Presentation</vt:lpstr>
      <vt:lpstr>The Ethics Act of 1991</vt:lpstr>
      <vt:lpstr>Ethics Commission jurisdiction</vt:lpstr>
      <vt:lpstr>Ethics Commission membership </vt:lpstr>
      <vt:lpstr>PowerPoint Presentation</vt:lpstr>
      <vt:lpstr>Legislative Update on Ethics</vt:lpstr>
      <vt:lpstr>Legislative Update (continued)</vt:lpstr>
      <vt:lpstr>PowerPoint Presentation</vt:lpstr>
      <vt:lpstr>Conflicts of Interests– 700A</vt:lpstr>
      <vt:lpstr>Conflicts of Interests– 700B</vt:lpstr>
      <vt:lpstr>Conflicts of Interests– 700B (continued)</vt:lpstr>
      <vt:lpstr>Definitions</vt:lpstr>
      <vt:lpstr>Recent Decision and Order</vt:lpstr>
      <vt:lpstr>Examples of prohibited behavior under 8-13-700</vt:lpstr>
      <vt:lpstr>Prohibition on representation</vt:lpstr>
      <vt:lpstr>Other Rules of Conduct provisions</vt:lpstr>
      <vt:lpstr>“Anything of value” definition</vt:lpstr>
      <vt:lpstr>705 questions</vt:lpstr>
      <vt:lpstr>Other Rules of Conduct provisions</vt:lpstr>
      <vt:lpstr>Other Rules of Conduct provisions</vt:lpstr>
      <vt:lpstr>Other Rules of Conduct provisions</vt:lpstr>
      <vt:lpstr>Post employment issues</vt:lpstr>
      <vt:lpstr>“Direct and substantial participation” defined </vt:lpstr>
      <vt:lpstr>Post employment issues (cont’d)</vt:lpstr>
      <vt:lpstr>Other Rules of Conduct provisions</vt:lpstr>
      <vt:lpstr>An Oft-Repeated Piece of Advice</vt:lpstr>
      <vt:lpstr>Complaint Flow Chart</vt:lpstr>
      <vt:lpstr>Advisory Opinions</vt:lpstr>
      <vt:lpstr>Advisory Opinions  - 3 limitations </vt:lpstr>
      <vt:lpstr>Advisory Opinions – Formal vs Informal</vt:lpstr>
      <vt:lpstr>Conclusion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Act:  Trends in Enforcement and Interpretation</dc:title>
  <dc:creator>Michael Burchstead</dc:creator>
  <cp:lastModifiedBy>william hall</cp:lastModifiedBy>
  <cp:revision>23</cp:revision>
  <cp:lastPrinted>2015-07-31T20:10:25Z</cp:lastPrinted>
  <dcterms:created xsi:type="dcterms:W3CDTF">2015-07-17T21:14:52Z</dcterms:created>
  <dcterms:modified xsi:type="dcterms:W3CDTF">2015-10-14T02:24:12Z</dcterms:modified>
</cp:coreProperties>
</file>