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331" r:id="rId3"/>
    <p:sldId id="285" r:id="rId4"/>
    <p:sldId id="286" r:id="rId5"/>
    <p:sldId id="287" r:id="rId6"/>
    <p:sldId id="288" r:id="rId7"/>
    <p:sldId id="290" r:id="rId8"/>
    <p:sldId id="347" r:id="rId9"/>
    <p:sldId id="348" r:id="rId10"/>
    <p:sldId id="349" r:id="rId11"/>
    <p:sldId id="350" r:id="rId12"/>
    <p:sldId id="351" r:id="rId13"/>
    <p:sldId id="289" r:id="rId14"/>
    <p:sldId id="291" r:id="rId15"/>
    <p:sldId id="292" r:id="rId16"/>
    <p:sldId id="293" r:id="rId17"/>
    <p:sldId id="295" r:id="rId18"/>
    <p:sldId id="294" r:id="rId19"/>
    <p:sldId id="296" r:id="rId20"/>
    <p:sldId id="297" r:id="rId21"/>
    <p:sldId id="298" r:id="rId22"/>
    <p:sldId id="299" r:id="rId23"/>
    <p:sldId id="300" r:id="rId24"/>
    <p:sldId id="301" r:id="rId25"/>
    <p:sldId id="302" r:id="rId26"/>
    <p:sldId id="303" r:id="rId27"/>
    <p:sldId id="341" r:id="rId28"/>
    <p:sldId id="304" r:id="rId29"/>
    <p:sldId id="305" r:id="rId30"/>
    <p:sldId id="306" r:id="rId31"/>
    <p:sldId id="307" r:id="rId32"/>
    <p:sldId id="308" r:id="rId33"/>
    <p:sldId id="309" r:id="rId34"/>
    <p:sldId id="338" r:id="rId35"/>
    <p:sldId id="339" r:id="rId36"/>
    <p:sldId id="310" r:id="rId37"/>
    <p:sldId id="311" r:id="rId38"/>
    <p:sldId id="312" r:id="rId39"/>
    <p:sldId id="313" r:id="rId40"/>
    <p:sldId id="314" r:id="rId41"/>
    <p:sldId id="316" r:id="rId42"/>
    <p:sldId id="317" r:id="rId43"/>
    <p:sldId id="315" r:id="rId44"/>
    <p:sldId id="342" r:id="rId45"/>
    <p:sldId id="318" r:id="rId46"/>
    <p:sldId id="323" r:id="rId47"/>
    <p:sldId id="332" r:id="rId48"/>
    <p:sldId id="333" r:id="rId49"/>
    <p:sldId id="334" r:id="rId50"/>
    <p:sldId id="335" r:id="rId51"/>
    <p:sldId id="330" r:id="rId5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Young" initials="HY"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78" d="100"/>
          <a:sy n="78" d="100"/>
        </p:scale>
        <p:origin x="138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C20F16F-8811-4B51-BB31-320552CC85AF}" type="datetimeFigureOut">
              <a:rPr lang="en-US" smtClean="0"/>
              <a:pPr/>
              <a:t>10/16/2015</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pPr/>
              <a:t>‹#›</a:t>
            </a:fld>
            <a:endParaRPr lang="en-US" dirty="0"/>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pPr/>
              <a:t>10/16/2015</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pPr/>
              <a:t>‹#›</a:t>
            </a:fld>
            <a:endParaRPr lang="en-US" dirty="0"/>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pPr/>
              <a:t>1</a:t>
            </a:fld>
            <a:endParaRPr lang="en-US" dirty="0"/>
          </a:p>
        </p:txBody>
      </p:sp>
    </p:spTree>
    <p:extLst>
      <p:ext uri="{BB962C8B-B14F-4D97-AF65-F5344CB8AC3E}">
        <p14:creationId xmlns:p14="http://schemas.microsoft.com/office/powerpoint/2010/main" val="415241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Slide Number Placeholder 3"/>
          <p:cNvSpPr>
            <a:spLocks noGrp="1"/>
          </p:cNvSpPr>
          <p:nvPr>
            <p:ph type="sldNum" sz="quarter" idx="5"/>
          </p:nvPr>
        </p:nvSpPr>
        <p:spPr>
          <a:noFill/>
          <a:ln>
            <a:miter lim="800000"/>
            <a:headEnd/>
            <a:tailEnd/>
          </a:ln>
        </p:spPr>
        <p:txBody>
          <a:bodyPr/>
          <a:lstStyle/>
          <a:p>
            <a:fld id="{B91E765D-38C1-41A1-B17E-72EB81AEE74B}" type="slidenum">
              <a:rPr lang="en-US" altLang="en-US"/>
              <a:pPr/>
              <a:t>50</a:t>
            </a:fld>
            <a:endParaRPr lang="en-US" altLang="en-US" dirty="0"/>
          </a:p>
        </p:txBody>
      </p:sp>
      <p:sp>
        <p:nvSpPr>
          <p:cNvPr id="55300" name="Notes Placeholder 4"/>
          <p:cNvSpPr>
            <a:spLocks noGrp="1"/>
          </p:cNvSpPr>
          <p:nvPr>
            <p:ph type="body" sz="quarter" idx="11"/>
          </p:nvPr>
        </p:nvSpPr>
        <p:spPr>
          <a:noFill/>
        </p:spPr>
        <p:txBody>
          <a:bodyPr/>
          <a:lstStyle/>
          <a:p>
            <a:endParaRPr lang="en-US" altLang="en-US" dirty="0" smtClean="0"/>
          </a:p>
        </p:txBody>
      </p:sp>
      <p:sp>
        <p:nvSpPr>
          <p:cNvPr id="121861" name="Date Placeholder 2"/>
          <p:cNvSpPr>
            <a:spLocks noGrp="1"/>
          </p:cNvSpPr>
          <p:nvPr>
            <p:ph type="dt" sz="quarter" idx="1"/>
          </p:nvPr>
        </p:nvSpPr>
        <p:spPr/>
        <p:txBody>
          <a:bodyPr/>
          <a:lstStyle>
            <a:lvl1pPr algn="ctr" eaLnBrk="0" hangingPunct="0">
              <a:defRPr u="sng">
                <a:solidFill>
                  <a:schemeClr val="tx1"/>
                </a:solidFill>
                <a:latin typeface="Arial" charset="0"/>
              </a:defRPr>
            </a:lvl1pPr>
            <a:lvl2pPr marL="752472" indent="-289412" algn="ctr" eaLnBrk="0" hangingPunct="0">
              <a:defRPr u="sng">
                <a:solidFill>
                  <a:schemeClr val="tx1"/>
                </a:solidFill>
                <a:latin typeface="Arial" charset="0"/>
              </a:defRPr>
            </a:lvl2pPr>
            <a:lvl3pPr marL="1157650" indent="-231530" algn="ctr" eaLnBrk="0" hangingPunct="0">
              <a:defRPr u="sng">
                <a:solidFill>
                  <a:schemeClr val="tx1"/>
                </a:solidFill>
                <a:latin typeface="Arial" charset="0"/>
              </a:defRPr>
            </a:lvl3pPr>
            <a:lvl4pPr marL="1620709" indent="-231530" algn="ctr" eaLnBrk="0" hangingPunct="0">
              <a:defRPr u="sng">
                <a:solidFill>
                  <a:schemeClr val="tx1"/>
                </a:solidFill>
                <a:latin typeface="Arial" charset="0"/>
              </a:defRPr>
            </a:lvl4pPr>
            <a:lvl5pPr marL="2083770" indent="-231530" algn="ctr" eaLnBrk="0" hangingPunct="0">
              <a:defRPr u="sng">
                <a:solidFill>
                  <a:schemeClr val="tx1"/>
                </a:solidFill>
                <a:latin typeface="Arial" charset="0"/>
              </a:defRPr>
            </a:lvl5pPr>
            <a:lvl6pPr marL="2546830" indent="-231530" algn="ctr" eaLnBrk="0" fontAlgn="base" hangingPunct="0">
              <a:spcBef>
                <a:spcPct val="0"/>
              </a:spcBef>
              <a:spcAft>
                <a:spcPct val="0"/>
              </a:spcAft>
              <a:defRPr u="sng">
                <a:solidFill>
                  <a:schemeClr val="tx1"/>
                </a:solidFill>
                <a:latin typeface="Arial" charset="0"/>
              </a:defRPr>
            </a:lvl6pPr>
            <a:lvl7pPr marL="3009889" indent="-231530" algn="ctr" eaLnBrk="0" fontAlgn="base" hangingPunct="0">
              <a:spcBef>
                <a:spcPct val="0"/>
              </a:spcBef>
              <a:spcAft>
                <a:spcPct val="0"/>
              </a:spcAft>
              <a:defRPr u="sng">
                <a:solidFill>
                  <a:schemeClr val="tx1"/>
                </a:solidFill>
                <a:latin typeface="Arial" charset="0"/>
              </a:defRPr>
            </a:lvl7pPr>
            <a:lvl8pPr marL="3472950" indent="-231530" algn="ctr" eaLnBrk="0" fontAlgn="base" hangingPunct="0">
              <a:spcBef>
                <a:spcPct val="0"/>
              </a:spcBef>
              <a:spcAft>
                <a:spcPct val="0"/>
              </a:spcAft>
              <a:defRPr u="sng">
                <a:solidFill>
                  <a:schemeClr val="tx1"/>
                </a:solidFill>
                <a:latin typeface="Arial" charset="0"/>
              </a:defRPr>
            </a:lvl8pPr>
            <a:lvl9pPr marL="3936009" indent="-231530" algn="ctr" eaLnBrk="0" fontAlgn="base" hangingPunct="0">
              <a:spcBef>
                <a:spcPct val="0"/>
              </a:spcBef>
              <a:spcAft>
                <a:spcPct val="0"/>
              </a:spcAft>
              <a:defRPr u="sng">
                <a:solidFill>
                  <a:schemeClr val="tx1"/>
                </a:solidFill>
                <a:latin typeface="Arial" charset="0"/>
              </a:defRPr>
            </a:lvl9pPr>
          </a:lstStyle>
          <a:p>
            <a:pPr algn="r" eaLnBrk="1" hangingPunct="1">
              <a:defRPr/>
            </a:pPr>
            <a:fld id="{EC7741B7-79FC-4EC7-8887-D008B1FE6208}" type="datetime1">
              <a:rPr lang="en-US" altLang="en-US" u="none" smtClean="0"/>
              <a:pPr algn="r" eaLnBrk="1" hangingPunct="1">
                <a:defRPr/>
              </a:pPr>
              <a:t>10/16/2015</a:t>
            </a:fld>
            <a:endParaRPr lang="en-US" altLang="en-US" u="none" dirty="0" smtClean="0"/>
          </a:p>
        </p:txBody>
      </p:sp>
    </p:spTree>
    <p:extLst>
      <p:ext uri="{BB962C8B-B14F-4D97-AF65-F5344CB8AC3E}">
        <p14:creationId xmlns:p14="http://schemas.microsoft.com/office/powerpoint/2010/main" val="25872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2743200"/>
            <a:ext cx="8229600" cy="2057400"/>
          </a:xfrm>
        </p:spPr>
        <p:txBody>
          <a:bodyPr anchor="ctr" anchorCtr="0">
            <a:normAutofit/>
          </a:bodyPr>
          <a:lstStyle>
            <a:lvl1pPr algn="ctr">
              <a:defRPr sz="5000" b="1">
                <a:solidFill>
                  <a:schemeClr val="bg1"/>
                </a:solidFill>
                <a:latin typeface="Century Gothic" panose="020B0502020202020204" pitchFamily="34" charset="0"/>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914400" y="5029200"/>
            <a:ext cx="7315200" cy="1368398"/>
          </a:xfrm>
        </p:spPr>
        <p:txBody>
          <a:bodyPr anchor="ctr" anchorCtr="0">
            <a:normAutofit/>
          </a:bodyPr>
          <a:lstStyle>
            <a:lvl1pPr marL="0" indent="0" algn="ctr">
              <a:buNone/>
              <a:defRPr sz="30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632434" y="3657600"/>
            <a:ext cx="5044842" cy="1600200"/>
          </a:xfrm>
        </p:spPr>
        <p:txBody>
          <a:bodyPr anchor="b">
            <a:normAutofit/>
          </a:bodyPr>
          <a:lstStyle>
            <a:lvl1pPr>
              <a:defRPr sz="4500" b="1" baseline="0">
                <a:solidFill>
                  <a:schemeClr val="accent1"/>
                </a:solidFill>
                <a:latin typeface="Century Gothic" panose="020B0502020202020204" pitchFamily="34" charset="0"/>
              </a:defRPr>
            </a:lvl1pPr>
          </a:lstStyle>
          <a:p>
            <a:r>
              <a:rPr lang="en-US" dirty="0" smtClean="0"/>
              <a:t>Click to section title</a:t>
            </a:r>
            <a:endParaRPr lang="en-US" dirty="0"/>
          </a:p>
        </p:txBody>
      </p:sp>
      <p:sp>
        <p:nvSpPr>
          <p:cNvPr id="3" name="Text Placeholder 2"/>
          <p:cNvSpPr>
            <a:spLocks noGrp="1"/>
          </p:cNvSpPr>
          <p:nvPr>
            <p:ph type="body" idx="1" hasCustomPrompt="1"/>
          </p:nvPr>
        </p:nvSpPr>
        <p:spPr>
          <a:xfrm>
            <a:off x="3632434" y="5265739"/>
            <a:ext cx="5044842" cy="914400"/>
          </a:xfrm>
        </p:spPr>
        <p:txBody>
          <a:bodyPr>
            <a:normAutofit/>
          </a:bodyPr>
          <a:lstStyle>
            <a:lvl1pPr marL="0" indent="0">
              <a:buNone/>
              <a:defRPr sz="2500">
                <a:solidFill>
                  <a:schemeClr val="bg2">
                    <a:lumMod val="10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section subtitle</a:t>
            </a:r>
          </a:p>
        </p:txBody>
      </p:sp>
      <p:sp>
        <p:nvSpPr>
          <p:cNvPr id="9" name="Oval 8"/>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
        <p:nvSpPr>
          <p:cNvPr id="3" name="Content Placeholder 2"/>
          <p:cNvSpPr>
            <a:spLocks noGrp="1"/>
          </p:cNvSpPr>
          <p:nvPr>
            <p:ph idx="1" hasCustomPrompt="1"/>
          </p:nvPr>
        </p:nvSpPr>
        <p:spPr>
          <a:xfrm>
            <a:off x="457200" y="1947672"/>
            <a:ext cx="82296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Oval 8"/>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hasCustomPrompt="1"/>
          </p:nvPr>
        </p:nvSpPr>
        <p:spPr>
          <a:xfrm>
            <a:off x="457200" y="1947672"/>
            <a:ext cx="38862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800600" y="1947672"/>
            <a:ext cx="3886200" cy="4114800"/>
          </a:xfrm>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Click to edit 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Oval 13"/>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8"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6" name="Title 1"/>
          <p:cNvSpPr>
            <a:spLocks noGrp="1"/>
          </p:cNvSpPr>
          <p:nvPr>
            <p:ph type="title" hasCustomPrompt="1"/>
          </p:nvPr>
        </p:nvSpPr>
        <p:spPr>
          <a:xfrm>
            <a:off x="457200" y="343949"/>
            <a:ext cx="6858000" cy="1256251"/>
          </a:xfrm>
        </p:spPr>
        <p:txBody>
          <a:bodyPr anchor="b" anchorCtr="0">
            <a:normAutofit/>
          </a:bodyPr>
          <a:lstStyle>
            <a:lvl1pPr>
              <a:defRPr sz="4000" b="1">
                <a:solidFill>
                  <a:schemeClr val="accent1"/>
                </a:solidFill>
                <a:latin typeface="Century Gothic" panose="020B0502020202020204" pitchFamily="34" charset="0"/>
              </a:defRPr>
            </a:lvl1pPr>
          </a:lstStyle>
          <a:p>
            <a:r>
              <a:rPr lang="en-US" dirty="0" smtClean="0"/>
              <a:t>Click to edit slide title</a:t>
            </a:r>
            <a:endParaRPr lang="en-US" dirty="0"/>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Oval 6"/>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Slide Number Placeholder 5"/>
          <p:cNvSpPr>
            <a:spLocks noGrp="1"/>
          </p:cNvSpPr>
          <p:nvPr>
            <p:ph type="sldNum" sz="quarter" idx="12"/>
          </p:nvPr>
        </p:nvSpPr>
        <p:spPr>
          <a:xfrm>
            <a:off x="8239125" y="6391973"/>
            <a:ext cx="438150" cy="365125"/>
          </a:xfrm>
        </p:spPr>
        <p:txBody>
          <a:bodyPr/>
          <a:lstStyle>
            <a:lvl1pPr algn="ctr">
              <a:defRPr sz="1200">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Oval 10"/>
          <p:cNvSpPr/>
          <p:nvPr userDrawn="1"/>
        </p:nvSpPr>
        <p:spPr>
          <a:xfrm>
            <a:off x="8229600" y="6345936"/>
            <a:ext cx="4572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8239125" y="6391973"/>
            <a:ext cx="438150" cy="365125"/>
          </a:xfrm>
        </p:spPr>
        <p:txBody>
          <a:bodyPr/>
          <a:lstStyle>
            <a:lvl1pPr algn="ctr">
              <a:defRPr>
                <a:solidFill>
                  <a:schemeClr val="accent1"/>
                </a:solidFill>
                <a:latin typeface="Century Gothic" panose="020B0502020202020204" pitchFamily="34" charset="0"/>
              </a:defRPr>
            </a:lvl1pPr>
          </a:lstStyle>
          <a:p>
            <a:fld id="{28024367-D536-4F59-B2ED-0E7825EDA9AF}" type="slidenum">
              <a:rPr lang="en-US" smtClean="0"/>
              <a:pPr/>
              <a:t>‹#›</a:t>
            </a:fld>
            <a:endParaRPr lang="en-US" dirty="0"/>
          </a:p>
        </p:txBody>
      </p:sp>
      <p:sp>
        <p:nvSpPr>
          <p:cNvPr id="7" name="Rectangle 6"/>
          <p:cNvSpPr/>
          <p:nvPr userDrawn="1"/>
        </p:nvSpPr>
        <p:spPr>
          <a:xfrm>
            <a:off x="457200" y="892314"/>
            <a:ext cx="6849612" cy="707886"/>
          </a:xfrm>
          <a:prstGeom prst="rect">
            <a:avLst/>
          </a:prstGeom>
        </p:spPr>
        <p:txBody>
          <a:bodyPr wrap="square">
            <a:spAutoFit/>
          </a:bodyPr>
          <a:lstStyle/>
          <a:p>
            <a:r>
              <a:rPr lang="en-US" sz="4000" b="1" dirty="0" smtClean="0">
                <a:solidFill>
                  <a:schemeClr val="accent1"/>
                </a:solidFill>
                <a:latin typeface="Century Gothic" panose="020B0502020202020204" pitchFamily="34" charset="0"/>
              </a:rPr>
              <a:t>Disclaimer</a:t>
            </a:r>
            <a:endParaRPr lang="en-US" sz="4000" b="1" dirty="0">
              <a:solidFill>
                <a:schemeClr val="accent1"/>
              </a:solidFill>
              <a:latin typeface="Century Gothic" panose="020B0502020202020204" pitchFamily="34" charset="0"/>
            </a:endParaRPr>
          </a:p>
        </p:txBody>
      </p:sp>
      <p:sp>
        <p:nvSpPr>
          <p:cNvPr id="8" name="Rectangle 7"/>
          <p:cNvSpPr/>
          <p:nvPr userDrawn="1"/>
        </p:nvSpPr>
        <p:spPr>
          <a:xfrm>
            <a:off x="457199" y="1944149"/>
            <a:ext cx="8220075" cy="3970318"/>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smtClean="0">
                <a:solidFill>
                  <a:schemeClr val="tx2"/>
                </a:solidFill>
              </a:rPr>
              <a:t>This presentation does not constitute a comprehensive or binding representation regarding the employee benefits offered by the South Carolina Public Employee Benefit Authority (PEBA). The terms and conditions of the retirement and insurance benefit plans offered by PEBA are set out in the applicable statutes and plan documents and are subject to change. Please contact PEBA for the most current information. The language used in this presentation does not create any contractual rights or entitlements for any person.</a:t>
            </a:r>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69" r:id="rId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ip.sc.gov/publications/DGE_Form.pdf?ts=-914563574"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eip.sc.gov/publications/PEBA_DGE_List.pdf?ts=-83850742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eip.sc.gov/publications/PEBA_NonDGE_List.pdf?ts=1912364662"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ACA Reporting for 2015</a:t>
            </a:r>
            <a:endParaRPr lang="en-US" dirty="0"/>
          </a:p>
        </p:txBody>
      </p:sp>
      <p:sp>
        <p:nvSpPr>
          <p:cNvPr id="3" name="Subtitle 2"/>
          <p:cNvSpPr>
            <a:spLocks noGrp="1"/>
          </p:cNvSpPr>
          <p:nvPr>
            <p:ph type="subTitle" idx="1"/>
          </p:nvPr>
        </p:nvSpPr>
        <p:spPr/>
        <p:txBody>
          <a:bodyPr/>
          <a:lstStyle/>
          <a:p>
            <a:endParaRPr lang="en-US" dirty="0" smtClean="0"/>
          </a:p>
          <a:p>
            <a:r>
              <a:rPr lang="en-US" dirty="0" smtClean="0"/>
              <a:t>Denise Hunter</a:t>
            </a:r>
            <a:endParaRPr lang="en-US" dirty="0"/>
          </a:p>
        </p:txBody>
      </p:sp>
    </p:spTree>
    <p:extLst>
      <p:ext uri="{BB962C8B-B14F-4D97-AF65-F5344CB8AC3E}">
        <p14:creationId xmlns:p14="http://schemas.microsoft.com/office/powerpoint/2010/main" val="3567362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a:t>
            </a:r>
            <a:br>
              <a:rPr lang="en-US" dirty="0" smtClean="0"/>
            </a:br>
            <a:r>
              <a:rPr lang="en-US" dirty="0" smtClean="0"/>
              <a:t>designate PEBA as the DGE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Complete the </a:t>
            </a:r>
            <a:r>
              <a:rPr lang="en-US" dirty="0">
                <a:hlinkClick r:id="rId2"/>
              </a:rPr>
              <a:t>Designated Governmental Entity</a:t>
            </a:r>
            <a:r>
              <a:rPr lang="en-US" dirty="0"/>
              <a:t> </a:t>
            </a:r>
            <a:r>
              <a:rPr lang="en-US" dirty="0" smtClean="0"/>
              <a:t>form</a:t>
            </a:r>
            <a:endParaRPr lang="en-US" dirty="0"/>
          </a:p>
          <a:p>
            <a:r>
              <a:rPr lang="en-US" dirty="0"/>
              <a:t>Form may be completed and signed by agency head and sent to PEBA for consideration</a:t>
            </a:r>
          </a:p>
          <a:p>
            <a:r>
              <a:rPr lang="en-US" dirty="0"/>
              <a:t>PEBA will verify if employer is eligible to designate PEBA as its DGE  </a:t>
            </a:r>
          </a:p>
          <a:p>
            <a:r>
              <a:rPr lang="en-US" dirty="0"/>
              <a:t>If PEBA accepts the designation, PEBA will return a signed copy of the form to the employer. </a:t>
            </a:r>
            <a:r>
              <a:rPr lang="en-US" dirty="0" smtClean="0"/>
              <a:t>If </a:t>
            </a:r>
            <a:r>
              <a:rPr lang="en-US" dirty="0"/>
              <a:t>employer does not receive a signed copy of the form, PEBA is not the DGE, and the employer will be responsible for reporting all active and former </a:t>
            </a:r>
            <a:r>
              <a:rPr lang="en-US" dirty="0" smtClean="0"/>
              <a:t>employees.</a:t>
            </a:r>
            <a:endParaRPr lang="en-US" dirty="0"/>
          </a:p>
          <a:p>
            <a:r>
              <a:rPr lang="en-US" dirty="0"/>
              <a:t>PEBA will only accept designation as an employer’s DGE for the purpose of reporting non-Medicare eligible retirees, survivors and COBRA </a:t>
            </a:r>
            <a:r>
              <a:rPr lang="en-US" dirty="0" smtClean="0"/>
              <a:t>subscribers.</a:t>
            </a:r>
            <a:endParaRPr lang="en-US" dirty="0"/>
          </a:p>
          <a:p>
            <a:r>
              <a:rPr lang="en-US" dirty="0"/>
              <a:t>PEBA will not report active employees or former employees active even for one day during the </a:t>
            </a:r>
            <a:r>
              <a:rPr lang="en-US" dirty="0" smtClean="0"/>
              <a:t>reporting </a:t>
            </a:r>
            <a:r>
              <a:rPr lang="en-US" dirty="0"/>
              <a:t>period. </a:t>
            </a:r>
          </a:p>
          <a:p>
            <a:pPr marL="0" indent="0">
              <a:buNone/>
            </a:pPr>
            <a:r>
              <a:rPr lang="en-US" dirty="0"/>
              <a:t>Email form to dge@peba.sc.gov by October 31, </a:t>
            </a:r>
            <a:r>
              <a:rPr lang="en-US" dirty="0" smtClean="0"/>
              <a:t>2015</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10</a:t>
            </a:fld>
            <a:endParaRPr lang="en-US" dirty="0"/>
          </a:p>
        </p:txBody>
      </p:sp>
    </p:spTree>
    <p:extLst>
      <p:ext uri="{BB962C8B-B14F-4D97-AF65-F5344CB8AC3E}">
        <p14:creationId xmlns:p14="http://schemas.microsoft.com/office/powerpoint/2010/main" val="2930939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024367-D536-4F59-B2ED-0E7825EDA9AF}" type="slidenum">
              <a:rPr lang="en-US" smtClean="0"/>
              <a:pPr/>
              <a:t>11</a:t>
            </a:fld>
            <a:endParaRPr lang="en-US" dirty="0"/>
          </a:p>
        </p:txBody>
      </p:sp>
      <p:pic>
        <p:nvPicPr>
          <p:cNvPr id="5" name="Picture 4"/>
          <p:cNvPicPr/>
          <p:nvPr/>
        </p:nvPicPr>
        <p:blipFill>
          <a:blip r:embed="rId2" cstate="print"/>
          <a:srcRect l="65224" t="14007" r="15545"/>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PEBA as the DGE</a:t>
            </a:r>
            <a:endParaRPr lang="en-US" dirty="0"/>
          </a:p>
        </p:txBody>
      </p:sp>
      <p:sp>
        <p:nvSpPr>
          <p:cNvPr id="3" name="Content Placeholder 2"/>
          <p:cNvSpPr>
            <a:spLocks noGrp="1"/>
          </p:cNvSpPr>
          <p:nvPr>
            <p:ph idx="1"/>
          </p:nvPr>
        </p:nvSpPr>
        <p:spPr/>
        <p:txBody>
          <a:bodyPr>
            <a:normAutofit fontScale="92500" lnSpcReduction="10000"/>
          </a:bodyPr>
          <a:lstStyle/>
          <a:p>
            <a:r>
              <a:rPr lang="en-US" dirty="0"/>
              <a:t>PEBA will complete and provide the 1095-B form to the employer’s former non-Medicare eligible employees and transmit it with the 1094-B.  </a:t>
            </a:r>
          </a:p>
          <a:p>
            <a:r>
              <a:rPr lang="en-US" dirty="0"/>
              <a:t>PEBA will only report former employees who were not active employees for any portion of the reporting period</a:t>
            </a:r>
            <a:r>
              <a:rPr lang="en-US" dirty="0" smtClean="0"/>
              <a:t>.</a:t>
            </a:r>
          </a:p>
          <a:p>
            <a:r>
              <a:rPr lang="en-US" dirty="0" smtClean="0"/>
              <a:t>If </a:t>
            </a:r>
            <a:r>
              <a:rPr lang="en-US" dirty="0"/>
              <a:t>an employee’s status changes from active to retiree or COBRA subscriber in the same reporting year,  the employer must report the former employee on the 1095-C </a:t>
            </a:r>
            <a:r>
              <a:rPr lang="en-US" dirty="0" smtClean="0"/>
              <a:t>form </a:t>
            </a:r>
            <a:r>
              <a:rPr lang="en-US" dirty="0"/>
              <a:t>(1095-B for small employers</a:t>
            </a:r>
            <a:r>
              <a:rPr lang="en-US" dirty="0" smtClean="0"/>
              <a:t>), </a:t>
            </a:r>
            <a:r>
              <a:rPr lang="en-US" dirty="0"/>
              <a:t>along with all other active employees. </a:t>
            </a:r>
            <a:r>
              <a:rPr lang="en-US" dirty="0" smtClean="0"/>
              <a:t>PEBA </a:t>
            </a:r>
            <a:r>
              <a:rPr lang="en-US" dirty="0"/>
              <a:t>will send the employer coverage information for the employee.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12</a:t>
            </a:fld>
            <a:endParaRPr lang="en-US" dirty="0"/>
          </a:p>
        </p:txBody>
      </p:sp>
    </p:spTree>
    <p:extLst>
      <p:ext uri="{BB962C8B-B14F-4D97-AF65-F5344CB8AC3E}">
        <p14:creationId xmlns:p14="http://schemas.microsoft.com/office/powerpoint/2010/main" val="370738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a:t>
            </a:r>
            <a:br>
              <a:rPr lang="en-US" dirty="0" smtClean="0"/>
            </a:br>
            <a:r>
              <a:rPr lang="en-US" dirty="0" smtClean="0"/>
              <a:t>for non-employees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Local subdivisions</a:t>
            </a:r>
            <a:endParaRPr lang="en-US" dirty="0"/>
          </a:p>
          <a:p>
            <a:r>
              <a:rPr lang="en-US" dirty="0"/>
              <a:t>Employers are responsible for handling the return and statements required for their </a:t>
            </a:r>
            <a:r>
              <a:rPr lang="en-US" dirty="0" smtClean="0"/>
              <a:t>former </a:t>
            </a:r>
            <a:r>
              <a:rPr lang="en-US" dirty="0"/>
              <a:t>non-Medicare eligible former employees, retirees, survivors, COBRA subscriber and their dependents. PEBA will provide employers with coverage information for these individuals.</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13</a:t>
            </a:fld>
            <a:endParaRPr lang="en-US" dirty="0"/>
          </a:p>
        </p:txBody>
      </p:sp>
    </p:spTree>
    <p:extLst>
      <p:ext uri="{BB962C8B-B14F-4D97-AF65-F5344CB8AC3E}">
        <p14:creationId xmlns:p14="http://schemas.microsoft.com/office/powerpoint/2010/main" val="2363657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a:t>
            </a:r>
            <a:br>
              <a:rPr lang="en-US" dirty="0" smtClean="0"/>
            </a:br>
            <a:r>
              <a:rPr lang="en-US" dirty="0" smtClean="0"/>
              <a:t>of ACA reporting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Section </a:t>
            </a:r>
            <a:r>
              <a:rPr lang="en-US" dirty="0"/>
              <a:t>6056 Reporting </a:t>
            </a:r>
            <a:r>
              <a:rPr lang="en-US" dirty="0" smtClean="0"/>
              <a:t>(</a:t>
            </a:r>
            <a:r>
              <a:rPr lang="en-US" dirty="0"/>
              <a:t>1095-C and 1094-C)</a:t>
            </a:r>
          </a:p>
          <a:p>
            <a:pPr lvl="1"/>
            <a:r>
              <a:rPr lang="en-US" dirty="0"/>
              <a:t>Applies to </a:t>
            </a:r>
            <a:r>
              <a:rPr lang="en-US" dirty="0" smtClean="0"/>
              <a:t>Applicable </a:t>
            </a:r>
            <a:r>
              <a:rPr lang="en-US" dirty="0"/>
              <a:t>Large Employers (ALE) with 50 or more full-time equivalent employees</a:t>
            </a:r>
          </a:p>
          <a:p>
            <a:pPr lvl="1"/>
            <a:r>
              <a:rPr lang="en-US" dirty="0"/>
              <a:t>Report includes the employer’s offers of coverage to employees and the coverage for which the employee and his dependents were enrolled</a:t>
            </a:r>
          </a:p>
          <a:p>
            <a:r>
              <a:rPr lang="en-US" dirty="0" smtClean="0"/>
              <a:t>Section </a:t>
            </a:r>
            <a:r>
              <a:rPr lang="en-US" dirty="0"/>
              <a:t>6055 Reporting (1095-B and 1094-B)</a:t>
            </a:r>
          </a:p>
          <a:p>
            <a:pPr lvl="1"/>
            <a:r>
              <a:rPr lang="en-US" dirty="0"/>
              <a:t>Applies to all employers and includes the coverage for which former employees and their dependents were enrolled</a:t>
            </a:r>
          </a:p>
          <a:p>
            <a:pPr lvl="1"/>
            <a:r>
              <a:rPr lang="en-US" dirty="0"/>
              <a:t>Employers with fewer than 50 full-time equivalent employees will also use these forms to report coverage for their active employees </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14</a:t>
            </a:fld>
            <a:endParaRPr lang="en-US" dirty="0"/>
          </a:p>
        </p:txBody>
      </p:sp>
    </p:spTree>
    <p:extLst>
      <p:ext uri="{BB962C8B-B14F-4D97-AF65-F5344CB8AC3E}">
        <p14:creationId xmlns:p14="http://schemas.microsoft.com/office/powerpoint/2010/main" val="382599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a:t>
            </a:r>
            <a:r>
              <a:rPr lang="en-US" dirty="0" smtClean="0"/>
              <a:t>6056 </a:t>
            </a:r>
            <a:endParaRPr lang="en-US" dirty="0"/>
          </a:p>
        </p:txBody>
      </p:sp>
      <p:sp>
        <p:nvSpPr>
          <p:cNvPr id="3" name="Text Placeholder 2"/>
          <p:cNvSpPr>
            <a:spLocks noGrp="1"/>
          </p:cNvSpPr>
          <p:nvPr>
            <p:ph type="body" idx="1"/>
          </p:nvPr>
        </p:nvSpPr>
        <p:spPr/>
        <p:txBody>
          <a:bodyPr/>
          <a:lstStyle/>
          <a:p>
            <a:r>
              <a:rPr lang="en-US" dirty="0"/>
              <a:t>IRS </a:t>
            </a:r>
            <a:r>
              <a:rPr lang="en-US" dirty="0" smtClean="0"/>
              <a:t>reporting requirements for large employers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15</a:t>
            </a:fld>
            <a:endParaRPr lang="en-US" dirty="0"/>
          </a:p>
        </p:txBody>
      </p:sp>
    </p:spTree>
    <p:extLst>
      <p:ext uri="{BB962C8B-B14F-4D97-AF65-F5344CB8AC3E}">
        <p14:creationId xmlns:p14="http://schemas.microsoft.com/office/powerpoint/2010/main" val="3815520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§6056 </a:t>
            </a:r>
            <a:r>
              <a:rPr lang="en-US" dirty="0" smtClean="0"/>
              <a:t/>
            </a:r>
            <a:br>
              <a:rPr lang="en-US" dirty="0" smtClean="0"/>
            </a:br>
            <a:r>
              <a:rPr lang="en-US" dirty="0" smtClean="0"/>
              <a:t>reporting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Applies to employers </a:t>
            </a:r>
            <a:r>
              <a:rPr lang="en-US" dirty="0"/>
              <a:t>with 50 or more full-time </a:t>
            </a:r>
            <a:r>
              <a:rPr lang="en-US" dirty="0" smtClean="0"/>
              <a:t>equivalent </a:t>
            </a:r>
            <a:r>
              <a:rPr lang="en-US" dirty="0"/>
              <a:t>employees (ALE groups</a:t>
            </a:r>
            <a:r>
              <a:rPr lang="en-US" dirty="0" smtClean="0"/>
              <a:t>)</a:t>
            </a:r>
            <a:endParaRPr lang="en-US" dirty="0"/>
          </a:p>
          <a:p>
            <a:pPr marL="0" indent="0">
              <a:buNone/>
            </a:pPr>
            <a:r>
              <a:rPr lang="en-US" b="1" dirty="0" smtClean="0"/>
              <a:t>Forms</a:t>
            </a:r>
            <a:endParaRPr lang="en-US" b="1" dirty="0"/>
          </a:p>
          <a:p>
            <a:r>
              <a:rPr lang="en-US" dirty="0"/>
              <a:t>1095-C Employer-Provided Health Insurance Offer and Coverage</a:t>
            </a:r>
          </a:p>
          <a:p>
            <a:pPr lvl="1"/>
            <a:r>
              <a:rPr lang="en-US" dirty="0"/>
              <a:t>Individuals employed in a full-time position at any time during the preceding calendar </a:t>
            </a:r>
            <a:r>
              <a:rPr lang="en-US" dirty="0" smtClean="0"/>
              <a:t>year</a:t>
            </a:r>
            <a:endParaRPr lang="en-US" dirty="0"/>
          </a:p>
          <a:p>
            <a:pPr lvl="1"/>
            <a:r>
              <a:rPr lang="en-US" dirty="0"/>
              <a:t>Employers must use the 1095-C form to report former employees who have retired, left </a:t>
            </a:r>
            <a:r>
              <a:rPr lang="en-US" dirty="0" smtClean="0"/>
              <a:t>employment </a:t>
            </a:r>
            <a:r>
              <a:rPr lang="en-US" dirty="0"/>
              <a:t>and/or elected COBRA if the employee was enrolled in active coverage any part of the year/reporting period</a:t>
            </a:r>
          </a:p>
          <a:p>
            <a:r>
              <a:rPr lang="en-US" dirty="0"/>
              <a:t>1094-C Transmittal of </a:t>
            </a:r>
            <a:r>
              <a:rPr lang="en-US" dirty="0" smtClean="0"/>
              <a:t>Employer (attached </a:t>
            </a:r>
            <a:r>
              <a:rPr lang="en-US" dirty="0"/>
              <a:t>to the 1095-C and provided to </a:t>
            </a:r>
            <a:r>
              <a:rPr lang="en-US" dirty="0" smtClean="0"/>
              <a:t>IRS)</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16</a:t>
            </a:fld>
            <a:endParaRPr lang="en-US" dirty="0"/>
          </a:p>
        </p:txBody>
      </p:sp>
    </p:spTree>
    <p:extLst>
      <p:ext uri="{BB962C8B-B14F-4D97-AF65-F5344CB8AC3E}">
        <p14:creationId xmlns:p14="http://schemas.microsoft.com/office/powerpoint/2010/main" val="2226448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form 1095-C</a:t>
            </a:r>
            <a:endParaRPr lang="en-US" dirty="0"/>
          </a:p>
        </p:txBody>
      </p:sp>
      <p:sp>
        <p:nvSpPr>
          <p:cNvPr id="3" name="Content Placeholder 2"/>
          <p:cNvSpPr>
            <a:spLocks noGrp="1"/>
          </p:cNvSpPr>
          <p:nvPr>
            <p:ph idx="1"/>
          </p:nvPr>
        </p:nvSpPr>
        <p:spPr/>
        <p:txBody>
          <a:bodyPr>
            <a:normAutofit lnSpcReduction="10000"/>
          </a:bodyPr>
          <a:lstStyle/>
          <a:p>
            <a:r>
              <a:rPr lang="en-US" dirty="0"/>
              <a:t>Part I</a:t>
            </a:r>
          </a:p>
          <a:p>
            <a:pPr lvl="1"/>
            <a:r>
              <a:rPr lang="en-US" dirty="0"/>
              <a:t>Requests information about the employee and employer</a:t>
            </a:r>
          </a:p>
          <a:p>
            <a:r>
              <a:rPr lang="en-US" dirty="0"/>
              <a:t>Part II</a:t>
            </a:r>
          </a:p>
          <a:p>
            <a:pPr lvl="1"/>
            <a:r>
              <a:rPr lang="en-US" dirty="0"/>
              <a:t>Requests information about whether the employee was offered coverage</a:t>
            </a:r>
          </a:p>
          <a:p>
            <a:r>
              <a:rPr lang="en-US" dirty="0"/>
              <a:t>Part III</a:t>
            </a:r>
          </a:p>
          <a:p>
            <a:pPr lvl="1"/>
            <a:r>
              <a:rPr lang="en-US" dirty="0"/>
              <a:t>Requests information about when an employee and his dependents were enrolled in </a:t>
            </a:r>
            <a:r>
              <a:rPr lang="en-US" dirty="0" smtClean="0"/>
              <a:t>coverage</a:t>
            </a:r>
          </a:p>
          <a:p>
            <a:pPr lvl="1"/>
            <a:r>
              <a:rPr lang="en-US" dirty="0" smtClean="0"/>
              <a:t>PEBA </a:t>
            </a:r>
            <a:r>
              <a:rPr lang="en-US" dirty="0"/>
              <a:t>will provide employers with an electronic file containing information about which employees and dependents were </a:t>
            </a:r>
            <a:r>
              <a:rPr lang="en-US" dirty="0" smtClean="0"/>
              <a:t>covered</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17</a:t>
            </a:fld>
            <a:endParaRPr lang="en-US" dirty="0"/>
          </a:p>
        </p:txBody>
      </p:sp>
    </p:spTree>
    <p:extLst>
      <p:ext uri="{BB962C8B-B14F-4D97-AF65-F5344CB8AC3E}">
        <p14:creationId xmlns:p14="http://schemas.microsoft.com/office/powerpoint/2010/main" val="1915002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18</a:t>
            </a:fld>
            <a:endParaRPr lang="en-US" dirty="0"/>
          </a:p>
        </p:txBody>
      </p:sp>
      <p:pic>
        <p:nvPicPr>
          <p:cNvPr id="3" name="Picture 4"/>
          <p:cNvPicPr>
            <a:picLocks noChangeAspect="1" noChangeArrowheads="1"/>
          </p:cNvPicPr>
          <p:nvPr/>
        </p:nvPicPr>
        <p:blipFill>
          <a:blip r:embed="rId2" cstate="print"/>
          <a:srcRect l="55913" t="19412" r="5634"/>
          <a:stretch>
            <a:fillRect/>
          </a:stretch>
        </p:blipFill>
        <p:spPr bwMode="auto">
          <a:xfrm>
            <a:off x="367412" y="-1"/>
            <a:ext cx="8409177" cy="6267709"/>
          </a:xfrm>
          <a:prstGeom prst="rect">
            <a:avLst/>
          </a:prstGeom>
          <a:noFill/>
          <a:ln w="9525">
            <a:noFill/>
            <a:miter lim="800000"/>
            <a:headEnd/>
            <a:tailEnd/>
          </a:ln>
        </p:spPr>
      </p:pic>
      <p:sp>
        <p:nvSpPr>
          <p:cNvPr id="4" name="Rounded Rectangle 3"/>
          <p:cNvSpPr/>
          <p:nvPr/>
        </p:nvSpPr>
        <p:spPr>
          <a:xfrm>
            <a:off x="4397535" y="805344"/>
            <a:ext cx="4379054" cy="12835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If you need assistance completing this form, consult with your legal counsel, a tax professional or the IRS. PEBA cannot provide guidance for completing IRS forms.</a:t>
            </a:r>
            <a:endParaRPr lang="en-US" dirty="0"/>
          </a:p>
        </p:txBody>
      </p:sp>
      <p:sp>
        <p:nvSpPr>
          <p:cNvPr id="5" name="Rounded Rectangle 4"/>
          <p:cNvSpPr/>
          <p:nvPr/>
        </p:nvSpPr>
        <p:spPr>
          <a:xfrm>
            <a:off x="845584" y="4002948"/>
            <a:ext cx="2166063" cy="119822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PEBA will provide the information needed to complete Part III.</a:t>
            </a:r>
            <a:endParaRPr lang="en-US" dirty="0"/>
          </a:p>
        </p:txBody>
      </p:sp>
    </p:spTree>
    <p:extLst>
      <p:ext uri="{BB962C8B-B14F-4D97-AF65-F5344CB8AC3E}">
        <p14:creationId xmlns:p14="http://schemas.microsoft.com/office/powerpoint/2010/main" val="1116170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details to consider</a:t>
            </a:r>
            <a:endParaRPr lang="en-US" dirty="0"/>
          </a:p>
        </p:txBody>
      </p:sp>
      <p:sp>
        <p:nvSpPr>
          <p:cNvPr id="3" name="Content Placeholder 2"/>
          <p:cNvSpPr>
            <a:spLocks noGrp="1"/>
          </p:cNvSpPr>
          <p:nvPr>
            <p:ph idx="1"/>
          </p:nvPr>
        </p:nvSpPr>
        <p:spPr/>
        <p:txBody>
          <a:bodyPr/>
          <a:lstStyle/>
          <a:p>
            <a:r>
              <a:rPr lang="en-US" dirty="0"/>
              <a:t>Name, </a:t>
            </a:r>
            <a:r>
              <a:rPr lang="en-US" dirty="0" smtClean="0"/>
              <a:t>address </a:t>
            </a:r>
            <a:r>
              <a:rPr lang="en-US" dirty="0"/>
              <a:t>and EIN of the employer</a:t>
            </a:r>
          </a:p>
          <a:p>
            <a:r>
              <a:rPr lang="en-US" dirty="0"/>
              <a:t>Name and phone number of employer’s contact person</a:t>
            </a:r>
          </a:p>
          <a:p>
            <a:r>
              <a:rPr lang="en-US" dirty="0"/>
              <a:t>Calendar year for which the information is reported</a:t>
            </a:r>
          </a:p>
          <a:p>
            <a:r>
              <a:rPr lang="en-US" dirty="0"/>
              <a:t>Certification that the employer offered its full-time employees (and their dependents) the opportunity to enroll in minimum essential </a:t>
            </a:r>
            <a:r>
              <a:rPr lang="en-US" dirty="0" smtClean="0"/>
              <a:t>coverage (by </a:t>
            </a:r>
            <a:r>
              <a:rPr lang="en-US" dirty="0"/>
              <a:t>calendar month)</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19</a:t>
            </a:fld>
            <a:endParaRPr lang="en-US" dirty="0"/>
          </a:p>
        </p:txBody>
      </p:sp>
    </p:spTree>
    <p:extLst>
      <p:ext uri="{BB962C8B-B14F-4D97-AF65-F5344CB8AC3E}">
        <p14:creationId xmlns:p14="http://schemas.microsoft.com/office/powerpoint/2010/main" val="2740404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416" y="1235677"/>
            <a:ext cx="5044842" cy="762000"/>
          </a:xfrm>
        </p:spPr>
        <p:txBody>
          <a:bodyPr>
            <a:normAutofit/>
          </a:bodyPr>
          <a:lstStyle/>
          <a:p>
            <a:r>
              <a:rPr lang="en-US" sz="3600" dirty="0" smtClean="0"/>
              <a:t>Today we will cover:</a:t>
            </a:r>
            <a:endParaRPr lang="en-US" sz="3600" dirty="0"/>
          </a:p>
        </p:txBody>
      </p:sp>
      <p:sp>
        <p:nvSpPr>
          <p:cNvPr id="3" name="Text Placeholder 2"/>
          <p:cNvSpPr>
            <a:spLocks noGrp="1"/>
          </p:cNvSpPr>
          <p:nvPr>
            <p:ph type="body" idx="1"/>
          </p:nvPr>
        </p:nvSpPr>
        <p:spPr>
          <a:xfrm>
            <a:off x="3805880" y="2298356"/>
            <a:ext cx="4972761" cy="3950043"/>
          </a:xfrm>
        </p:spPr>
        <p:txBody>
          <a:bodyPr>
            <a:normAutofit/>
          </a:bodyPr>
          <a:lstStyle/>
          <a:p>
            <a:pPr marL="285750" indent="-285750"/>
            <a:r>
              <a:rPr lang="en-US" sz="2400" dirty="0" smtClean="0">
                <a:latin typeface="Calibri" panose="020F0502020204030204" pitchFamily="34" charset="0"/>
              </a:rPr>
              <a:t>ACA </a:t>
            </a:r>
            <a:r>
              <a:rPr lang="en-US" sz="2400" dirty="0" smtClean="0">
                <a:latin typeface="Calibri" panose="020F0502020204030204" pitchFamily="34" charset="0"/>
              </a:rPr>
              <a:t>Reporting Requirements</a:t>
            </a:r>
          </a:p>
          <a:p>
            <a:pPr marL="742950" lvl="1" indent="-285750">
              <a:buFont typeface="Arial" pitchFamily="34" charset="0"/>
              <a:buChar char="•"/>
            </a:pPr>
            <a:r>
              <a:rPr lang="en-US" sz="1900" dirty="0" smtClean="0">
                <a:solidFill>
                  <a:schemeClr val="tx2"/>
                </a:solidFill>
                <a:latin typeface="Calibri" panose="020F0502020204030204" pitchFamily="34" charset="0"/>
              </a:rPr>
              <a:t>Form Details to Consider</a:t>
            </a:r>
          </a:p>
          <a:p>
            <a:pPr marL="742950" lvl="1" indent="-285750">
              <a:buFont typeface="Arial" pitchFamily="34" charset="0"/>
              <a:buChar char="•"/>
            </a:pPr>
            <a:r>
              <a:rPr lang="en-US" sz="1900" dirty="0" smtClean="0">
                <a:solidFill>
                  <a:schemeClr val="tx2"/>
                </a:solidFill>
                <a:latin typeface="Calibri" panose="020F0502020204030204" pitchFamily="34" charset="0"/>
              </a:rPr>
              <a:t>Helpful Information</a:t>
            </a:r>
          </a:p>
          <a:p>
            <a:pPr marL="742950" lvl="1" indent="-285750">
              <a:buFont typeface="Arial" pitchFamily="34" charset="0"/>
              <a:buChar char="•"/>
            </a:pPr>
            <a:r>
              <a:rPr lang="en-US" sz="1900" dirty="0" smtClean="0">
                <a:solidFill>
                  <a:schemeClr val="tx2"/>
                </a:solidFill>
                <a:latin typeface="Calibri" panose="020F0502020204030204" pitchFamily="34" charset="0"/>
              </a:rPr>
              <a:t>How PEBA Will Assist Employers</a:t>
            </a:r>
          </a:p>
          <a:p>
            <a:pPr marL="742950" lvl="1" indent="-285750">
              <a:buFont typeface="Arial" pitchFamily="34" charset="0"/>
              <a:buChar char="•"/>
            </a:pPr>
            <a:r>
              <a:rPr lang="en-US" sz="1900" dirty="0" smtClean="0">
                <a:solidFill>
                  <a:schemeClr val="tx2"/>
                </a:solidFill>
                <a:latin typeface="Calibri" panose="020F0502020204030204" pitchFamily="34" charset="0"/>
              </a:rPr>
              <a:t>Checklist for ACA Reporting</a:t>
            </a:r>
          </a:p>
        </p:txBody>
      </p:sp>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r>
              <a:rPr lang="en-US" dirty="0" smtClean="0"/>
              <a:t>2</a:t>
            </a:r>
            <a:endParaRPr lang="en-US" dirty="0"/>
          </a:p>
        </p:txBody>
      </p:sp>
    </p:spTree>
    <p:extLst>
      <p:ext uri="{BB962C8B-B14F-4D97-AF65-F5344CB8AC3E}">
        <p14:creationId xmlns:p14="http://schemas.microsoft.com/office/powerpoint/2010/main" val="3452165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details to consider</a:t>
            </a:r>
            <a:endParaRPr lang="en-US" dirty="0"/>
          </a:p>
        </p:txBody>
      </p:sp>
      <p:sp>
        <p:nvSpPr>
          <p:cNvPr id="3" name="Content Placeholder 2"/>
          <p:cNvSpPr>
            <a:spLocks noGrp="1"/>
          </p:cNvSpPr>
          <p:nvPr>
            <p:ph idx="1"/>
          </p:nvPr>
        </p:nvSpPr>
        <p:spPr/>
        <p:txBody>
          <a:bodyPr/>
          <a:lstStyle/>
          <a:p>
            <a:r>
              <a:rPr lang="en-US" dirty="0"/>
              <a:t>Employee’s name, address and </a:t>
            </a:r>
            <a:r>
              <a:rPr lang="en-US" dirty="0" smtClean="0"/>
              <a:t>Social Security </a:t>
            </a:r>
            <a:r>
              <a:rPr lang="en-US" dirty="0"/>
              <a:t>number</a:t>
            </a:r>
          </a:p>
          <a:p>
            <a:r>
              <a:rPr lang="en-US" dirty="0"/>
              <a:t>Months during the plan year coverage was available (offered) to the employee</a:t>
            </a:r>
          </a:p>
          <a:p>
            <a:r>
              <a:rPr lang="en-US" dirty="0"/>
              <a:t>Months during the plan year the employee and his dependents enrolled in coverage</a:t>
            </a:r>
          </a:p>
          <a:p>
            <a:r>
              <a:rPr lang="en-US" dirty="0"/>
              <a:t>Employee’s share of the lowest cost monthly premium (self-only) for coverage providing minimum value</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20</a:t>
            </a:fld>
            <a:endParaRPr lang="en-US" dirty="0"/>
          </a:p>
        </p:txBody>
      </p:sp>
    </p:spTree>
    <p:extLst>
      <p:ext uri="{BB962C8B-B14F-4D97-AF65-F5344CB8AC3E}">
        <p14:creationId xmlns:p14="http://schemas.microsoft.com/office/powerpoint/2010/main" val="3136217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details to consider</a:t>
            </a:r>
            <a:endParaRPr lang="en-US" dirty="0"/>
          </a:p>
        </p:txBody>
      </p:sp>
      <p:sp>
        <p:nvSpPr>
          <p:cNvPr id="3" name="Content Placeholder 2"/>
          <p:cNvSpPr>
            <a:spLocks noGrp="1"/>
          </p:cNvSpPr>
          <p:nvPr>
            <p:ph idx="1"/>
          </p:nvPr>
        </p:nvSpPr>
        <p:spPr/>
        <p:txBody>
          <a:bodyPr/>
          <a:lstStyle/>
          <a:p>
            <a:r>
              <a:rPr lang="en-US" dirty="0" smtClean="0"/>
              <a:t>Applicable safe harbor codes (depends on reporting method)</a:t>
            </a:r>
            <a:endParaRPr lang="en-US" dirty="0"/>
          </a:p>
          <a:p>
            <a:r>
              <a:rPr lang="en-US" dirty="0"/>
              <a:t>Whether the employee’s effective date of coverage was affected by a permissible waiting period </a:t>
            </a:r>
            <a:r>
              <a:rPr lang="en-US" dirty="0" smtClean="0"/>
              <a:t>(limited non-assessment period</a:t>
            </a:r>
            <a:r>
              <a:rPr lang="en-US" dirty="0"/>
              <a:t>) </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21</a:t>
            </a:fld>
            <a:endParaRPr lang="en-US" dirty="0"/>
          </a:p>
        </p:txBody>
      </p:sp>
    </p:spTree>
    <p:extLst>
      <p:ext uri="{BB962C8B-B14F-4D97-AF65-F5344CB8AC3E}">
        <p14:creationId xmlns:p14="http://schemas.microsoft.com/office/powerpoint/2010/main" val="2011622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State Health Plan is a </a:t>
            </a:r>
            <a:r>
              <a:rPr lang="en-US" dirty="0" smtClean="0"/>
              <a:t>self-funded plan</a:t>
            </a:r>
            <a:endParaRPr lang="en-US" dirty="0"/>
          </a:p>
          <a:p>
            <a:r>
              <a:rPr lang="en-US" dirty="0"/>
              <a:t>Coverage offered by PEBA is minimum essential coverage providing minimum value and is affordable </a:t>
            </a:r>
          </a:p>
          <a:p>
            <a:pPr lvl="1"/>
            <a:r>
              <a:rPr lang="en-US" dirty="0"/>
              <a:t>Based on SHP Savings Plan – Subscriber only coverage </a:t>
            </a:r>
            <a:r>
              <a:rPr lang="en-US" dirty="0" smtClean="0"/>
              <a:t>is </a:t>
            </a:r>
            <a:br>
              <a:rPr lang="en-US" dirty="0" smtClean="0"/>
            </a:br>
            <a:r>
              <a:rPr lang="en-US" dirty="0" smtClean="0"/>
              <a:t>$9.70 </a:t>
            </a:r>
            <a:r>
              <a:rPr lang="en-US" dirty="0"/>
              <a:t>per month</a:t>
            </a:r>
          </a:p>
          <a:p>
            <a:pPr lvl="1"/>
            <a:r>
              <a:rPr lang="en-US" dirty="0"/>
              <a:t>$9.70 per month </a:t>
            </a:r>
            <a:r>
              <a:rPr lang="en-US" dirty="0" smtClean="0"/>
              <a:t>x </a:t>
            </a:r>
            <a:r>
              <a:rPr lang="en-US" dirty="0"/>
              <a:t>12 months = $116.40 per year</a:t>
            </a:r>
          </a:p>
          <a:p>
            <a:pPr lvl="1"/>
            <a:r>
              <a:rPr lang="en-US" dirty="0"/>
              <a:t>$116.40 </a:t>
            </a:r>
            <a:r>
              <a:rPr lang="en-US" dirty="0" smtClean="0"/>
              <a:t>/ .</a:t>
            </a:r>
            <a:r>
              <a:rPr lang="en-US" dirty="0"/>
              <a:t>095 = $1,225.26 per year</a:t>
            </a:r>
          </a:p>
          <a:p>
            <a:r>
              <a:rPr lang="en-US" dirty="0"/>
              <a:t>Coverage is not affordable if employee’s share of premium exceeds 9.5% of employee’s household income</a:t>
            </a:r>
          </a:p>
          <a:p>
            <a:r>
              <a:rPr lang="en-US" dirty="0"/>
              <a:t>Employee </a:t>
            </a:r>
            <a:r>
              <a:rPr lang="en-US" dirty="0" smtClean="0"/>
              <a:t>share </a:t>
            </a:r>
            <a:r>
              <a:rPr lang="en-US" dirty="0"/>
              <a:t>of </a:t>
            </a:r>
            <a:r>
              <a:rPr lang="en-US" dirty="0" smtClean="0"/>
              <a:t>lowest cost monthly premium </a:t>
            </a:r>
            <a:r>
              <a:rPr lang="en-US" dirty="0"/>
              <a:t>for </a:t>
            </a:r>
            <a:r>
              <a:rPr lang="en-US" dirty="0" smtClean="0"/>
              <a:t>self-only minimum </a:t>
            </a:r>
            <a:r>
              <a:rPr lang="en-US" dirty="0"/>
              <a:t>v</a:t>
            </a:r>
            <a:r>
              <a:rPr lang="en-US" dirty="0" smtClean="0"/>
              <a:t>alue coverage is $9.70</a:t>
            </a:r>
          </a:p>
          <a:p>
            <a:pPr>
              <a:buNone/>
            </a:pPr>
            <a:r>
              <a:rPr lang="en-US" i="1" dirty="0" smtClean="0">
                <a:solidFill>
                  <a:schemeClr val="accent1"/>
                </a:solidFill>
              </a:rPr>
              <a:t>(PT Teachers who do not average 30 hours pay higher premiums)</a:t>
            </a:r>
            <a:endParaRPr lang="en-US" i="1" dirty="0">
              <a:solidFill>
                <a:schemeClr val="accent1"/>
              </a:solidFill>
            </a:endParaRP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22</a:t>
            </a:fld>
            <a:endParaRPr lang="en-US" dirty="0"/>
          </a:p>
        </p:txBody>
      </p:sp>
    </p:spTree>
    <p:extLst>
      <p:ext uri="{BB962C8B-B14F-4D97-AF65-F5344CB8AC3E}">
        <p14:creationId xmlns:p14="http://schemas.microsoft.com/office/powerpoint/2010/main" val="3534047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a:t>
            </a:r>
            <a:endParaRPr lang="en-US" dirty="0"/>
          </a:p>
        </p:txBody>
      </p:sp>
      <p:sp>
        <p:nvSpPr>
          <p:cNvPr id="3" name="Content Placeholder 2"/>
          <p:cNvSpPr>
            <a:spLocks noGrp="1"/>
          </p:cNvSpPr>
          <p:nvPr>
            <p:ph idx="1"/>
          </p:nvPr>
        </p:nvSpPr>
        <p:spPr/>
        <p:txBody>
          <a:bodyPr>
            <a:normAutofit/>
          </a:bodyPr>
          <a:lstStyle/>
          <a:p>
            <a:r>
              <a:rPr lang="en-US" dirty="0" smtClean="0"/>
              <a:t>Limited non-assessment period is a </a:t>
            </a:r>
            <a:r>
              <a:rPr lang="en-US" dirty="0"/>
              <a:t>period where the employer is not subject to a penalty under Code Section </a:t>
            </a:r>
            <a:r>
              <a:rPr lang="en-US" dirty="0" smtClean="0"/>
              <a:t>4980H </a:t>
            </a:r>
            <a:r>
              <a:rPr lang="en-US" dirty="0"/>
              <a:t>regardless of whether the employer offered coverage to a full-time </a:t>
            </a:r>
            <a:r>
              <a:rPr lang="en-US" dirty="0" smtClean="0"/>
              <a:t>employee</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23</a:t>
            </a:fld>
            <a:endParaRPr lang="en-US" dirty="0"/>
          </a:p>
        </p:txBody>
      </p:sp>
    </p:spTree>
    <p:extLst>
      <p:ext uri="{BB962C8B-B14F-4D97-AF65-F5344CB8AC3E}">
        <p14:creationId xmlns:p14="http://schemas.microsoft.com/office/powerpoint/2010/main" val="3562876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marL="0" indent="0">
              <a:buNone/>
            </a:pPr>
            <a:r>
              <a:rPr lang="en-US" dirty="0"/>
              <a:t>Scott is a variable-hour employee hired May 16, 2014.</a:t>
            </a:r>
          </a:p>
          <a:p>
            <a:r>
              <a:rPr lang="en-US" dirty="0"/>
              <a:t>Scott’s PEBA </a:t>
            </a:r>
            <a:r>
              <a:rPr lang="en-US" dirty="0" smtClean="0"/>
              <a:t>insurance file</a:t>
            </a:r>
            <a:endParaRPr lang="en-US" dirty="0"/>
          </a:p>
          <a:p>
            <a:pPr lvl="1"/>
            <a:r>
              <a:rPr lang="en-US" dirty="0"/>
              <a:t>Initial measurement period June 1, 2014 </a:t>
            </a:r>
            <a:r>
              <a:rPr lang="en-US" dirty="0" smtClean="0"/>
              <a:t>– May 31</a:t>
            </a:r>
            <a:r>
              <a:rPr lang="en-US" dirty="0"/>
              <a:t>, 2015</a:t>
            </a:r>
          </a:p>
          <a:p>
            <a:pPr lvl="1"/>
            <a:r>
              <a:rPr lang="en-US" dirty="0"/>
              <a:t>Initial administrative period June 1-30, 2015</a:t>
            </a:r>
          </a:p>
          <a:p>
            <a:pPr lvl="2"/>
            <a:r>
              <a:rPr lang="en-US" dirty="0"/>
              <a:t>Averaged 30 </a:t>
            </a:r>
            <a:r>
              <a:rPr lang="en-US" dirty="0" smtClean="0"/>
              <a:t>hours and is eligible </a:t>
            </a:r>
            <a:r>
              <a:rPr lang="en-US" dirty="0"/>
              <a:t>for benefits </a:t>
            </a:r>
          </a:p>
          <a:p>
            <a:pPr lvl="1"/>
            <a:r>
              <a:rPr lang="en-US" dirty="0"/>
              <a:t>Scott is offered benefits effective July 1, </a:t>
            </a:r>
            <a:r>
              <a:rPr lang="en-US" dirty="0" smtClean="0"/>
              <a:t>2015, </a:t>
            </a:r>
            <a:r>
              <a:rPr lang="en-US" dirty="0"/>
              <a:t>and enrolls</a:t>
            </a:r>
          </a:p>
        </p:txBody>
      </p:sp>
      <p:sp>
        <p:nvSpPr>
          <p:cNvPr id="5" name="Content Placeholder 4"/>
          <p:cNvSpPr>
            <a:spLocks noGrp="1"/>
          </p:cNvSpPr>
          <p:nvPr>
            <p:ph sz="half" idx="2"/>
          </p:nvPr>
        </p:nvSpPr>
        <p:spPr/>
        <p:txBody>
          <a:bodyPr>
            <a:normAutofit lnSpcReduction="10000"/>
          </a:bodyPr>
          <a:lstStyle/>
          <a:p>
            <a:r>
              <a:rPr lang="en-US" dirty="0"/>
              <a:t>Limited </a:t>
            </a:r>
            <a:r>
              <a:rPr lang="en-US" dirty="0" smtClean="0"/>
              <a:t>non-assessment period</a:t>
            </a:r>
          </a:p>
          <a:p>
            <a:pPr lvl="1"/>
            <a:r>
              <a:rPr lang="en-US" dirty="0" smtClean="0"/>
              <a:t>January-June 2015</a:t>
            </a:r>
          </a:p>
          <a:p>
            <a:pPr lvl="1"/>
            <a:r>
              <a:rPr lang="en-US" dirty="0" smtClean="0"/>
              <a:t>No </a:t>
            </a:r>
            <a:r>
              <a:rPr lang="en-US" dirty="0"/>
              <a:t>qualifying offer of coverage was made to Scott</a:t>
            </a:r>
          </a:p>
          <a:p>
            <a:r>
              <a:rPr lang="en-US" dirty="0" smtClean="0"/>
              <a:t>July-December 2015</a:t>
            </a:r>
          </a:p>
          <a:p>
            <a:pPr lvl="1"/>
            <a:r>
              <a:rPr lang="en-US" dirty="0" smtClean="0"/>
              <a:t>Employer </a:t>
            </a:r>
            <a:r>
              <a:rPr lang="en-US" dirty="0"/>
              <a:t>made a qualifying offer of coverage to Scott and he enrolled</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24</a:t>
            </a:fld>
            <a:endParaRPr lang="en-US" dirty="0"/>
          </a:p>
        </p:txBody>
      </p:sp>
      <p:sp>
        <p:nvSpPr>
          <p:cNvPr id="2" name="Title 1"/>
          <p:cNvSpPr>
            <a:spLocks noGrp="1"/>
          </p:cNvSpPr>
          <p:nvPr>
            <p:ph type="title"/>
          </p:nvPr>
        </p:nvSpPr>
        <p:spPr/>
        <p:txBody>
          <a:bodyPr/>
          <a:lstStyle/>
          <a:p>
            <a:r>
              <a:rPr lang="en-US" dirty="0" smtClean="0"/>
              <a:t>Limited non-assessment period example</a:t>
            </a:r>
            <a:endParaRPr lang="en-US" dirty="0"/>
          </a:p>
        </p:txBody>
      </p:sp>
    </p:spTree>
    <p:extLst>
      <p:ext uri="{BB962C8B-B14F-4D97-AF65-F5344CB8AC3E}">
        <p14:creationId xmlns:p14="http://schemas.microsoft.com/office/powerpoint/2010/main" val="3511149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marL="0" indent="0">
              <a:buNone/>
            </a:pPr>
            <a:r>
              <a:rPr lang="en-US" dirty="0"/>
              <a:t>Tina is a variable-hour employee hired July 17, </a:t>
            </a:r>
            <a:r>
              <a:rPr lang="en-US" dirty="0" smtClean="0"/>
              <a:t>2014.</a:t>
            </a:r>
            <a:endParaRPr lang="en-US" dirty="0"/>
          </a:p>
          <a:p>
            <a:r>
              <a:rPr lang="en-US" dirty="0"/>
              <a:t>Tina’s PEBA </a:t>
            </a:r>
            <a:r>
              <a:rPr lang="en-US" dirty="0" smtClean="0"/>
              <a:t>insurance file</a:t>
            </a:r>
            <a:endParaRPr lang="en-US" dirty="0"/>
          </a:p>
          <a:p>
            <a:pPr lvl="1"/>
            <a:r>
              <a:rPr lang="en-US" dirty="0"/>
              <a:t>Initial measurement period August 1, 2014 </a:t>
            </a:r>
            <a:r>
              <a:rPr lang="en-US" dirty="0" smtClean="0"/>
              <a:t>– July 31</a:t>
            </a:r>
            <a:r>
              <a:rPr lang="en-US" dirty="0"/>
              <a:t>, 2015</a:t>
            </a:r>
          </a:p>
          <a:p>
            <a:pPr lvl="1"/>
            <a:r>
              <a:rPr lang="en-US" dirty="0"/>
              <a:t>Initial administrative period August </a:t>
            </a:r>
            <a:r>
              <a:rPr lang="en-US" dirty="0" smtClean="0"/>
              <a:t>1-31</a:t>
            </a:r>
            <a:r>
              <a:rPr lang="en-US" dirty="0"/>
              <a:t>, 2015</a:t>
            </a:r>
          </a:p>
          <a:p>
            <a:pPr lvl="1"/>
            <a:r>
              <a:rPr lang="en-US" dirty="0"/>
              <a:t>March 15, 2015, Tina is offered a full-time position and accepts</a:t>
            </a:r>
          </a:p>
          <a:p>
            <a:pPr lvl="1"/>
            <a:r>
              <a:rPr lang="en-US" dirty="0"/>
              <a:t>Tina is offered benefits effective April 1, </a:t>
            </a:r>
            <a:r>
              <a:rPr lang="en-US" dirty="0" smtClean="0"/>
              <a:t>2015, </a:t>
            </a:r>
            <a:r>
              <a:rPr lang="en-US" dirty="0"/>
              <a:t>and enrolls</a:t>
            </a:r>
          </a:p>
          <a:p>
            <a:pPr lvl="1"/>
            <a:endParaRPr lang="en-US" dirty="0"/>
          </a:p>
        </p:txBody>
      </p:sp>
      <p:sp>
        <p:nvSpPr>
          <p:cNvPr id="5" name="Content Placeholder 4"/>
          <p:cNvSpPr>
            <a:spLocks noGrp="1"/>
          </p:cNvSpPr>
          <p:nvPr>
            <p:ph sz="half" idx="2"/>
          </p:nvPr>
        </p:nvSpPr>
        <p:spPr/>
        <p:txBody>
          <a:bodyPr>
            <a:normAutofit lnSpcReduction="10000"/>
          </a:bodyPr>
          <a:lstStyle/>
          <a:p>
            <a:r>
              <a:rPr lang="en-US" dirty="0"/>
              <a:t>Limited </a:t>
            </a:r>
            <a:r>
              <a:rPr lang="en-US" dirty="0" smtClean="0"/>
              <a:t>non-assessment period</a:t>
            </a:r>
          </a:p>
          <a:p>
            <a:pPr lvl="1"/>
            <a:r>
              <a:rPr lang="en-US" dirty="0" smtClean="0"/>
              <a:t>January– </a:t>
            </a:r>
            <a:r>
              <a:rPr lang="en-US" dirty="0"/>
              <a:t>March </a:t>
            </a:r>
            <a:r>
              <a:rPr lang="en-US" dirty="0" smtClean="0"/>
              <a:t>2015</a:t>
            </a:r>
          </a:p>
          <a:p>
            <a:pPr lvl="1"/>
            <a:r>
              <a:rPr lang="en-US" dirty="0" smtClean="0"/>
              <a:t>No </a:t>
            </a:r>
            <a:r>
              <a:rPr lang="en-US" dirty="0"/>
              <a:t>qualifying offer of coverage was made to </a:t>
            </a:r>
            <a:r>
              <a:rPr lang="en-US" dirty="0" smtClean="0"/>
              <a:t>Tina</a:t>
            </a:r>
          </a:p>
          <a:p>
            <a:r>
              <a:rPr lang="en-US" dirty="0" smtClean="0"/>
              <a:t>April-December 2015</a:t>
            </a:r>
          </a:p>
          <a:p>
            <a:pPr lvl="1"/>
            <a:r>
              <a:rPr lang="en-US" dirty="0" smtClean="0"/>
              <a:t>Employer </a:t>
            </a:r>
            <a:r>
              <a:rPr lang="en-US" dirty="0"/>
              <a:t>made a qualifying offer of coverage to Tina and she enrolled</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25</a:t>
            </a:fld>
            <a:endParaRPr lang="en-US" dirty="0"/>
          </a:p>
        </p:txBody>
      </p:sp>
      <p:sp>
        <p:nvSpPr>
          <p:cNvPr id="2" name="Title 1"/>
          <p:cNvSpPr>
            <a:spLocks noGrp="1"/>
          </p:cNvSpPr>
          <p:nvPr>
            <p:ph type="title"/>
          </p:nvPr>
        </p:nvSpPr>
        <p:spPr/>
        <p:txBody>
          <a:bodyPr/>
          <a:lstStyle/>
          <a:p>
            <a:r>
              <a:rPr lang="en-US" dirty="0"/>
              <a:t>Limited non-assessment period example</a:t>
            </a:r>
          </a:p>
        </p:txBody>
      </p:sp>
    </p:spTree>
    <p:extLst>
      <p:ext uri="{BB962C8B-B14F-4D97-AF65-F5344CB8AC3E}">
        <p14:creationId xmlns:p14="http://schemas.microsoft.com/office/powerpoint/2010/main" val="1559082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dirty="0"/>
              <a:t>Joan was hired by Company ABC July 16, </a:t>
            </a:r>
            <a:r>
              <a:rPr lang="en-US" dirty="0" smtClean="0"/>
              <a:t>2015, </a:t>
            </a:r>
            <a:r>
              <a:rPr lang="en-US" dirty="0"/>
              <a:t>as a full-time  employee.</a:t>
            </a:r>
          </a:p>
          <a:p>
            <a:r>
              <a:rPr lang="en-US" dirty="0"/>
              <a:t>Joan is offered benefits effective August 1, </a:t>
            </a:r>
            <a:r>
              <a:rPr lang="en-US" dirty="0" smtClean="0"/>
              <a:t>2015, </a:t>
            </a:r>
            <a:r>
              <a:rPr lang="en-US" dirty="0"/>
              <a:t>and </a:t>
            </a:r>
            <a:r>
              <a:rPr lang="en-US" dirty="0" smtClean="0"/>
              <a:t>enrolls</a:t>
            </a:r>
          </a:p>
        </p:txBody>
      </p:sp>
      <p:sp>
        <p:nvSpPr>
          <p:cNvPr id="5" name="Content Placeholder 4"/>
          <p:cNvSpPr>
            <a:spLocks noGrp="1"/>
          </p:cNvSpPr>
          <p:nvPr>
            <p:ph sz="half" idx="2"/>
          </p:nvPr>
        </p:nvSpPr>
        <p:spPr/>
        <p:txBody>
          <a:bodyPr>
            <a:normAutofit fontScale="92500" lnSpcReduction="20000"/>
          </a:bodyPr>
          <a:lstStyle/>
          <a:p>
            <a:r>
              <a:rPr lang="en-US" dirty="0"/>
              <a:t>January-June 2015</a:t>
            </a:r>
          </a:p>
          <a:p>
            <a:pPr lvl="1"/>
            <a:r>
              <a:rPr lang="en-US" dirty="0"/>
              <a:t>Joan is not employed by Company ABC</a:t>
            </a:r>
          </a:p>
          <a:p>
            <a:r>
              <a:rPr lang="en-US" dirty="0" smtClean="0"/>
              <a:t>Limited non-assessment period</a:t>
            </a:r>
          </a:p>
          <a:p>
            <a:pPr lvl="1"/>
            <a:r>
              <a:rPr lang="en-US" dirty="0"/>
              <a:t>July </a:t>
            </a:r>
            <a:r>
              <a:rPr lang="en-US" dirty="0" smtClean="0"/>
              <a:t>2015</a:t>
            </a:r>
          </a:p>
          <a:p>
            <a:pPr lvl="1"/>
            <a:r>
              <a:rPr lang="en-US" dirty="0" smtClean="0"/>
              <a:t>No </a:t>
            </a:r>
            <a:r>
              <a:rPr lang="en-US" dirty="0"/>
              <a:t>qualifying offer of coverage was made to </a:t>
            </a:r>
            <a:r>
              <a:rPr lang="en-US" dirty="0" smtClean="0"/>
              <a:t>Joan</a:t>
            </a:r>
          </a:p>
          <a:p>
            <a:r>
              <a:rPr lang="en-US" dirty="0" smtClean="0"/>
              <a:t>August-December 2015</a:t>
            </a:r>
          </a:p>
          <a:p>
            <a:pPr lvl="1"/>
            <a:r>
              <a:rPr lang="en-US" dirty="0" smtClean="0"/>
              <a:t>Employer </a:t>
            </a:r>
            <a:r>
              <a:rPr lang="en-US" dirty="0"/>
              <a:t>made a qualifying offer of coverage to Joan and she enrolled</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26</a:t>
            </a:fld>
            <a:endParaRPr lang="en-US" dirty="0"/>
          </a:p>
        </p:txBody>
      </p:sp>
      <p:sp>
        <p:nvSpPr>
          <p:cNvPr id="2" name="Title 1"/>
          <p:cNvSpPr>
            <a:spLocks noGrp="1"/>
          </p:cNvSpPr>
          <p:nvPr>
            <p:ph type="title"/>
          </p:nvPr>
        </p:nvSpPr>
        <p:spPr/>
        <p:txBody>
          <a:bodyPr/>
          <a:lstStyle/>
          <a:p>
            <a:r>
              <a:rPr lang="en-US" dirty="0"/>
              <a:t>Limited non-assessment period example</a:t>
            </a:r>
          </a:p>
        </p:txBody>
      </p:sp>
    </p:spTree>
    <p:extLst>
      <p:ext uri="{BB962C8B-B14F-4D97-AF65-F5344CB8AC3E}">
        <p14:creationId xmlns:p14="http://schemas.microsoft.com/office/powerpoint/2010/main" val="356259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coverage file for 1095-C</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27</a:t>
            </a:fld>
            <a:endParaRPr lang="en-US" dirty="0"/>
          </a:p>
        </p:txBody>
      </p:sp>
    </p:spTree>
    <p:extLst>
      <p:ext uri="{BB962C8B-B14F-4D97-AF65-F5344CB8AC3E}">
        <p14:creationId xmlns:p14="http://schemas.microsoft.com/office/powerpoint/2010/main" val="3879085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28</a:t>
            </a:fld>
            <a:endParaRPr lang="en-US" dirty="0"/>
          </a:p>
        </p:txBody>
      </p:sp>
      <p:pic>
        <p:nvPicPr>
          <p:cNvPr id="5" name="Picture 4"/>
          <p:cNvPicPr/>
          <p:nvPr/>
        </p:nvPicPr>
        <p:blipFill>
          <a:blip r:embed="rId2" cstate="print"/>
          <a:srcRect l="513" t="17989" r="50256" b="25926"/>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123568" y="2743200"/>
            <a:ext cx="9144000" cy="8073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7624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 coverage information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Sharon </a:t>
            </a:r>
            <a:r>
              <a:rPr lang="en-US" dirty="0" smtClean="0"/>
              <a:t>was </a:t>
            </a:r>
            <a:r>
              <a:rPr lang="en-US" dirty="0"/>
              <a:t>hired as a full-time employee at Midlands Technical </a:t>
            </a:r>
            <a:r>
              <a:rPr lang="en-US" dirty="0" smtClean="0"/>
              <a:t>College on </a:t>
            </a:r>
            <a:r>
              <a:rPr lang="en-US" dirty="0"/>
              <a:t>January 15, 2014. </a:t>
            </a:r>
          </a:p>
          <a:p>
            <a:r>
              <a:rPr lang="en-US" dirty="0"/>
              <a:t>Sharon was offered health coverage and enrolled </a:t>
            </a:r>
            <a:r>
              <a:rPr lang="en-US" dirty="0" smtClean="0"/>
              <a:t>effective </a:t>
            </a:r>
            <a:r>
              <a:rPr lang="en-US" dirty="0"/>
              <a:t>February 1, </a:t>
            </a:r>
            <a:r>
              <a:rPr lang="en-US" dirty="0" smtClean="0"/>
              <a:t>2014, </a:t>
            </a:r>
            <a:r>
              <a:rPr lang="en-US" dirty="0"/>
              <a:t>and has had continuous </a:t>
            </a:r>
            <a:r>
              <a:rPr lang="en-US" dirty="0" smtClean="0"/>
              <a:t>health </a:t>
            </a:r>
            <a:r>
              <a:rPr lang="en-US" dirty="0"/>
              <a:t>coverage</a:t>
            </a:r>
            <a:r>
              <a:rPr lang="en-US" dirty="0" smtClean="0"/>
              <a:t>.</a:t>
            </a:r>
          </a:p>
          <a:p>
            <a:r>
              <a:rPr lang="en-US" dirty="0"/>
              <a:t>Around the last week of December, PEBA will send Midlands Tech information indicating that Sharon was enrolled in health coverage </a:t>
            </a:r>
            <a:r>
              <a:rPr lang="en-US" dirty="0" smtClean="0"/>
              <a:t>January through December </a:t>
            </a:r>
            <a:r>
              <a:rPr lang="en-US" dirty="0"/>
              <a:t>2015.</a:t>
            </a:r>
          </a:p>
          <a:p>
            <a:pPr lvl="1"/>
            <a:r>
              <a:rPr lang="en-US" dirty="0"/>
              <a:t>In other words, an “X” </a:t>
            </a:r>
            <a:r>
              <a:rPr lang="en-US" dirty="0" smtClean="0"/>
              <a:t>will be </a:t>
            </a:r>
            <a:r>
              <a:rPr lang="en-US" dirty="0"/>
              <a:t>indicated for each month, January through December </a:t>
            </a:r>
            <a:r>
              <a:rPr lang="en-US" dirty="0" smtClean="0"/>
              <a:t>2015, </a:t>
            </a:r>
            <a:r>
              <a:rPr lang="en-US" dirty="0"/>
              <a:t>(or one “X” indicating coverage for the entire year) for Sharon.</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29</a:t>
            </a:fld>
            <a:endParaRPr lang="en-US" dirty="0"/>
          </a:p>
        </p:txBody>
      </p:sp>
    </p:spTree>
    <p:extLst>
      <p:ext uri="{BB962C8B-B14F-4D97-AF65-F5344CB8AC3E}">
        <p14:creationId xmlns:p14="http://schemas.microsoft.com/office/powerpoint/2010/main" val="4021540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a:t>
            </a:r>
            <a:endParaRPr lang="en-US" dirty="0"/>
          </a:p>
        </p:txBody>
      </p:sp>
      <p:sp>
        <p:nvSpPr>
          <p:cNvPr id="3" name="Text Placeholder 2"/>
          <p:cNvSpPr>
            <a:spLocks noGrp="1"/>
          </p:cNvSpPr>
          <p:nvPr>
            <p:ph type="body" idx="1"/>
          </p:nvPr>
        </p:nvSpPr>
        <p:spPr/>
        <p:txBody>
          <a:bodyPr/>
          <a:lstStyle/>
          <a:p>
            <a:r>
              <a:rPr lang="en-US" dirty="0" smtClean="0"/>
              <a:t>How PEBA will assist employers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spTree>
    <p:extLst>
      <p:ext uri="{BB962C8B-B14F-4D97-AF65-F5344CB8AC3E}">
        <p14:creationId xmlns:p14="http://schemas.microsoft.com/office/powerpoint/2010/main" val="309898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 coverage information example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a:t>Jason was hired as a full-time employee at Charleston County </a:t>
            </a:r>
            <a:r>
              <a:rPr lang="en-US" dirty="0" smtClean="0"/>
              <a:t>School on </a:t>
            </a:r>
            <a:r>
              <a:rPr lang="en-US" dirty="0"/>
              <a:t>July 15, 2015. </a:t>
            </a:r>
          </a:p>
          <a:p>
            <a:r>
              <a:rPr lang="en-US" dirty="0"/>
              <a:t>Jason was offered health </a:t>
            </a:r>
            <a:r>
              <a:rPr lang="en-US" dirty="0" smtClean="0"/>
              <a:t>coverage, </a:t>
            </a:r>
            <a:r>
              <a:rPr lang="en-US" dirty="0"/>
              <a:t>and enrolled </a:t>
            </a:r>
            <a:r>
              <a:rPr lang="en-US" dirty="0" smtClean="0"/>
              <a:t>himself </a:t>
            </a:r>
            <a:r>
              <a:rPr lang="en-US" dirty="0"/>
              <a:t>and his family </a:t>
            </a:r>
            <a:r>
              <a:rPr lang="en-US" dirty="0" smtClean="0"/>
              <a:t>effective </a:t>
            </a:r>
            <a:r>
              <a:rPr lang="en-US" dirty="0"/>
              <a:t>August 1, 2015</a:t>
            </a:r>
            <a:r>
              <a:rPr lang="en-US" dirty="0" smtClean="0"/>
              <a:t>.</a:t>
            </a:r>
          </a:p>
          <a:p>
            <a:r>
              <a:rPr lang="en-US" dirty="0"/>
              <a:t>Around the last week of December, PEBA will send Charleston County School information indicating that Jason and each of his dependents were enrolled in health coverage </a:t>
            </a:r>
            <a:r>
              <a:rPr lang="en-US" dirty="0" smtClean="0"/>
              <a:t>August through </a:t>
            </a:r>
            <a:r>
              <a:rPr lang="en-US" dirty="0"/>
              <a:t>December 2015.</a:t>
            </a:r>
          </a:p>
          <a:p>
            <a:pPr lvl="1"/>
            <a:r>
              <a:rPr lang="en-US" dirty="0"/>
              <a:t>In other words, an “X” </a:t>
            </a:r>
            <a:r>
              <a:rPr lang="en-US" dirty="0" smtClean="0"/>
              <a:t>will be </a:t>
            </a:r>
            <a:r>
              <a:rPr lang="en-US" dirty="0"/>
              <a:t>indicated for each month, August through </a:t>
            </a:r>
            <a:r>
              <a:rPr lang="en-US" dirty="0" smtClean="0"/>
              <a:t>December, </a:t>
            </a:r>
            <a:r>
              <a:rPr lang="en-US" dirty="0"/>
              <a:t>for Jason and each of his covered dependents</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30</a:t>
            </a:fld>
            <a:endParaRPr lang="en-US" dirty="0"/>
          </a:p>
        </p:txBody>
      </p:sp>
    </p:spTree>
    <p:extLst>
      <p:ext uri="{BB962C8B-B14F-4D97-AF65-F5344CB8AC3E}">
        <p14:creationId xmlns:p14="http://schemas.microsoft.com/office/powerpoint/2010/main" val="71739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 coverage information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a:t>Linda was hired as a full-time employee at the City of Sumter </a:t>
            </a:r>
            <a:r>
              <a:rPr lang="en-US" dirty="0" smtClean="0"/>
              <a:t>on March </a:t>
            </a:r>
            <a:r>
              <a:rPr lang="en-US" dirty="0"/>
              <a:t>17, 2015. </a:t>
            </a:r>
          </a:p>
          <a:p>
            <a:r>
              <a:rPr lang="en-US" dirty="0"/>
              <a:t>Linda was offered health coverage and enrolled </a:t>
            </a:r>
            <a:r>
              <a:rPr lang="en-US" dirty="0" smtClean="0"/>
              <a:t>effective </a:t>
            </a:r>
            <a:r>
              <a:rPr lang="en-US" dirty="0"/>
              <a:t>April 1, 2015.</a:t>
            </a:r>
          </a:p>
          <a:p>
            <a:r>
              <a:rPr lang="en-US" dirty="0"/>
              <a:t>Effective July 1, 2015, Linda left employment.</a:t>
            </a:r>
          </a:p>
          <a:p>
            <a:r>
              <a:rPr lang="en-US" dirty="0"/>
              <a:t>On October 15, Linda was rehired at the City of Sumter.</a:t>
            </a:r>
          </a:p>
          <a:p>
            <a:r>
              <a:rPr lang="en-US" dirty="0"/>
              <a:t>Linda was offered health coverage and enrolled, effective November 1, 2015</a:t>
            </a:r>
            <a:r>
              <a:rPr lang="en-US" dirty="0" smtClean="0"/>
              <a:t>.</a:t>
            </a:r>
          </a:p>
          <a:p>
            <a:r>
              <a:rPr lang="en-US" dirty="0"/>
              <a:t>Around the last week of December, PEBA will send  the City of Sumter information indicating that Linda was enrolled in health coverage April </a:t>
            </a:r>
            <a:r>
              <a:rPr lang="en-US" dirty="0" smtClean="0"/>
              <a:t>through June </a:t>
            </a:r>
            <a:r>
              <a:rPr lang="en-US" dirty="0"/>
              <a:t>and </a:t>
            </a:r>
            <a:r>
              <a:rPr lang="en-US" dirty="0" smtClean="0"/>
              <a:t>November through </a:t>
            </a:r>
            <a:r>
              <a:rPr lang="en-US" dirty="0"/>
              <a:t>December.</a:t>
            </a:r>
          </a:p>
          <a:p>
            <a:pPr lvl="1"/>
            <a:r>
              <a:rPr lang="en-US" dirty="0"/>
              <a:t>In other words, an “X” would be indicated for each month, April through June and </a:t>
            </a:r>
            <a:r>
              <a:rPr lang="en-US" dirty="0" smtClean="0"/>
              <a:t>November </a:t>
            </a:r>
            <a:r>
              <a:rPr lang="en-US" dirty="0"/>
              <a:t>through </a:t>
            </a:r>
            <a:r>
              <a:rPr lang="en-US" dirty="0" smtClean="0"/>
              <a:t>December, </a:t>
            </a:r>
            <a:r>
              <a:rPr lang="en-US" dirty="0"/>
              <a:t>for Linda</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31</a:t>
            </a:fld>
            <a:endParaRPr lang="en-US" dirty="0"/>
          </a:p>
        </p:txBody>
      </p:sp>
    </p:spTree>
    <p:extLst>
      <p:ext uri="{BB962C8B-B14F-4D97-AF65-F5344CB8AC3E}">
        <p14:creationId xmlns:p14="http://schemas.microsoft.com/office/powerpoint/2010/main" val="3694399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PEBA coverage information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a:t>Jim retired from USC several years </a:t>
            </a:r>
            <a:r>
              <a:rPr lang="en-US" dirty="0" smtClean="0"/>
              <a:t>ago </a:t>
            </a:r>
            <a:r>
              <a:rPr lang="en-US" dirty="0"/>
              <a:t>and enrolled in retiree coverage</a:t>
            </a:r>
            <a:r>
              <a:rPr lang="en-US" dirty="0" smtClean="0"/>
              <a:t>. </a:t>
            </a:r>
            <a:endParaRPr lang="en-US" dirty="0"/>
          </a:p>
          <a:p>
            <a:r>
              <a:rPr lang="en-US" dirty="0"/>
              <a:t>Jim decides to return to work and is hired in a full-time </a:t>
            </a:r>
            <a:r>
              <a:rPr lang="en-US" dirty="0" smtClean="0"/>
              <a:t>position </a:t>
            </a:r>
            <a:r>
              <a:rPr lang="en-US" dirty="0"/>
              <a:t>at USC effective August 17, 2015.</a:t>
            </a:r>
          </a:p>
          <a:p>
            <a:r>
              <a:rPr lang="en-US" dirty="0"/>
              <a:t>Jim was offered health coverage and </a:t>
            </a:r>
            <a:r>
              <a:rPr lang="en-US" dirty="0" smtClean="0"/>
              <a:t>enrolled </a:t>
            </a:r>
            <a:r>
              <a:rPr lang="en-US" dirty="0"/>
              <a:t>effective </a:t>
            </a:r>
            <a:r>
              <a:rPr lang="en-US" dirty="0" smtClean="0"/>
              <a:t>September 1, </a:t>
            </a:r>
            <a:r>
              <a:rPr lang="en-US" dirty="0"/>
              <a:t>2015</a:t>
            </a:r>
            <a:r>
              <a:rPr lang="en-US" dirty="0" smtClean="0"/>
              <a:t>.</a:t>
            </a:r>
          </a:p>
          <a:p>
            <a:r>
              <a:rPr lang="en-US" dirty="0"/>
              <a:t>Around the last week of December, PEBA will send </a:t>
            </a:r>
            <a:r>
              <a:rPr lang="en-US" dirty="0" smtClean="0"/>
              <a:t>USC </a:t>
            </a:r>
            <a:r>
              <a:rPr lang="en-US" dirty="0"/>
              <a:t>information indicating that Jim was enrolled in health coverage  </a:t>
            </a:r>
            <a:r>
              <a:rPr lang="en-US" dirty="0" smtClean="0"/>
              <a:t>January through </a:t>
            </a:r>
            <a:r>
              <a:rPr lang="en-US" dirty="0"/>
              <a:t>December.</a:t>
            </a:r>
          </a:p>
          <a:p>
            <a:pPr lvl="1"/>
            <a:r>
              <a:rPr lang="en-US" dirty="0"/>
              <a:t>In other words, an “X” would be indicated for each month, January </a:t>
            </a:r>
            <a:r>
              <a:rPr lang="en-US" dirty="0" smtClean="0"/>
              <a:t>through December </a:t>
            </a:r>
            <a:r>
              <a:rPr lang="en-US" dirty="0"/>
              <a:t>for Jim </a:t>
            </a:r>
            <a:r>
              <a:rPr lang="en-US" dirty="0" smtClean="0"/>
              <a:t>even </a:t>
            </a:r>
            <a:r>
              <a:rPr lang="en-US" dirty="0"/>
              <a:t>though part of his coverage was retiree coverage and part was active coverage</a:t>
            </a:r>
            <a:r>
              <a:rPr lang="en-US" dirty="0" smtClean="0"/>
              <a:t>.</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32</a:t>
            </a:fld>
            <a:endParaRPr lang="en-US" dirty="0"/>
          </a:p>
        </p:txBody>
      </p:sp>
    </p:spTree>
    <p:extLst>
      <p:ext uri="{BB962C8B-B14F-4D97-AF65-F5344CB8AC3E}">
        <p14:creationId xmlns:p14="http://schemas.microsoft.com/office/powerpoint/2010/main" val="3448885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33</a:t>
            </a:fld>
            <a:endParaRPr lang="en-US" dirty="0"/>
          </a:p>
        </p:txBody>
      </p:sp>
      <p:pic>
        <p:nvPicPr>
          <p:cNvPr id="3" name="Content Placeholder 4"/>
          <p:cNvPicPr>
            <a:picLocks/>
          </p:cNvPicPr>
          <p:nvPr/>
        </p:nvPicPr>
        <p:blipFill>
          <a:blip r:embed="rId2" cstate="print"/>
          <a:srcRect l="59769" t="18546" r="9148"/>
          <a:stretch>
            <a:fillRect/>
          </a:stretch>
        </p:blipFill>
        <p:spPr>
          <a:xfrm>
            <a:off x="499145" y="0"/>
            <a:ext cx="8145710" cy="6212829"/>
          </a:xfrm>
          <a:prstGeom prst="rect">
            <a:avLst/>
          </a:prstGeom>
        </p:spPr>
      </p:pic>
    </p:spTree>
    <p:extLst>
      <p:ext uri="{BB962C8B-B14F-4D97-AF65-F5344CB8AC3E}">
        <p14:creationId xmlns:p14="http://schemas.microsoft.com/office/powerpoint/2010/main" val="915703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fld id="{E3A12AC5-6FC8-4DD0-BE07-49F32F0F0ECE}" type="slidenum">
              <a:rPr lang="en-US" smtClean="0"/>
              <a:pPr>
                <a:defRPr/>
              </a:pPr>
              <a:t>34</a:t>
            </a:fld>
            <a:endParaRPr lang="en-US" dirty="0"/>
          </a:p>
        </p:txBody>
      </p:sp>
      <p:pic>
        <p:nvPicPr>
          <p:cNvPr id="5" name="Picture 4"/>
          <p:cNvPicPr/>
          <p:nvPr/>
        </p:nvPicPr>
        <p:blipFill>
          <a:blip r:embed="rId2" cstate="print"/>
          <a:srcRect l="60572" t="18059" r="9933"/>
          <a:stretch>
            <a:fillRect/>
          </a:stretch>
        </p:blipFill>
        <p:spPr bwMode="auto">
          <a:xfrm>
            <a:off x="0" y="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239125" y="6391275"/>
            <a:ext cx="438150" cy="365125"/>
          </a:xfrm>
          <a:prstGeom prst="rect">
            <a:avLst/>
          </a:prstGeom>
        </p:spPr>
        <p:txBody>
          <a:bodyPr/>
          <a:lstStyle/>
          <a:p>
            <a:pPr>
              <a:defRPr/>
            </a:pPr>
            <a:fld id="{38792713-EE27-4D03-88CD-F7A686C3B2D8}" type="slidenum">
              <a:rPr lang="en-US" smtClean="0"/>
              <a:pPr>
                <a:defRPr/>
              </a:pPr>
              <a:t>35</a:t>
            </a:fld>
            <a:endParaRPr lang="en-US" dirty="0"/>
          </a:p>
        </p:txBody>
      </p:sp>
      <p:pic>
        <p:nvPicPr>
          <p:cNvPr id="3" name="Picture 2"/>
          <p:cNvPicPr/>
          <p:nvPr/>
        </p:nvPicPr>
        <p:blipFill>
          <a:blip r:embed="rId2" cstate="print"/>
          <a:srcRect l="60577" t="18316" r="9936" b="1053"/>
          <a:stretch>
            <a:fillRect/>
          </a:stretch>
        </p:blipFill>
        <p:spPr bwMode="auto">
          <a:xfrm>
            <a:off x="0" y="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details to consider</a:t>
            </a:r>
            <a:endParaRPr lang="en-US" dirty="0"/>
          </a:p>
        </p:txBody>
      </p:sp>
      <p:sp>
        <p:nvSpPr>
          <p:cNvPr id="3" name="Content Placeholder 2"/>
          <p:cNvSpPr>
            <a:spLocks noGrp="1"/>
          </p:cNvSpPr>
          <p:nvPr>
            <p:ph idx="1"/>
          </p:nvPr>
        </p:nvSpPr>
        <p:spPr/>
        <p:txBody>
          <a:bodyPr/>
          <a:lstStyle/>
          <a:p>
            <a:r>
              <a:rPr lang="en-US" dirty="0"/>
              <a:t>Name, </a:t>
            </a:r>
            <a:r>
              <a:rPr lang="en-US" dirty="0" smtClean="0"/>
              <a:t>address </a:t>
            </a:r>
            <a:r>
              <a:rPr lang="en-US" dirty="0"/>
              <a:t>and EIN of the employer</a:t>
            </a:r>
          </a:p>
          <a:p>
            <a:r>
              <a:rPr lang="en-US" dirty="0"/>
              <a:t>Name and phone number of employer’s contact person</a:t>
            </a:r>
          </a:p>
          <a:p>
            <a:r>
              <a:rPr lang="en-US" dirty="0"/>
              <a:t>Calendar year for which the information is reported</a:t>
            </a:r>
          </a:p>
          <a:p>
            <a:r>
              <a:rPr lang="en-US" dirty="0"/>
              <a:t>Total number of forms (1095-C) submitted</a:t>
            </a:r>
          </a:p>
          <a:p>
            <a:r>
              <a:rPr lang="en-US" dirty="0"/>
              <a:t>Months for which MEC is offered by employer</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36</a:t>
            </a:fld>
            <a:endParaRPr lang="en-US" dirty="0"/>
          </a:p>
        </p:txBody>
      </p:sp>
    </p:spTree>
    <p:extLst>
      <p:ext uri="{BB962C8B-B14F-4D97-AF65-F5344CB8AC3E}">
        <p14:creationId xmlns:p14="http://schemas.microsoft.com/office/powerpoint/2010/main" val="734446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details to consider</a:t>
            </a:r>
            <a:endParaRPr lang="en-US" dirty="0"/>
          </a:p>
        </p:txBody>
      </p:sp>
      <p:sp>
        <p:nvSpPr>
          <p:cNvPr id="3" name="Content Placeholder 2"/>
          <p:cNvSpPr>
            <a:spLocks noGrp="1"/>
          </p:cNvSpPr>
          <p:nvPr>
            <p:ph idx="1"/>
          </p:nvPr>
        </p:nvSpPr>
        <p:spPr/>
        <p:txBody>
          <a:bodyPr/>
          <a:lstStyle/>
          <a:p>
            <a:r>
              <a:rPr lang="en-US" dirty="0"/>
              <a:t>Number of full-time employees for each month of the calendar year </a:t>
            </a:r>
            <a:r>
              <a:rPr lang="en-US" dirty="0" smtClean="0"/>
              <a:t>(does not </a:t>
            </a:r>
            <a:r>
              <a:rPr lang="en-US" dirty="0"/>
              <a:t>include those in limited non-assessment </a:t>
            </a:r>
            <a:r>
              <a:rPr lang="en-US" dirty="0" smtClean="0"/>
              <a:t>period)</a:t>
            </a:r>
            <a:endParaRPr lang="en-US" dirty="0"/>
          </a:p>
          <a:p>
            <a:r>
              <a:rPr lang="en-US" dirty="0"/>
              <a:t>Total number of employees (head count) for each month of the calendar year</a:t>
            </a:r>
          </a:p>
          <a:p>
            <a:r>
              <a:rPr lang="en-US" dirty="0"/>
              <a:t>If part of an Aggregated Group, other members</a:t>
            </a:r>
          </a:p>
          <a:p>
            <a:r>
              <a:rPr lang="en-US" dirty="0"/>
              <a:t>Election of Section 4980H Transition Relief Indicator, if applicable</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37</a:t>
            </a:fld>
            <a:endParaRPr lang="en-US" dirty="0"/>
          </a:p>
        </p:txBody>
      </p:sp>
    </p:spTree>
    <p:extLst>
      <p:ext uri="{BB962C8B-B14F-4D97-AF65-F5344CB8AC3E}">
        <p14:creationId xmlns:p14="http://schemas.microsoft.com/office/powerpoint/2010/main" val="22274009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form 1094-C</a:t>
            </a:r>
            <a:endParaRPr lang="en-US" dirty="0"/>
          </a:p>
        </p:txBody>
      </p:sp>
      <p:sp>
        <p:nvSpPr>
          <p:cNvPr id="3" name="Content Placeholder 2"/>
          <p:cNvSpPr>
            <a:spLocks noGrp="1"/>
          </p:cNvSpPr>
          <p:nvPr>
            <p:ph idx="1"/>
          </p:nvPr>
        </p:nvSpPr>
        <p:spPr/>
        <p:txBody>
          <a:bodyPr>
            <a:normAutofit lnSpcReduction="10000"/>
          </a:bodyPr>
          <a:lstStyle/>
          <a:p>
            <a:r>
              <a:rPr lang="en-US" dirty="0"/>
              <a:t>The 1094-C </a:t>
            </a:r>
            <a:r>
              <a:rPr lang="en-US" dirty="0" smtClean="0"/>
              <a:t>should </a:t>
            </a:r>
            <a:r>
              <a:rPr lang="en-US" dirty="0"/>
              <a:t>be attached to the 1095-C and submitted to the IRS. </a:t>
            </a:r>
            <a:endParaRPr lang="en-US" dirty="0" smtClean="0"/>
          </a:p>
          <a:p>
            <a:r>
              <a:rPr lang="en-US" dirty="0" smtClean="0"/>
              <a:t>The transmittal must be submitted through the Affordable Care Act Information Returns (AIR) Program.  This is new and employers must register to obtain login credentials in order to submit returns through the AIR program.  In addition, employers are required to complete Assurance Testing.</a:t>
            </a:r>
            <a:endParaRPr lang="en-US" dirty="0"/>
          </a:p>
          <a:p>
            <a:r>
              <a:rPr lang="en-US" dirty="0" smtClean="0"/>
              <a:t>If </a:t>
            </a:r>
            <a:r>
              <a:rPr lang="en-US" dirty="0"/>
              <a:t>you need assistance completing this form, consult your legal counsel, a tax professional or the IRS</a:t>
            </a:r>
            <a:r>
              <a:rPr lang="en-US" dirty="0" smtClean="0"/>
              <a:t>. </a:t>
            </a:r>
            <a:r>
              <a:rPr lang="en-US" dirty="0"/>
              <a:t>PEBA cannot provide guidance for completing IRS forms.</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38</a:t>
            </a:fld>
            <a:endParaRPr lang="en-US" dirty="0"/>
          </a:p>
        </p:txBody>
      </p:sp>
    </p:spTree>
    <p:extLst>
      <p:ext uri="{BB962C8B-B14F-4D97-AF65-F5344CB8AC3E}">
        <p14:creationId xmlns:p14="http://schemas.microsoft.com/office/powerpoint/2010/main" val="2410861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a:t>
            </a:r>
            <a:r>
              <a:rPr lang="en-US" dirty="0" smtClean="0"/>
              <a:t>6055</a:t>
            </a:r>
            <a:endParaRPr lang="en-US" dirty="0"/>
          </a:p>
        </p:txBody>
      </p:sp>
      <p:sp>
        <p:nvSpPr>
          <p:cNvPr id="3" name="Text Placeholder 2"/>
          <p:cNvSpPr>
            <a:spLocks noGrp="1"/>
          </p:cNvSpPr>
          <p:nvPr>
            <p:ph type="body" idx="1"/>
          </p:nvPr>
        </p:nvSpPr>
        <p:spPr/>
        <p:txBody>
          <a:bodyPr/>
          <a:lstStyle/>
          <a:p>
            <a:r>
              <a:rPr lang="en-US" dirty="0"/>
              <a:t>IRS </a:t>
            </a:r>
            <a:r>
              <a:rPr lang="en-US" dirty="0" smtClean="0"/>
              <a:t>reporting requirements for both small and large employers</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39</a:t>
            </a:fld>
            <a:endParaRPr lang="en-US" dirty="0"/>
          </a:p>
        </p:txBody>
      </p:sp>
    </p:spTree>
    <p:extLst>
      <p:ext uri="{BB962C8B-B14F-4D97-AF65-F5344CB8AC3E}">
        <p14:creationId xmlns:p14="http://schemas.microsoft.com/office/powerpoint/2010/main" val="334804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a:t>
            </a:r>
            <a:endParaRPr lang="en-US" dirty="0"/>
          </a:p>
        </p:txBody>
      </p:sp>
      <p:sp>
        <p:nvSpPr>
          <p:cNvPr id="3" name="Content Placeholder 2"/>
          <p:cNvSpPr>
            <a:spLocks noGrp="1"/>
          </p:cNvSpPr>
          <p:nvPr>
            <p:ph idx="1"/>
          </p:nvPr>
        </p:nvSpPr>
        <p:spPr/>
        <p:txBody>
          <a:bodyPr/>
          <a:lstStyle/>
          <a:p>
            <a:r>
              <a:rPr lang="en-US" dirty="0"/>
              <a:t>One of the biggest challenges for employers has been </a:t>
            </a:r>
            <a:r>
              <a:rPr lang="en-US" dirty="0" smtClean="0"/>
              <a:t>combining benefits </a:t>
            </a:r>
            <a:r>
              <a:rPr lang="en-US" dirty="0"/>
              <a:t>information </a:t>
            </a:r>
            <a:r>
              <a:rPr lang="en-US" dirty="0" smtClean="0"/>
              <a:t>with </a:t>
            </a:r>
            <a:r>
              <a:rPr lang="en-US" dirty="0"/>
              <a:t>payroll information for the purpose of creating the required </a:t>
            </a:r>
            <a:r>
              <a:rPr lang="en-US" dirty="0" smtClean="0"/>
              <a:t>forms</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a:t>
            </a:fld>
            <a:endParaRPr lang="en-US" dirty="0"/>
          </a:p>
        </p:txBody>
      </p:sp>
    </p:spTree>
    <p:extLst>
      <p:ext uri="{BB962C8B-B14F-4D97-AF65-F5344CB8AC3E}">
        <p14:creationId xmlns:p14="http://schemas.microsoft.com/office/powerpoint/2010/main" val="1590128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6055 </a:t>
            </a:r>
            <a:br>
              <a:rPr lang="en-US" dirty="0" smtClean="0"/>
            </a:br>
            <a:r>
              <a:rPr lang="en-US" dirty="0" smtClean="0"/>
              <a:t>reporting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Applies to employers </a:t>
            </a:r>
            <a:r>
              <a:rPr lang="en-US" dirty="0"/>
              <a:t>with fewer than 50 full-time </a:t>
            </a:r>
            <a:r>
              <a:rPr lang="en-US" dirty="0" smtClean="0"/>
              <a:t>equivalent </a:t>
            </a:r>
            <a:r>
              <a:rPr lang="en-US" dirty="0"/>
              <a:t>employees (non-ALE groups</a:t>
            </a:r>
            <a:r>
              <a:rPr lang="en-US" dirty="0" smtClean="0"/>
              <a:t>)</a:t>
            </a:r>
            <a:endParaRPr lang="en-US" dirty="0"/>
          </a:p>
          <a:p>
            <a:r>
              <a:rPr lang="en-US" dirty="0" smtClean="0"/>
              <a:t>Applies to all </a:t>
            </a:r>
            <a:r>
              <a:rPr lang="en-US" dirty="0"/>
              <a:t>employers who offer coverage to former non-Medicare eligible employees (retirees, COBRA and survivor subscribers</a:t>
            </a:r>
            <a:r>
              <a:rPr lang="en-US" dirty="0" smtClean="0"/>
              <a:t>)</a:t>
            </a:r>
            <a:endParaRPr lang="en-US" dirty="0"/>
          </a:p>
          <a:p>
            <a:pPr marL="0" indent="0">
              <a:buNone/>
            </a:pPr>
            <a:r>
              <a:rPr lang="en-US" b="1" dirty="0" smtClean="0"/>
              <a:t>Forms</a:t>
            </a:r>
            <a:endParaRPr lang="en-US" b="1" dirty="0"/>
          </a:p>
          <a:p>
            <a:r>
              <a:rPr lang="en-US" dirty="0"/>
              <a:t>1095-B Health Coverage form</a:t>
            </a:r>
          </a:p>
          <a:p>
            <a:pPr lvl="1"/>
            <a:r>
              <a:rPr lang="en-US" dirty="0"/>
              <a:t>Individuals employed in a full-time position (small employers) at any time during the preceding calendar </a:t>
            </a:r>
            <a:r>
              <a:rPr lang="en-US" dirty="0" smtClean="0"/>
              <a:t>year</a:t>
            </a:r>
            <a:endParaRPr lang="en-US" dirty="0"/>
          </a:p>
          <a:p>
            <a:pPr lvl="1"/>
            <a:r>
              <a:rPr lang="en-US" dirty="0"/>
              <a:t>Retirees, COBRA and survivor </a:t>
            </a:r>
            <a:r>
              <a:rPr lang="en-US" dirty="0" smtClean="0"/>
              <a:t>subscribers</a:t>
            </a:r>
            <a:endParaRPr lang="en-US" dirty="0"/>
          </a:p>
          <a:p>
            <a:r>
              <a:rPr lang="en-US" dirty="0"/>
              <a:t>1094-B Transmittal of </a:t>
            </a:r>
            <a:r>
              <a:rPr lang="en-US" dirty="0" smtClean="0"/>
              <a:t>Employer (attached </a:t>
            </a:r>
            <a:r>
              <a:rPr lang="en-US" dirty="0"/>
              <a:t>to the 1095-B and provided to </a:t>
            </a:r>
            <a:r>
              <a:rPr lang="en-US" dirty="0" smtClean="0"/>
              <a:t>IRS)</a:t>
            </a: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40</a:t>
            </a:fld>
            <a:endParaRPr lang="en-US" dirty="0"/>
          </a:p>
        </p:txBody>
      </p:sp>
    </p:spTree>
    <p:extLst>
      <p:ext uri="{BB962C8B-B14F-4D97-AF65-F5344CB8AC3E}">
        <p14:creationId xmlns:p14="http://schemas.microsoft.com/office/powerpoint/2010/main" val="2855217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form 1095-B</a:t>
            </a:r>
            <a:endParaRPr lang="en-US" dirty="0"/>
          </a:p>
        </p:txBody>
      </p:sp>
      <p:sp>
        <p:nvSpPr>
          <p:cNvPr id="3" name="Content Placeholder 2"/>
          <p:cNvSpPr>
            <a:spLocks noGrp="1"/>
          </p:cNvSpPr>
          <p:nvPr>
            <p:ph idx="1"/>
          </p:nvPr>
        </p:nvSpPr>
        <p:spPr/>
        <p:txBody>
          <a:bodyPr/>
          <a:lstStyle/>
          <a:p>
            <a:r>
              <a:rPr lang="en-US" dirty="0"/>
              <a:t>Part I </a:t>
            </a:r>
          </a:p>
          <a:p>
            <a:pPr lvl="1"/>
            <a:r>
              <a:rPr lang="en-US" dirty="0"/>
              <a:t>Contains information to identify the employee, retiree, survivor or COBRA </a:t>
            </a:r>
            <a:r>
              <a:rPr lang="en-US" dirty="0" smtClean="0"/>
              <a:t>participant</a:t>
            </a:r>
            <a:endParaRPr lang="en-US" dirty="0"/>
          </a:p>
          <a:p>
            <a:r>
              <a:rPr lang="en-US" dirty="0"/>
              <a:t>Part II &amp; Part III</a:t>
            </a:r>
          </a:p>
          <a:p>
            <a:pPr lvl="1"/>
            <a:r>
              <a:rPr lang="en-US" dirty="0"/>
              <a:t>Contact legal counsel, tax professional or the IRS for </a:t>
            </a:r>
            <a:r>
              <a:rPr lang="en-US" dirty="0" smtClean="0"/>
              <a:t>assistance</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41</a:t>
            </a:fld>
            <a:endParaRPr lang="en-US" dirty="0"/>
          </a:p>
        </p:txBody>
      </p:sp>
    </p:spTree>
    <p:extLst>
      <p:ext uri="{BB962C8B-B14F-4D97-AF65-F5344CB8AC3E}">
        <p14:creationId xmlns:p14="http://schemas.microsoft.com/office/powerpoint/2010/main" val="4136628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form 1095-B</a:t>
            </a:r>
            <a:endParaRPr lang="en-US" dirty="0"/>
          </a:p>
        </p:txBody>
      </p:sp>
      <p:sp>
        <p:nvSpPr>
          <p:cNvPr id="3" name="Content Placeholder 2"/>
          <p:cNvSpPr>
            <a:spLocks noGrp="1"/>
          </p:cNvSpPr>
          <p:nvPr>
            <p:ph idx="1"/>
          </p:nvPr>
        </p:nvSpPr>
        <p:spPr/>
        <p:txBody>
          <a:bodyPr/>
          <a:lstStyle/>
          <a:p>
            <a:r>
              <a:rPr lang="en-US" dirty="0"/>
              <a:t>Part IV</a:t>
            </a:r>
          </a:p>
          <a:p>
            <a:pPr lvl="1"/>
            <a:r>
              <a:rPr lang="en-US" dirty="0"/>
              <a:t>Lists when an employee and his dependents were enrolled in coverage</a:t>
            </a:r>
          </a:p>
          <a:p>
            <a:pPr lvl="1"/>
            <a:r>
              <a:rPr lang="en-US" dirty="0"/>
              <a:t>Local Subdivision and </a:t>
            </a:r>
            <a:r>
              <a:rPr lang="en-US" dirty="0" smtClean="0"/>
              <a:t>Non-designated </a:t>
            </a:r>
            <a:r>
              <a:rPr lang="en-US" dirty="0"/>
              <a:t>Governmental Entity (DGE) </a:t>
            </a:r>
            <a:r>
              <a:rPr lang="en-US" dirty="0" smtClean="0"/>
              <a:t>Groups</a:t>
            </a:r>
            <a:endParaRPr lang="en-US" dirty="0"/>
          </a:p>
          <a:p>
            <a:pPr lvl="2"/>
            <a:r>
              <a:rPr lang="en-US" dirty="0"/>
              <a:t>PEBA will provide an electronic file with the information needed to complete Part IV of the </a:t>
            </a:r>
            <a:r>
              <a:rPr lang="en-US" dirty="0" smtClean="0"/>
              <a:t>form</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42</a:t>
            </a:fld>
            <a:endParaRPr lang="en-US" dirty="0"/>
          </a:p>
        </p:txBody>
      </p:sp>
    </p:spTree>
    <p:extLst>
      <p:ext uri="{BB962C8B-B14F-4D97-AF65-F5344CB8AC3E}">
        <p14:creationId xmlns:p14="http://schemas.microsoft.com/office/powerpoint/2010/main" val="2619585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p:cNvPicPr>
          <p:nvPr/>
        </p:nvPicPr>
        <p:blipFill>
          <a:blip r:embed="rId2" cstate="print"/>
          <a:srcRect l="59596" t="18159" r="8948"/>
          <a:stretch>
            <a:fillRect/>
          </a:stretch>
        </p:blipFill>
        <p:spPr>
          <a:xfrm>
            <a:off x="415255" y="0"/>
            <a:ext cx="8313490" cy="6235118"/>
          </a:xfrm>
          <a:prstGeom prst="rect">
            <a:avLst/>
          </a:prstGeom>
        </p:spPr>
      </p:pic>
      <p:sp>
        <p:nvSpPr>
          <p:cNvPr id="2" name="Slide Number Placeholder 1"/>
          <p:cNvSpPr>
            <a:spLocks noGrp="1"/>
          </p:cNvSpPr>
          <p:nvPr>
            <p:ph type="sldNum" sz="quarter" idx="12"/>
          </p:nvPr>
        </p:nvSpPr>
        <p:spPr/>
        <p:txBody>
          <a:bodyPr/>
          <a:lstStyle/>
          <a:p>
            <a:fld id="{28024367-D536-4F59-B2ED-0E7825EDA9AF}" type="slidenum">
              <a:rPr lang="en-US" smtClean="0"/>
              <a:pPr/>
              <a:t>43</a:t>
            </a:fld>
            <a:endParaRPr lang="en-US" dirty="0"/>
          </a:p>
        </p:txBody>
      </p:sp>
      <p:sp>
        <p:nvSpPr>
          <p:cNvPr id="4" name="Rounded Rectangle 3"/>
          <p:cNvSpPr/>
          <p:nvPr/>
        </p:nvSpPr>
        <p:spPr>
          <a:xfrm>
            <a:off x="4349691" y="1015069"/>
            <a:ext cx="4379054" cy="12835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If you need assistance completing this form, consult with your legal counsel, a tax professional or the IRS. PEBA cannot provide guidance for completing IRS forms.</a:t>
            </a:r>
            <a:endParaRPr lang="en-US" dirty="0"/>
          </a:p>
        </p:txBody>
      </p:sp>
      <p:sp>
        <p:nvSpPr>
          <p:cNvPr id="5" name="Rounded Rectangle 4"/>
          <p:cNvSpPr/>
          <p:nvPr/>
        </p:nvSpPr>
        <p:spPr>
          <a:xfrm>
            <a:off x="753305" y="3431935"/>
            <a:ext cx="5135766" cy="188752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defRPr/>
            </a:pPr>
            <a:r>
              <a:rPr lang="en-US" dirty="0">
                <a:solidFill>
                  <a:schemeClr val="bg1"/>
                </a:solidFill>
              </a:rPr>
              <a:t>PEBA will provide the information (not guidance) needed to complete Part IV for active employees and former employees, survivors and COBRA participants for local subdivisions and employers that do not designate PEBA as their designated governmental entity.</a:t>
            </a:r>
          </a:p>
        </p:txBody>
      </p:sp>
    </p:spTree>
    <p:extLst>
      <p:ext uri="{BB962C8B-B14F-4D97-AF65-F5344CB8AC3E}">
        <p14:creationId xmlns:p14="http://schemas.microsoft.com/office/powerpoint/2010/main" val="27890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coverage file for 1095-B</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44</a:t>
            </a:fld>
            <a:endParaRPr lang="en-US" dirty="0"/>
          </a:p>
        </p:txBody>
      </p:sp>
    </p:spTree>
    <p:extLst>
      <p:ext uri="{BB962C8B-B14F-4D97-AF65-F5344CB8AC3E}">
        <p14:creationId xmlns:p14="http://schemas.microsoft.com/office/powerpoint/2010/main" val="3145277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45</a:t>
            </a:fld>
            <a:endParaRPr lang="en-US" dirty="0"/>
          </a:p>
        </p:txBody>
      </p:sp>
      <p:pic>
        <p:nvPicPr>
          <p:cNvPr id="5" name="Picture 4"/>
          <p:cNvPicPr/>
          <p:nvPr/>
        </p:nvPicPr>
        <p:blipFill>
          <a:blip r:embed="rId2" cstate="print"/>
          <a:srcRect l="606" t="17553" r="50315" b="46502"/>
          <a:stretch>
            <a:fillRect/>
          </a:stretch>
        </p:blipFill>
        <p:spPr bwMode="auto">
          <a:xfrm>
            <a:off x="0" y="0"/>
            <a:ext cx="9143999" cy="6858000"/>
          </a:xfrm>
          <a:prstGeom prst="rect">
            <a:avLst/>
          </a:prstGeom>
          <a:noFill/>
          <a:ln w="9525">
            <a:noFill/>
            <a:miter lim="800000"/>
            <a:headEnd/>
            <a:tailEnd/>
          </a:ln>
        </p:spPr>
      </p:pic>
      <p:sp>
        <p:nvSpPr>
          <p:cNvPr id="8" name="Oval 7"/>
          <p:cNvSpPr/>
          <p:nvPr/>
        </p:nvSpPr>
        <p:spPr>
          <a:xfrm>
            <a:off x="-165020" y="2872085"/>
            <a:ext cx="930902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725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46</a:t>
            </a:fld>
            <a:endParaRPr lang="en-US" dirty="0"/>
          </a:p>
        </p:txBody>
      </p:sp>
      <p:pic>
        <p:nvPicPr>
          <p:cNvPr id="7" name="Picture 3"/>
          <p:cNvPicPr>
            <a:picLocks noChangeAspect="1" noChangeArrowheads="1"/>
          </p:cNvPicPr>
          <p:nvPr/>
        </p:nvPicPr>
        <p:blipFill rotWithShape="1">
          <a:blip r:embed="rId2" cstate="print"/>
          <a:srcRect l="60680" t="18749" r="10097" b="2267"/>
          <a:stretch/>
        </p:blipFill>
        <p:spPr bwMode="auto">
          <a:xfrm>
            <a:off x="360589" y="28576"/>
            <a:ext cx="8422822" cy="6203948"/>
          </a:xfrm>
          <a:prstGeom prst="rect">
            <a:avLst/>
          </a:prstGeom>
          <a:noFill/>
          <a:ln w="9525">
            <a:noFill/>
            <a:miter lim="800000"/>
            <a:headEnd/>
            <a:tailEnd/>
          </a:ln>
        </p:spPr>
      </p:pic>
      <p:sp>
        <p:nvSpPr>
          <p:cNvPr id="5" name="Rounded Rectangle 4"/>
          <p:cNvSpPr/>
          <p:nvPr/>
        </p:nvSpPr>
        <p:spPr>
          <a:xfrm>
            <a:off x="413657" y="4155834"/>
            <a:ext cx="8316686" cy="168299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indent="-285750">
              <a:buFont typeface="Arial" panose="020B0604020202020204" pitchFamily="34" charset="0"/>
              <a:buChar char="•"/>
              <a:defRPr/>
            </a:pPr>
            <a:r>
              <a:rPr lang="en-US" dirty="0">
                <a:solidFill>
                  <a:schemeClr val="bg1"/>
                </a:solidFill>
              </a:rPr>
              <a:t>The 1094-B </a:t>
            </a:r>
            <a:r>
              <a:rPr lang="en-US" dirty="0" smtClean="0">
                <a:solidFill>
                  <a:schemeClr val="bg1"/>
                </a:solidFill>
              </a:rPr>
              <a:t>should </a:t>
            </a:r>
            <a:r>
              <a:rPr lang="en-US" dirty="0">
                <a:solidFill>
                  <a:schemeClr val="bg1"/>
                </a:solidFill>
              </a:rPr>
              <a:t>be attached to the 1095-B and submitted to the IRS.</a:t>
            </a:r>
          </a:p>
          <a:p>
            <a:pPr marL="285750" indent="-285750">
              <a:buFont typeface="Arial" panose="020B0604020202020204" pitchFamily="34" charset="0"/>
              <a:buChar char="•"/>
              <a:defRPr/>
            </a:pPr>
            <a:r>
              <a:rPr lang="en-US" dirty="0" smtClean="0">
                <a:solidFill>
                  <a:schemeClr val="bg1"/>
                </a:solidFill>
              </a:rPr>
              <a:t>Employers </a:t>
            </a:r>
            <a:r>
              <a:rPr lang="en-US" dirty="0">
                <a:solidFill>
                  <a:schemeClr val="bg1"/>
                </a:solidFill>
              </a:rPr>
              <a:t>with fewer than 50 FTEs can only submit one transmittal for employees and former non-Medicare eligible employees.</a:t>
            </a:r>
          </a:p>
          <a:p>
            <a:pPr marL="285750" indent="-285750">
              <a:buFont typeface="Arial" panose="020B0604020202020204" pitchFamily="34" charset="0"/>
              <a:buChar char="•"/>
              <a:defRPr/>
            </a:pPr>
            <a:r>
              <a:rPr lang="en-US" dirty="0" smtClean="0">
                <a:solidFill>
                  <a:schemeClr val="bg1"/>
                </a:solidFill>
              </a:rPr>
              <a:t>If </a:t>
            </a:r>
            <a:r>
              <a:rPr lang="en-US" dirty="0">
                <a:solidFill>
                  <a:schemeClr val="bg1"/>
                </a:solidFill>
              </a:rPr>
              <a:t>you need  help, consult your legal </a:t>
            </a:r>
            <a:r>
              <a:rPr lang="en-US" dirty="0" smtClean="0">
                <a:solidFill>
                  <a:schemeClr val="bg1"/>
                </a:solidFill>
              </a:rPr>
              <a:t>counsel, </a:t>
            </a:r>
            <a:r>
              <a:rPr lang="en-US" dirty="0">
                <a:solidFill>
                  <a:schemeClr val="bg1"/>
                </a:solidFill>
              </a:rPr>
              <a:t>a tax professional or the IRS. </a:t>
            </a:r>
            <a:r>
              <a:rPr lang="en-US" dirty="0" smtClean="0">
                <a:solidFill>
                  <a:schemeClr val="bg1"/>
                </a:solidFill>
              </a:rPr>
              <a:t>PEBA </a:t>
            </a:r>
            <a:r>
              <a:rPr lang="en-US" dirty="0">
                <a:solidFill>
                  <a:schemeClr val="bg1"/>
                </a:solidFill>
              </a:rPr>
              <a:t>cannot provide guidance for completing IRS forms.</a:t>
            </a:r>
          </a:p>
        </p:txBody>
      </p:sp>
    </p:spTree>
    <p:extLst>
      <p:ext uri="{BB962C8B-B14F-4D97-AF65-F5344CB8AC3E}">
        <p14:creationId xmlns:p14="http://schemas.microsoft.com/office/powerpoint/2010/main" val="2608664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04800"/>
            <a:ext cx="6858000" cy="1256251"/>
          </a:xfrm>
        </p:spPr>
        <p:txBody>
          <a:bodyPr/>
          <a:lstStyle/>
          <a:p>
            <a:r>
              <a:rPr lang="en-US" altLang="en-US" dirty="0" smtClean="0"/>
              <a:t>IRS Reporting Requirements</a:t>
            </a:r>
          </a:p>
        </p:txBody>
      </p:sp>
      <p:sp>
        <p:nvSpPr>
          <p:cNvPr id="50179" name="Content Placeholder 2"/>
          <p:cNvSpPr>
            <a:spLocks noGrp="1"/>
          </p:cNvSpPr>
          <p:nvPr>
            <p:ph idx="1"/>
          </p:nvPr>
        </p:nvSpPr>
        <p:spPr>
          <a:xfrm>
            <a:off x="228600" y="1981200"/>
            <a:ext cx="8458200" cy="4144963"/>
          </a:xfrm>
        </p:spPr>
        <p:txBody>
          <a:bodyPr anchor="ctr"/>
          <a:lstStyle/>
          <a:p>
            <a:pPr algn="ctr">
              <a:buFont typeface="Arial" charset="0"/>
              <a:buNone/>
            </a:pPr>
            <a:r>
              <a:rPr lang="en-US" altLang="en-US" sz="6000" dirty="0" smtClean="0"/>
              <a:t>Deadlines and Penalties</a:t>
            </a:r>
          </a:p>
          <a:p>
            <a:pPr>
              <a:buFont typeface="Arial" charset="0"/>
              <a:buNone/>
            </a:pPr>
            <a:endParaRPr lang="en-US" altLang="en-US" u="sng" dirty="0" smtClean="0"/>
          </a:p>
        </p:txBody>
      </p:sp>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fld id="{E3A12AC5-6FC8-4DD0-BE07-49F32F0F0ECE}"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dirty="0"/>
              <a:t>IRS Reporting Requirements</a:t>
            </a:r>
            <a:endParaRPr lang="en-US" altLang="en-US" dirty="0" smtClean="0"/>
          </a:p>
        </p:txBody>
      </p:sp>
      <p:sp>
        <p:nvSpPr>
          <p:cNvPr id="35843" name="Content Placeholder 2"/>
          <p:cNvSpPr>
            <a:spLocks noGrp="1"/>
          </p:cNvSpPr>
          <p:nvPr>
            <p:ph idx="1"/>
          </p:nvPr>
        </p:nvSpPr>
        <p:spPr>
          <a:xfrm>
            <a:off x="228600" y="2057400"/>
            <a:ext cx="8686800" cy="4267200"/>
          </a:xfrm>
        </p:spPr>
        <p:txBody>
          <a:bodyPr/>
          <a:lstStyle/>
          <a:p>
            <a:pPr>
              <a:defRPr/>
            </a:pPr>
            <a:r>
              <a:rPr lang="en-US" altLang="en-US" dirty="0" smtClean="0"/>
              <a:t>All statements (1095-C and 1095-B) should be provided to all covered subscribers by January 31, 2016.</a:t>
            </a:r>
          </a:p>
          <a:p>
            <a:pPr>
              <a:defRPr/>
            </a:pPr>
            <a:r>
              <a:rPr lang="en-US" altLang="en-US" dirty="0" smtClean="0"/>
              <a:t>Forms should be submitted to the IRS by February 28, 2016 or March 31, 2016 if filing electronically.</a:t>
            </a:r>
          </a:p>
          <a:p>
            <a:pPr>
              <a:defRPr/>
            </a:pPr>
            <a:r>
              <a:rPr lang="en-US" altLang="en-US" dirty="0" smtClean="0"/>
              <a:t>Penalties can be imposed for: (1) failing to provide statements or timely file a return; and/or (2) failing to provide a correct or complete statement. </a:t>
            </a:r>
            <a:r>
              <a:rPr lang="en-US" altLang="en-US" i="1" dirty="0" smtClean="0"/>
              <a:t>See IRS guidelines for penalty amounts.</a:t>
            </a:r>
          </a:p>
        </p:txBody>
      </p:sp>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fld id="{E3A12AC5-6FC8-4DD0-BE07-49F32F0F0ECE}"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a:t>
            </a:r>
            <a:br>
              <a:rPr lang="en-US" dirty="0" smtClean="0"/>
            </a:br>
            <a:r>
              <a:rPr lang="en-US" dirty="0" smtClean="0"/>
              <a:t>ACA Reporting</a:t>
            </a:r>
            <a:endParaRPr lang="en-US" dirty="0"/>
          </a:p>
        </p:txBody>
      </p:sp>
      <p:sp>
        <p:nvSpPr>
          <p:cNvPr id="3" name="Content Placeholder 2"/>
          <p:cNvSpPr>
            <a:spLocks noGrp="1"/>
          </p:cNvSpPr>
          <p:nvPr>
            <p:ph idx="1"/>
          </p:nvPr>
        </p:nvSpPr>
        <p:spPr>
          <a:xfrm>
            <a:off x="457200" y="1947672"/>
            <a:ext cx="8229600" cy="4376928"/>
          </a:xfrm>
        </p:spPr>
        <p:txBody>
          <a:bodyPr>
            <a:normAutofit fontScale="92500" lnSpcReduction="20000"/>
          </a:bodyPr>
          <a:lstStyle/>
          <a:p>
            <a:pPr>
              <a:buFont typeface="Wingdings" panose="05000000000000000000" pitchFamily="2" charset="2"/>
              <a:buChar char="q"/>
            </a:pPr>
            <a:r>
              <a:rPr lang="en-US" dirty="0" smtClean="0"/>
              <a:t> Review the IRS forms and instructions to become familiar    with the reporting requirements</a:t>
            </a:r>
          </a:p>
          <a:p>
            <a:pPr>
              <a:buFont typeface="Wingdings" panose="05000000000000000000" pitchFamily="2" charset="2"/>
              <a:buChar char="q"/>
            </a:pPr>
            <a:r>
              <a:rPr lang="en-US" dirty="0"/>
              <a:t> </a:t>
            </a:r>
            <a:r>
              <a:rPr lang="en-US" dirty="0" smtClean="0"/>
              <a:t>Identify where the required data is collected and stored in your systems (In-house or external)</a:t>
            </a:r>
          </a:p>
          <a:p>
            <a:pPr>
              <a:buFont typeface="Wingdings" panose="05000000000000000000" pitchFamily="2" charset="2"/>
              <a:buChar char="q"/>
            </a:pPr>
            <a:r>
              <a:rPr lang="en-US" dirty="0" smtClean="0"/>
              <a:t>Develop systems to collect any data that is not currently captured in existing systems and aggregate this data to prepare the required forms</a:t>
            </a:r>
          </a:p>
          <a:p>
            <a:pPr>
              <a:buFont typeface="Wingdings" panose="05000000000000000000" pitchFamily="2" charset="2"/>
              <a:buChar char="q"/>
            </a:pPr>
            <a:r>
              <a:rPr lang="en-US" dirty="0"/>
              <a:t>Verify employee </a:t>
            </a:r>
            <a:r>
              <a:rPr lang="en-US" dirty="0" smtClean="0"/>
              <a:t>addresses</a:t>
            </a:r>
          </a:p>
          <a:p>
            <a:pPr>
              <a:buFont typeface="Wingdings" panose="05000000000000000000" pitchFamily="2" charset="2"/>
              <a:buChar char="q"/>
            </a:pPr>
            <a:r>
              <a:rPr lang="en-US" dirty="0" smtClean="0"/>
              <a:t>Verify information in MyBenefits (employees)</a:t>
            </a:r>
          </a:p>
          <a:p>
            <a:pPr>
              <a:buFont typeface="Wingdings" panose="05000000000000000000" pitchFamily="2" charset="2"/>
              <a:buChar char="q"/>
            </a:pPr>
            <a:r>
              <a:rPr lang="en-US" dirty="0" smtClean="0"/>
              <a:t>Determine whether assistance is needed from an outside vendor</a:t>
            </a:r>
          </a:p>
          <a:p>
            <a:pPr>
              <a:buFont typeface="Wingdings" panose="05000000000000000000" pitchFamily="2" charset="2"/>
              <a:buChar char="q"/>
            </a:pPr>
            <a:r>
              <a:rPr lang="en-US" dirty="0" smtClean="0"/>
              <a:t>Consult with legal counsel</a:t>
            </a:r>
          </a:p>
          <a:p>
            <a:pPr>
              <a:buFont typeface="Wingdings" panose="05000000000000000000" pitchFamily="2" charset="2"/>
              <a:buChar char="q"/>
            </a:pPr>
            <a:endParaRPr lang="en-US" sz="2400" dirty="0"/>
          </a:p>
        </p:txBody>
      </p:sp>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fld id="{E3A12AC5-6FC8-4DD0-BE07-49F32F0F0ECE}" type="slidenum">
              <a:rPr lang="en-US" smtClean="0"/>
              <a:pPr>
                <a:defRPr/>
              </a:pPr>
              <a:t>49</a:t>
            </a:fld>
            <a:endParaRPr lang="en-US" dirty="0"/>
          </a:p>
        </p:txBody>
      </p:sp>
    </p:spTree>
    <p:extLst>
      <p:ext uri="{BB962C8B-B14F-4D97-AF65-F5344CB8AC3E}">
        <p14:creationId xmlns:p14="http://schemas.microsoft.com/office/powerpoint/2010/main" val="4071673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 </a:t>
            </a:r>
            <a:br>
              <a:rPr lang="en-US" dirty="0" smtClean="0"/>
            </a:br>
            <a:r>
              <a:rPr lang="en-US" dirty="0" smtClean="0"/>
              <a:t>for active employees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After reviewing the final regulations released by the IRS in February for the 1094 and 1095 </a:t>
            </a:r>
            <a:r>
              <a:rPr lang="en-US" dirty="0" smtClean="0"/>
              <a:t>forms, </a:t>
            </a:r>
            <a:r>
              <a:rPr lang="en-US" dirty="0"/>
              <a:t>PEBA has determined:</a:t>
            </a:r>
          </a:p>
          <a:p>
            <a:r>
              <a:rPr lang="en-US" dirty="0"/>
              <a:t>Each employer will be responsible for filing forms for any individual deemed eligible for benefits anytime during the preceding calendar year.</a:t>
            </a:r>
          </a:p>
          <a:p>
            <a:r>
              <a:rPr lang="en-US" dirty="0"/>
              <a:t>Members of the State ALE </a:t>
            </a:r>
            <a:r>
              <a:rPr lang="en-US" dirty="0" smtClean="0"/>
              <a:t>(state </a:t>
            </a:r>
            <a:r>
              <a:rPr lang="en-US" dirty="0"/>
              <a:t>agencies, boards and departments that use the </a:t>
            </a:r>
            <a:r>
              <a:rPr lang="en-US" dirty="0" smtClean="0"/>
              <a:t>CG payroll</a:t>
            </a:r>
            <a:r>
              <a:rPr lang="en-US" dirty="0"/>
              <a:t>) will be considered a single employer. Only one return for active employees will be submitted to the IRS. The entity to issue statements to the active employees has not been identified.</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4024088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4294967295"/>
          </p:nvPr>
        </p:nvSpPr>
        <p:spPr>
          <a:xfrm>
            <a:off x="952500" y="2895600"/>
            <a:ext cx="7315200" cy="3276600"/>
          </a:xfrm>
        </p:spPr>
        <p:txBody>
          <a:bodyPr/>
          <a:lstStyle/>
          <a:p>
            <a:pPr marL="4763" lvl="1" indent="-4763" algn="ctr" eaLnBrk="1" hangingPunct="1">
              <a:lnSpc>
                <a:spcPct val="90000"/>
              </a:lnSpc>
              <a:spcBef>
                <a:spcPct val="0"/>
              </a:spcBef>
              <a:buSzPct val="90000"/>
              <a:buFont typeface="Arial" charset="0"/>
              <a:buNone/>
            </a:pPr>
            <a:r>
              <a:rPr lang="en-US" altLang="en-US" sz="4400" b="1" dirty="0" smtClean="0"/>
              <a:t>Questions?</a:t>
            </a:r>
          </a:p>
        </p:txBody>
      </p:sp>
      <p:sp>
        <p:nvSpPr>
          <p:cNvPr id="54275" name="Rectangle 2"/>
          <p:cNvSpPr txBox="1">
            <a:spLocks noChangeArrowheads="1"/>
          </p:cNvSpPr>
          <p:nvPr/>
        </p:nvSpPr>
        <p:spPr bwMode="auto">
          <a:xfrm>
            <a:off x="266700" y="990600"/>
            <a:ext cx="8686800" cy="914400"/>
          </a:xfrm>
          <a:prstGeom prst="rect">
            <a:avLst/>
          </a:prstGeom>
          <a:noFill/>
          <a:ln w="9525">
            <a:noFill/>
            <a:miter lim="800000"/>
            <a:headEnd/>
            <a:tailEnd/>
          </a:ln>
        </p:spPr>
        <p:txBody>
          <a:bodyPr anchor="ctr"/>
          <a:lstStyle/>
          <a:p>
            <a:pPr algn="ctr" eaLnBrk="1" hangingPunct="1">
              <a:lnSpc>
                <a:spcPct val="90000"/>
              </a:lnSpc>
            </a:pPr>
            <a:r>
              <a:rPr lang="en-US" altLang="en-US" sz="4400" b="1" u="none" dirty="0">
                <a:latin typeface="Calibri" pitchFamily="34" charset="0"/>
              </a:rPr>
              <a:t/>
            </a:r>
            <a:br>
              <a:rPr lang="en-US" altLang="en-US" sz="4400" b="1" u="none" dirty="0">
                <a:latin typeface="Calibri" pitchFamily="34" charset="0"/>
              </a:rPr>
            </a:br>
            <a:r>
              <a:rPr lang="en-US" altLang="en-US" sz="4400" b="1" u="none" dirty="0" smtClean="0">
                <a:latin typeface="Calibri" pitchFamily="34" charset="0"/>
              </a:rPr>
              <a:t>ACA Reporting </a:t>
            </a:r>
            <a:endParaRPr lang="en-US" altLang="en-US" sz="4400" b="1" u="none" dirty="0">
              <a:latin typeface="Calibri" pitchFamily="34" charset="0"/>
            </a:endParaRPr>
          </a:p>
        </p:txBody>
      </p:sp>
      <p:sp>
        <p:nvSpPr>
          <p:cNvPr id="4" name="Slide Number Placeholder 3"/>
          <p:cNvSpPr>
            <a:spLocks noGrp="1"/>
          </p:cNvSpPr>
          <p:nvPr>
            <p:ph type="sldNum" sz="quarter" idx="4294967295"/>
          </p:nvPr>
        </p:nvSpPr>
        <p:spPr>
          <a:xfrm>
            <a:off x="8239125" y="6391275"/>
            <a:ext cx="438150" cy="365125"/>
          </a:xfrm>
          <a:prstGeom prst="rect">
            <a:avLst/>
          </a:prstGeom>
        </p:spPr>
        <p:txBody>
          <a:bodyPr/>
          <a:lstStyle/>
          <a:p>
            <a:pPr>
              <a:defRPr/>
            </a:pPr>
            <a:fld id="{38792713-EE27-4D03-88CD-F7A686C3B2D8}"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51</a:t>
            </a:fld>
            <a:endParaRPr lang="en-US" dirty="0"/>
          </a:p>
        </p:txBody>
      </p:sp>
    </p:spTree>
    <p:extLst>
      <p:ext uri="{BB962C8B-B14F-4D97-AF65-F5344CB8AC3E}">
        <p14:creationId xmlns:p14="http://schemas.microsoft.com/office/powerpoint/2010/main" val="958815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a:t>
            </a:r>
            <a:br>
              <a:rPr lang="en-US" dirty="0" smtClean="0"/>
            </a:br>
            <a:r>
              <a:rPr lang="en-US" dirty="0" smtClean="0"/>
              <a:t>for non-employees</a:t>
            </a:r>
            <a:endParaRPr lang="en-US" dirty="0"/>
          </a:p>
        </p:txBody>
      </p:sp>
      <p:sp>
        <p:nvSpPr>
          <p:cNvPr id="3" name="Content Placeholder 2"/>
          <p:cNvSpPr>
            <a:spLocks noGrp="1"/>
          </p:cNvSpPr>
          <p:nvPr>
            <p:ph idx="1"/>
          </p:nvPr>
        </p:nvSpPr>
        <p:spPr/>
        <p:txBody>
          <a:bodyPr>
            <a:normAutofit/>
          </a:bodyPr>
          <a:lstStyle/>
          <a:p>
            <a:pPr marL="0" indent="0">
              <a:buNone/>
            </a:pPr>
            <a:r>
              <a:rPr lang="en-US" dirty="0"/>
              <a:t>State </a:t>
            </a:r>
            <a:r>
              <a:rPr lang="en-US" dirty="0" smtClean="0">
                <a:solidFill>
                  <a:schemeClr val="accent1"/>
                </a:solidFill>
              </a:rPr>
              <a:t>Applicable Large Employer (ALE) consist of </a:t>
            </a:r>
            <a:r>
              <a:rPr lang="en-US" dirty="0" smtClean="0"/>
              <a:t>state agencies/boards/departments </a:t>
            </a:r>
            <a:r>
              <a:rPr lang="en-US" dirty="0"/>
              <a:t>that use the CG </a:t>
            </a:r>
            <a:r>
              <a:rPr lang="en-US" dirty="0" smtClean="0"/>
              <a:t>payroll</a:t>
            </a:r>
            <a:endParaRPr lang="en-US" dirty="0"/>
          </a:p>
          <a:p>
            <a:r>
              <a:rPr lang="en-US" dirty="0"/>
              <a:t>PEBA will handle the return and statements required for former non-Medicare eligible employees, retirees, survivors, COBRA subscribers and their </a:t>
            </a:r>
            <a:r>
              <a:rPr lang="en-US" dirty="0" smtClean="0"/>
              <a:t>dependents </a:t>
            </a:r>
            <a:r>
              <a:rPr lang="en-US" dirty="0"/>
              <a:t>who have not been employed any part of the reporting </a:t>
            </a:r>
            <a:r>
              <a:rPr lang="en-US" dirty="0" smtClean="0"/>
              <a:t>year</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1119041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reporting</a:t>
            </a:r>
            <a:br>
              <a:rPr lang="en-US" dirty="0" smtClean="0"/>
            </a:br>
            <a:r>
              <a:rPr lang="en-US" dirty="0" smtClean="0"/>
              <a:t>for non-employees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Technical </a:t>
            </a:r>
            <a:r>
              <a:rPr lang="en-US" dirty="0"/>
              <a:t>colleges, public universities, public school districts and certain public </a:t>
            </a:r>
            <a:r>
              <a:rPr lang="en-US" dirty="0" smtClean="0"/>
              <a:t>corporations</a:t>
            </a:r>
            <a:endParaRPr lang="en-US" dirty="0"/>
          </a:p>
          <a:p>
            <a:r>
              <a:rPr lang="en-US" dirty="0"/>
              <a:t>May </a:t>
            </a:r>
            <a:r>
              <a:rPr lang="en-US" dirty="0" smtClean="0"/>
              <a:t>designate </a:t>
            </a:r>
            <a:r>
              <a:rPr lang="en-US" dirty="0"/>
              <a:t>PEBA as its Designated Governmental Entity (DGE) to make the return and statements required for </a:t>
            </a:r>
            <a:r>
              <a:rPr lang="en-US" dirty="0" smtClean="0"/>
              <a:t>former </a:t>
            </a:r>
            <a:r>
              <a:rPr lang="en-US" dirty="0"/>
              <a:t>non-Medicare eligible employees, retirees, survivors, COBRA subscribers and their </a:t>
            </a:r>
            <a:r>
              <a:rPr lang="en-US" dirty="0" smtClean="0"/>
              <a:t>dependents </a:t>
            </a:r>
            <a:r>
              <a:rPr lang="en-US" dirty="0"/>
              <a:t>who have not been employed any part of the reporting </a:t>
            </a:r>
            <a:r>
              <a:rPr lang="en-US" dirty="0" smtClean="0"/>
              <a:t>year</a:t>
            </a:r>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1677075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a:t>
            </a:r>
            <a:br>
              <a:rPr lang="en-US" dirty="0" smtClean="0"/>
            </a:br>
            <a:r>
              <a:rPr lang="en-US" dirty="0" smtClean="0"/>
              <a:t>governmental entity</a:t>
            </a:r>
            <a:endParaRPr lang="en-US" dirty="0"/>
          </a:p>
        </p:txBody>
      </p:sp>
      <p:sp>
        <p:nvSpPr>
          <p:cNvPr id="3" name="Content Placeholder 2"/>
          <p:cNvSpPr>
            <a:spLocks noGrp="1"/>
          </p:cNvSpPr>
          <p:nvPr>
            <p:ph idx="1"/>
          </p:nvPr>
        </p:nvSpPr>
        <p:spPr/>
        <p:txBody>
          <a:bodyPr>
            <a:normAutofit/>
          </a:bodyPr>
          <a:lstStyle/>
          <a:p>
            <a:r>
              <a:rPr lang="en-US" dirty="0"/>
              <a:t>Only employers that participate in the State Health </a:t>
            </a:r>
            <a:r>
              <a:rPr lang="en-US" dirty="0" smtClean="0"/>
              <a:t>Plan </a:t>
            </a:r>
            <a:r>
              <a:rPr lang="en-US" dirty="0"/>
              <a:t>pursuant to S.C. Code of </a:t>
            </a:r>
            <a:r>
              <a:rPr lang="en-US" dirty="0" smtClean="0"/>
              <a:t>Law </a:t>
            </a:r>
            <a:r>
              <a:rPr lang="en-US" dirty="0"/>
              <a:t>Ann § 1-11-710 can designate PEBA as their DGE for reporting non-Medicare eligible retirees, COBRA and survivor subscribers. </a:t>
            </a:r>
          </a:p>
          <a:p>
            <a:r>
              <a:rPr lang="en-US" dirty="0">
                <a:hlinkClick r:id="rId2"/>
              </a:rPr>
              <a:t>Employers</a:t>
            </a:r>
            <a:r>
              <a:rPr lang="en-US" dirty="0"/>
              <a:t> who can designate PEBA as their </a:t>
            </a:r>
            <a:r>
              <a:rPr lang="en-US" dirty="0" smtClean="0"/>
              <a:t>DGE</a:t>
            </a:r>
            <a:endParaRPr lang="en-US" dirty="0"/>
          </a:p>
          <a:p>
            <a:pPr lvl="1"/>
            <a:r>
              <a:rPr lang="en-US" dirty="0"/>
              <a:t>Technical colleges</a:t>
            </a:r>
          </a:p>
          <a:p>
            <a:pPr lvl="1"/>
            <a:r>
              <a:rPr lang="en-US" dirty="0"/>
              <a:t>Public universities </a:t>
            </a:r>
          </a:p>
          <a:p>
            <a:pPr lvl="1"/>
            <a:r>
              <a:rPr lang="en-US" dirty="0"/>
              <a:t>Public school districts</a:t>
            </a:r>
          </a:p>
          <a:p>
            <a:pPr lvl="1"/>
            <a:r>
              <a:rPr lang="en-US" dirty="0"/>
              <a:t>Certain public corporations</a:t>
            </a:r>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634619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Designated </a:t>
            </a:r>
            <a:br>
              <a:rPr lang="en-US" dirty="0" smtClean="0"/>
            </a:br>
            <a:r>
              <a:rPr lang="en-US" dirty="0" smtClean="0"/>
              <a:t>governmental entity</a:t>
            </a:r>
            <a:endParaRPr lang="en-US" dirty="0"/>
          </a:p>
        </p:txBody>
      </p:sp>
      <p:sp>
        <p:nvSpPr>
          <p:cNvPr id="3" name="Content Placeholder 2"/>
          <p:cNvSpPr>
            <a:spLocks noGrp="1"/>
          </p:cNvSpPr>
          <p:nvPr>
            <p:ph idx="1"/>
          </p:nvPr>
        </p:nvSpPr>
        <p:spPr/>
        <p:txBody>
          <a:bodyPr>
            <a:normAutofit/>
          </a:bodyPr>
          <a:lstStyle/>
          <a:p>
            <a:r>
              <a:rPr lang="en-US" dirty="0"/>
              <a:t>Local subdivisions as defined by S.C. Code of Law Ann § 1-11-720 cannot designate PEBA as its DGE</a:t>
            </a:r>
          </a:p>
          <a:p>
            <a:r>
              <a:rPr lang="en-US" dirty="0"/>
              <a:t>List of </a:t>
            </a:r>
            <a:r>
              <a:rPr lang="en-US" dirty="0">
                <a:hlinkClick r:id="rId2"/>
              </a:rPr>
              <a:t>employers</a:t>
            </a:r>
            <a:r>
              <a:rPr lang="en-US" dirty="0"/>
              <a:t> who cannot designate PEBA as it DGE</a:t>
            </a:r>
          </a:p>
          <a:p>
            <a:r>
              <a:rPr lang="en-US" dirty="0"/>
              <a:t>PEBA will not report coverage for former employees who were active one day or more during the reporting </a:t>
            </a:r>
            <a:r>
              <a:rPr lang="en-US" dirty="0" smtClean="0"/>
              <a:t>period</a:t>
            </a:r>
            <a:endParaRPr lang="en-US" dirty="0"/>
          </a:p>
          <a:p>
            <a:r>
              <a:rPr lang="en-US" dirty="0" smtClean="0"/>
              <a:t>No </a:t>
            </a:r>
            <a:r>
              <a:rPr lang="en-US" dirty="0"/>
              <a:t>employer may elect PEBA as its DGE for active </a:t>
            </a:r>
            <a:r>
              <a:rPr lang="en-US" dirty="0" smtClean="0"/>
              <a:t>employees</a:t>
            </a:r>
            <a:endParaRPr lang="en-US" dirty="0"/>
          </a:p>
          <a:p>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9</a:t>
            </a:fld>
            <a:endParaRPr lang="en-US" dirty="0"/>
          </a:p>
        </p:txBody>
      </p:sp>
    </p:spTree>
    <p:extLst>
      <p:ext uri="{BB962C8B-B14F-4D97-AF65-F5344CB8AC3E}">
        <p14:creationId xmlns:p14="http://schemas.microsoft.com/office/powerpoint/2010/main" val="112628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BA">
      <a:dk1>
        <a:srgbClr val="1260A7"/>
      </a:dk1>
      <a:lt1>
        <a:srgbClr val="FFFFFF"/>
      </a:lt1>
      <a:dk2>
        <a:srgbClr val="000000"/>
      </a:dk2>
      <a:lt2>
        <a:srgbClr val="B2B2B2"/>
      </a:lt2>
      <a:accent1>
        <a:srgbClr val="A50000"/>
      </a:accent1>
      <a:accent2>
        <a:srgbClr val="063A68"/>
      </a:accent2>
      <a:accent3>
        <a:srgbClr val="A0B810"/>
      </a:accent3>
      <a:accent4>
        <a:srgbClr val="0087B0"/>
      </a:accent4>
      <a:accent5>
        <a:srgbClr val="FFD543"/>
      </a:accent5>
      <a:accent6>
        <a:srgbClr val="B1A194"/>
      </a:accent6>
      <a:hlink>
        <a:srgbClr val="568EC1"/>
      </a:hlink>
      <a:folHlink>
        <a:srgbClr val="568EC1"/>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Presentation Template" id="{50AFF811-5982-4B7E-B6BB-EBE3C01D4262}" vid="{BD980F7E-786F-44A4-BB14-518B040297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6444</TotalTime>
  <Words>2567</Words>
  <Application>Microsoft Office PowerPoint</Application>
  <PresentationFormat>On-screen Show (4:3)</PresentationFormat>
  <Paragraphs>270</Paragraphs>
  <Slides>51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Century Gothic</vt:lpstr>
      <vt:lpstr>Wingdings</vt:lpstr>
      <vt:lpstr>Office Theme</vt:lpstr>
      <vt:lpstr> ACA Reporting for 2015</vt:lpstr>
      <vt:lpstr>Today we will cover:</vt:lpstr>
      <vt:lpstr>ACA reporting</vt:lpstr>
      <vt:lpstr>ACA reporting</vt:lpstr>
      <vt:lpstr>ACA reporting  for active employees</vt:lpstr>
      <vt:lpstr>ACA reporting for non-employees</vt:lpstr>
      <vt:lpstr>ACA reporting for non-employees</vt:lpstr>
      <vt:lpstr>Designated  governmental entity</vt:lpstr>
      <vt:lpstr>Designated  governmental entity</vt:lpstr>
      <vt:lpstr>How to  designate PEBA as the DGE</vt:lpstr>
      <vt:lpstr>PowerPoint Presentation</vt:lpstr>
      <vt:lpstr>PEBA as the DGE</vt:lpstr>
      <vt:lpstr>ACA reporting for non-employees</vt:lpstr>
      <vt:lpstr>Two types  of ACA reporting</vt:lpstr>
      <vt:lpstr>Section 6056 </vt:lpstr>
      <vt:lpstr>Section §6056  reporting requirements</vt:lpstr>
      <vt:lpstr>IRS form 1095-C</vt:lpstr>
      <vt:lpstr>PowerPoint Presentation</vt:lpstr>
      <vt:lpstr>Form details to consider</vt:lpstr>
      <vt:lpstr>Form details to consider</vt:lpstr>
      <vt:lpstr>Form details to consider</vt:lpstr>
      <vt:lpstr>Helpful information</vt:lpstr>
      <vt:lpstr>Helpful information</vt:lpstr>
      <vt:lpstr>Limited non-assessment period example</vt:lpstr>
      <vt:lpstr>Limited non-assessment period example</vt:lpstr>
      <vt:lpstr>Limited non-assessment period example</vt:lpstr>
      <vt:lpstr>Sample coverage file for 1095-C</vt:lpstr>
      <vt:lpstr>PowerPoint Presentation</vt:lpstr>
      <vt:lpstr>PEBA coverage information example</vt:lpstr>
      <vt:lpstr>PEBA coverage information example</vt:lpstr>
      <vt:lpstr>PEBA coverage information example</vt:lpstr>
      <vt:lpstr>PEBA coverage information example</vt:lpstr>
      <vt:lpstr>PowerPoint Presentation</vt:lpstr>
      <vt:lpstr>PowerPoint Presentation</vt:lpstr>
      <vt:lpstr>PowerPoint Presentation</vt:lpstr>
      <vt:lpstr>Form details to consider</vt:lpstr>
      <vt:lpstr>Form details to consider</vt:lpstr>
      <vt:lpstr>IRS form 1094-C</vt:lpstr>
      <vt:lpstr>Section 6055</vt:lpstr>
      <vt:lpstr>Section 6055  reporting requirements</vt:lpstr>
      <vt:lpstr>IRS form 1095-B</vt:lpstr>
      <vt:lpstr>IRS form 1095-B</vt:lpstr>
      <vt:lpstr>PowerPoint Presentation</vt:lpstr>
      <vt:lpstr>Sample coverage file for 1095-B</vt:lpstr>
      <vt:lpstr>PowerPoint Presentation</vt:lpstr>
      <vt:lpstr>PowerPoint Presentation</vt:lpstr>
      <vt:lpstr>IRS Reporting Requirements</vt:lpstr>
      <vt:lpstr>IRS Reporting Requirements</vt:lpstr>
      <vt:lpstr>Checklist for ACA Reporting</vt:lpstr>
      <vt:lpstr>PowerPoint Presentation</vt:lpstr>
      <vt:lpstr>PowerPoint Presentation</vt:lpstr>
    </vt:vector>
  </TitlesOfParts>
  <Company>PEBA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Young</dc:creator>
  <cp:lastModifiedBy>Denise Hunter</cp:lastModifiedBy>
  <cp:revision>485</cp:revision>
  <cp:lastPrinted>2015-04-07T20:58:21Z</cp:lastPrinted>
  <dcterms:created xsi:type="dcterms:W3CDTF">2015-07-13T16:18:28Z</dcterms:created>
  <dcterms:modified xsi:type="dcterms:W3CDTF">2015-10-16T19:04:06Z</dcterms:modified>
</cp:coreProperties>
</file>