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5.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6.xml" ContentType="application/vnd.openxmlformats-officedocument.presentationml.notesSlide+xml"/>
  <Override PartName="/ppt/tags/tag21.xml" ContentType="application/vnd.openxmlformats-officedocument.presentationml.tags+xml"/>
  <Override PartName="/ppt/notesSlides/notesSlide7.xml" ContentType="application/vnd.openxmlformats-officedocument.presentationml.notesSlide+xml"/>
  <Override PartName="/ppt/tags/tag22.xml" ContentType="application/vnd.openxmlformats-officedocument.presentationml.tags+xml"/>
  <Override PartName="/ppt/notesSlides/notesSlide8.xml" ContentType="application/vnd.openxmlformats-officedocument.presentationml.notesSlide+xml"/>
  <Override PartName="/ppt/tags/tag23.xml" ContentType="application/vnd.openxmlformats-officedocument.presentationml.tags+xml"/>
  <Override PartName="/ppt/notesSlides/notesSlide9.xml" ContentType="application/vnd.openxmlformats-officedocument.presentationml.notesSlide+xml"/>
  <Override PartName="/ppt/tags/tag24.xml" ContentType="application/vnd.openxmlformats-officedocument.presentationml.tags+xml"/>
  <Override PartName="/ppt/notesSlides/notesSlide10.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11.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12.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 id="2147483732" r:id="rId2"/>
  </p:sldMasterIdLst>
  <p:notesMasterIdLst>
    <p:notesMasterId r:id="rId54"/>
  </p:notesMasterIdLst>
  <p:handoutMasterIdLst>
    <p:handoutMasterId r:id="rId55"/>
  </p:handoutMasterIdLst>
  <p:sldIdLst>
    <p:sldId id="270" r:id="rId3"/>
    <p:sldId id="258" r:id="rId4"/>
    <p:sldId id="259" r:id="rId5"/>
    <p:sldId id="275" r:id="rId6"/>
    <p:sldId id="276" r:id="rId7"/>
    <p:sldId id="277" r:id="rId8"/>
    <p:sldId id="283" r:id="rId9"/>
    <p:sldId id="284" r:id="rId10"/>
    <p:sldId id="292" r:id="rId11"/>
    <p:sldId id="282" r:id="rId12"/>
    <p:sldId id="379" r:id="rId13"/>
    <p:sldId id="294" r:id="rId14"/>
    <p:sldId id="350" r:id="rId15"/>
    <p:sldId id="380" r:id="rId16"/>
    <p:sldId id="335" r:id="rId17"/>
    <p:sldId id="302" r:id="rId18"/>
    <p:sldId id="303" r:id="rId19"/>
    <p:sldId id="352" r:id="rId20"/>
    <p:sldId id="304" r:id="rId21"/>
    <p:sldId id="353" r:id="rId22"/>
    <p:sldId id="355" r:id="rId23"/>
    <p:sldId id="356" r:id="rId24"/>
    <p:sldId id="354" r:id="rId25"/>
    <p:sldId id="305" r:id="rId26"/>
    <p:sldId id="306" r:id="rId27"/>
    <p:sldId id="371" r:id="rId28"/>
    <p:sldId id="307" r:id="rId29"/>
    <p:sldId id="311" r:id="rId30"/>
    <p:sldId id="312" r:id="rId31"/>
    <p:sldId id="369" r:id="rId32"/>
    <p:sldId id="370" r:id="rId33"/>
    <p:sldId id="313" r:id="rId34"/>
    <p:sldId id="314" r:id="rId35"/>
    <p:sldId id="368" r:id="rId36"/>
    <p:sldId id="315" r:id="rId37"/>
    <p:sldId id="316" r:id="rId38"/>
    <p:sldId id="317" r:id="rId39"/>
    <p:sldId id="366" r:id="rId40"/>
    <p:sldId id="318" r:id="rId41"/>
    <p:sldId id="367" r:id="rId42"/>
    <p:sldId id="319" r:id="rId43"/>
    <p:sldId id="320" r:id="rId44"/>
    <p:sldId id="374" r:id="rId45"/>
    <p:sldId id="375" r:id="rId46"/>
    <p:sldId id="381" r:id="rId47"/>
    <p:sldId id="376" r:id="rId48"/>
    <p:sldId id="378" r:id="rId49"/>
    <p:sldId id="377" r:id="rId50"/>
    <p:sldId id="267" r:id="rId51"/>
    <p:sldId id="263" r:id="rId52"/>
    <p:sldId id="264" r:id="rId53"/>
  </p:sldIdLst>
  <p:sldSz cx="9144000" cy="6858000" type="screen4x3"/>
  <p:notesSz cx="6858000" cy="9083675"/>
  <p:custDataLst>
    <p:tags r:id="rId5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61"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8E20"/>
    <a:srgbClr val="0052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p:cViewPr varScale="1">
        <p:scale>
          <a:sx n="53" d="100"/>
          <a:sy n="53" d="100"/>
        </p:scale>
        <p:origin x="-2868" y="-90"/>
      </p:cViewPr>
      <p:guideLst>
        <p:guide orient="horz" pos="2861"/>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gs" Target="tags/tag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2AAD86-8C8C-F647-A409-3A2E97F47F31}" type="doc">
      <dgm:prSet loTypeId="urn:microsoft.com/office/officeart/2005/8/layout/matrix2" loCatId="" qsTypeId="urn:microsoft.com/office/officeart/2005/8/quickstyle/simple4" qsCatId="simple" csTypeId="urn:microsoft.com/office/officeart/2005/8/colors/accent1_2" csCatId="accent1" phldr="1"/>
      <dgm:spPr/>
      <dgm:t>
        <a:bodyPr/>
        <a:lstStyle/>
        <a:p>
          <a:endParaRPr lang="en-US"/>
        </a:p>
      </dgm:t>
    </dgm:pt>
    <dgm:pt modelId="{4512CA71-C14F-934C-9A0F-87676AF8A904}">
      <dgm:prSet phldrT="[Text]"/>
      <dgm:spPr>
        <a:solidFill>
          <a:schemeClr val="accent3">
            <a:lumMod val="75000"/>
          </a:schemeClr>
        </a:solidFill>
        <a:effectLst>
          <a:glow rad="101600">
            <a:schemeClr val="bg2">
              <a:lumMod val="90000"/>
              <a:alpha val="75000"/>
            </a:schemeClr>
          </a:glow>
          <a:softEdge rad="12700"/>
        </a:effectLst>
      </dgm:spPr>
      <dgm:t>
        <a:bodyPr/>
        <a:lstStyle/>
        <a:p>
          <a:pPr algn="ctr"/>
          <a:r>
            <a:rPr lang="en-US" dirty="0" smtClean="0"/>
            <a:t>C2B</a:t>
          </a:r>
          <a:endParaRPr lang="en-US" dirty="0"/>
        </a:p>
      </dgm:t>
    </dgm:pt>
    <dgm:pt modelId="{F3AF31F1-837F-D344-B8A2-5C91A271CCA8}" type="parTrans" cxnId="{8F614A5A-51A9-C543-AA90-1B1A8436F713}">
      <dgm:prSet/>
      <dgm:spPr/>
      <dgm:t>
        <a:bodyPr/>
        <a:lstStyle/>
        <a:p>
          <a:endParaRPr lang="en-US"/>
        </a:p>
      </dgm:t>
    </dgm:pt>
    <dgm:pt modelId="{2B119A11-8715-7A43-92D9-6B016BAA561C}" type="sibTrans" cxnId="{8F614A5A-51A9-C543-AA90-1B1A8436F713}">
      <dgm:prSet/>
      <dgm:spPr/>
      <dgm:t>
        <a:bodyPr/>
        <a:lstStyle/>
        <a:p>
          <a:endParaRPr lang="en-US"/>
        </a:p>
      </dgm:t>
    </dgm:pt>
    <dgm:pt modelId="{52CF826A-E965-E743-83F1-0A306F16C02E}">
      <dgm:prSet phldrT="[Text]" custT="1"/>
      <dgm:spPr>
        <a:solidFill>
          <a:schemeClr val="accent3">
            <a:lumMod val="75000"/>
          </a:schemeClr>
        </a:solidFill>
        <a:effectLst>
          <a:glow rad="101600">
            <a:schemeClr val="bg2">
              <a:lumMod val="90000"/>
              <a:alpha val="75000"/>
            </a:schemeClr>
          </a:glow>
          <a:softEdge rad="12700"/>
        </a:effectLst>
      </dgm:spPr>
      <dgm:t>
        <a:bodyPr anchor="t" anchorCtr="0"/>
        <a:lstStyle/>
        <a:p>
          <a:pPr algn="ctr"/>
          <a:r>
            <a:rPr lang="en-US" sz="1600" dirty="0" smtClean="0"/>
            <a:t>B2B</a:t>
          </a:r>
          <a:endParaRPr lang="en-US" sz="1400" baseline="0" dirty="0"/>
        </a:p>
      </dgm:t>
    </dgm:pt>
    <dgm:pt modelId="{DE8023BE-7EF4-E14A-AD43-F3F42EC916BD}" type="parTrans" cxnId="{59BD0765-E59D-4C44-A9AD-BF4FF9B82AD8}">
      <dgm:prSet/>
      <dgm:spPr/>
      <dgm:t>
        <a:bodyPr/>
        <a:lstStyle/>
        <a:p>
          <a:endParaRPr lang="en-US"/>
        </a:p>
      </dgm:t>
    </dgm:pt>
    <dgm:pt modelId="{0BF68F85-25D2-C644-B87D-D522BE38C418}" type="sibTrans" cxnId="{59BD0765-E59D-4C44-A9AD-BF4FF9B82AD8}">
      <dgm:prSet/>
      <dgm:spPr/>
      <dgm:t>
        <a:bodyPr/>
        <a:lstStyle/>
        <a:p>
          <a:endParaRPr lang="en-US"/>
        </a:p>
      </dgm:t>
    </dgm:pt>
    <dgm:pt modelId="{4FCF49DE-F950-3F49-BB0F-477352B0179D}">
      <dgm:prSet phldrT="[Text]"/>
      <dgm:spPr>
        <a:solidFill>
          <a:schemeClr val="accent3">
            <a:lumMod val="75000"/>
          </a:schemeClr>
        </a:solidFill>
        <a:effectLst>
          <a:glow rad="101600">
            <a:schemeClr val="bg2">
              <a:lumMod val="90000"/>
              <a:alpha val="75000"/>
            </a:schemeClr>
          </a:glow>
          <a:softEdge rad="12700"/>
        </a:effectLst>
      </dgm:spPr>
      <dgm:t>
        <a:bodyPr/>
        <a:lstStyle/>
        <a:p>
          <a:pPr algn="ctr"/>
          <a:r>
            <a:rPr lang="en-US" dirty="0" smtClean="0"/>
            <a:t>B2C</a:t>
          </a:r>
          <a:endParaRPr lang="en-US" dirty="0"/>
        </a:p>
      </dgm:t>
    </dgm:pt>
    <dgm:pt modelId="{62E86AAA-2341-B341-BA2F-F267C57EFE33}" type="parTrans" cxnId="{9990BFE4-D57C-6C41-B896-E9DBC705C14D}">
      <dgm:prSet/>
      <dgm:spPr/>
      <dgm:t>
        <a:bodyPr/>
        <a:lstStyle/>
        <a:p>
          <a:endParaRPr lang="en-US"/>
        </a:p>
      </dgm:t>
    </dgm:pt>
    <dgm:pt modelId="{1387D922-CFF3-E941-9412-A23391744FF0}" type="sibTrans" cxnId="{9990BFE4-D57C-6C41-B896-E9DBC705C14D}">
      <dgm:prSet/>
      <dgm:spPr/>
      <dgm:t>
        <a:bodyPr/>
        <a:lstStyle/>
        <a:p>
          <a:endParaRPr lang="en-US"/>
        </a:p>
      </dgm:t>
    </dgm:pt>
    <dgm:pt modelId="{E7C70783-E90A-A246-B908-6FD7295186CA}">
      <dgm:prSet phldrT="[Text]" phldr="1"/>
      <dgm:spPr>
        <a:solidFill>
          <a:schemeClr val="bg2">
            <a:lumMod val="50000"/>
          </a:schemeClr>
        </a:solidFill>
        <a:effectLst>
          <a:glow rad="101600">
            <a:schemeClr val="bg2">
              <a:lumMod val="90000"/>
              <a:alpha val="75000"/>
            </a:schemeClr>
          </a:glow>
          <a:softEdge rad="12700"/>
        </a:effectLst>
      </dgm:spPr>
      <dgm:t>
        <a:bodyPr/>
        <a:lstStyle/>
        <a:p>
          <a:endParaRPr lang="en-US"/>
        </a:p>
      </dgm:t>
    </dgm:pt>
    <dgm:pt modelId="{CD502338-0E9F-6545-A463-FA393FFEF492}" type="parTrans" cxnId="{7CFD2220-2788-A342-BA45-C0B8979DE06B}">
      <dgm:prSet/>
      <dgm:spPr/>
      <dgm:t>
        <a:bodyPr/>
        <a:lstStyle/>
        <a:p>
          <a:endParaRPr lang="en-US"/>
        </a:p>
      </dgm:t>
    </dgm:pt>
    <dgm:pt modelId="{54DE64FB-2911-7049-91D8-2AFBEBB8B4DE}" type="sibTrans" cxnId="{7CFD2220-2788-A342-BA45-C0B8979DE06B}">
      <dgm:prSet/>
      <dgm:spPr/>
      <dgm:t>
        <a:bodyPr/>
        <a:lstStyle/>
        <a:p>
          <a:endParaRPr lang="en-US"/>
        </a:p>
      </dgm:t>
    </dgm:pt>
    <dgm:pt modelId="{5D8C699B-68AC-9B48-8AE0-F6B60F5A59D6}">
      <dgm:prSet phldrT="[Text]"/>
      <dgm:spPr>
        <a:solidFill>
          <a:schemeClr val="accent3">
            <a:lumMod val="75000"/>
          </a:schemeClr>
        </a:solidFill>
        <a:effectLst>
          <a:glow rad="101600">
            <a:schemeClr val="bg2">
              <a:lumMod val="90000"/>
              <a:alpha val="75000"/>
            </a:schemeClr>
          </a:glow>
          <a:softEdge rad="12700"/>
        </a:effectLst>
      </dgm:spPr>
      <dgm:t>
        <a:bodyPr/>
        <a:lstStyle/>
        <a:p>
          <a:pPr algn="ctr"/>
          <a:r>
            <a:rPr lang="en-US" dirty="0" smtClean="0"/>
            <a:t>C2C</a:t>
          </a:r>
          <a:endParaRPr lang="en-US" dirty="0"/>
        </a:p>
      </dgm:t>
    </dgm:pt>
    <dgm:pt modelId="{14BB315C-3287-7C4D-99F6-4F9376EF1FB5}" type="parTrans" cxnId="{789FBB1D-C1F3-A540-9EA6-29FBF3EB9CC4}">
      <dgm:prSet/>
      <dgm:spPr/>
      <dgm:t>
        <a:bodyPr/>
        <a:lstStyle/>
        <a:p>
          <a:endParaRPr lang="en-US"/>
        </a:p>
      </dgm:t>
    </dgm:pt>
    <dgm:pt modelId="{3DB513C4-AFB0-4A4C-BA1F-F860CABF4A39}" type="sibTrans" cxnId="{789FBB1D-C1F3-A540-9EA6-29FBF3EB9CC4}">
      <dgm:prSet/>
      <dgm:spPr/>
      <dgm:t>
        <a:bodyPr/>
        <a:lstStyle/>
        <a:p>
          <a:endParaRPr lang="en-US"/>
        </a:p>
      </dgm:t>
    </dgm:pt>
    <dgm:pt modelId="{18FCBC4B-BBBF-2F42-B0F5-0CB54DD72649}">
      <dgm:prSet phldrT="[Text]"/>
      <dgm:spPr>
        <a:solidFill>
          <a:schemeClr val="accent3">
            <a:lumMod val="75000"/>
          </a:schemeClr>
        </a:solidFill>
        <a:effectLst>
          <a:glow rad="101600">
            <a:schemeClr val="bg2">
              <a:lumMod val="90000"/>
              <a:alpha val="75000"/>
            </a:schemeClr>
          </a:glow>
          <a:softEdge rad="12700"/>
        </a:effectLst>
      </dgm:spPr>
      <dgm:t>
        <a:bodyPr/>
        <a:lstStyle/>
        <a:p>
          <a:pPr algn="l"/>
          <a:r>
            <a:rPr lang="en-US" dirty="0" smtClean="0"/>
            <a:t>Bill Pay</a:t>
          </a:r>
          <a:endParaRPr lang="en-US" dirty="0"/>
        </a:p>
      </dgm:t>
    </dgm:pt>
    <dgm:pt modelId="{A4F4AD9A-B04A-F742-91AE-06EDADFEF7A6}" type="parTrans" cxnId="{55B7B5BE-3278-ED42-88F8-50867CB35151}">
      <dgm:prSet/>
      <dgm:spPr/>
      <dgm:t>
        <a:bodyPr/>
        <a:lstStyle/>
        <a:p>
          <a:endParaRPr lang="en-US"/>
        </a:p>
      </dgm:t>
    </dgm:pt>
    <dgm:pt modelId="{190B9A4A-40F5-5643-8E14-FB909F7A77F7}" type="sibTrans" cxnId="{55B7B5BE-3278-ED42-88F8-50867CB35151}">
      <dgm:prSet/>
      <dgm:spPr/>
      <dgm:t>
        <a:bodyPr/>
        <a:lstStyle/>
        <a:p>
          <a:endParaRPr lang="en-US"/>
        </a:p>
      </dgm:t>
    </dgm:pt>
    <dgm:pt modelId="{7F6A9B1B-BBED-554A-AE74-604AC1DD9284}">
      <dgm:prSet phldrT="[Text]"/>
      <dgm:spPr>
        <a:solidFill>
          <a:schemeClr val="accent3">
            <a:lumMod val="75000"/>
          </a:schemeClr>
        </a:solidFill>
        <a:effectLst>
          <a:glow rad="101600">
            <a:schemeClr val="bg2">
              <a:lumMod val="90000"/>
              <a:alpha val="75000"/>
            </a:schemeClr>
          </a:glow>
          <a:softEdge rad="12700"/>
        </a:effectLst>
      </dgm:spPr>
      <dgm:t>
        <a:bodyPr/>
        <a:lstStyle/>
        <a:p>
          <a:pPr algn="l"/>
          <a:r>
            <a:rPr lang="en-US" dirty="0" smtClean="0"/>
            <a:t>eCommerce</a:t>
          </a:r>
          <a:endParaRPr lang="en-US" dirty="0"/>
        </a:p>
      </dgm:t>
    </dgm:pt>
    <dgm:pt modelId="{CC2846F6-7393-984F-AEEF-4427BC5E9674}" type="parTrans" cxnId="{EF524ADE-C1D6-854D-B36F-1FF475281B52}">
      <dgm:prSet/>
      <dgm:spPr/>
      <dgm:t>
        <a:bodyPr/>
        <a:lstStyle/>
        <a:p>
          <a:endParaRPr lang="en-US"/>
        </a:p>
      </dgm:t>
    </dgm:pt>
    <dgm:pt modelId="{B5C59623-9B50-7849-ABB9-30F89EA543C3}" type="sibTrans" cxnId="{EF524ADE-C1D6-854D-B36F-1FF475281B52}">
      <dgm:prSet/>
      <dgm:spPr/>
      <dgm:t>
        <a:bodyPr/>
        <a:lstStyle/>
        <a:p>
          <a:endParaRPr lang="en-US"/>
        </a:p>
      </dgm:t>
    </dgm:pt>
    <dgm:pt modelId="{08F4E96D-E01C-244E-9842-7D9C639D7502}">
      <dgm:prSet phldrT="[Text]"/>
      <dgm:spPr>
        <a:solidFill>
          <a:schemeClr val="accent3">
            <a:lumMod val="75000"/>
          </a:schemeClr>
        </a:solidFill>
        <a:effectLst>
          <a:glow rad="101600">
            <a:schemeClr val="bg2">
              <a:lumMod val="90000"/>
              <a:alpha val="75000"/>
            </a:schemeClr>
          </a:glow>
          <a:softEdge rad="12700"/>
        </a:effectLst>
      </dgm:spPr>
      <dgm:t>
        <a:bodyPr/>
        <a:lstStyle/>
        <a:p>
          <a:pPr algn="l"/>
          <a:r>
            <a:rPr lang="en-US" dirty="0" smtClean="0"/>
            <a:t>POS check conversion</a:t>
          </a:r>
          <a:endParaRPr lang="en-US" dirty="0"/>
        </a:p>
      </dgm:t>
    </dgm:pt>
    <dgm:pt modelId="{5B73C64A-1CFF-7E4B-A9F1-22719F98B374}" type="parTrans" cxnId="{2BED6E7E-F231-004D-86BD-F89CC729DC82}">
      <dgm:prSet/>
      <dgm:spPr/>
      <dgm:t>
        <a:bodyPr/>
        <a:lstStyle/>
        <a:p>
          <a:endParaRPr lang="en-US"/>
        </a:p>
      </dgm:t>
    </dgm:pt>
    <dgm:pt modelId="{D1481773-4B9F-854E-811E-B6A829570E1A}" type="sibTrans" cxnId="{2BED6E7E-F231-004D-86BD-F89CC729DC82}">
      <dgm:prSet/>
      <dgm:spPr/>
      <dgm:t>
        <a:bodyPr/>
        <a:lstStyle/>
        <a:p>
          <a:endParaRPr lang="en-US"/>
        </a:p>
      </dgm:t>
    </dgm:pt>
    <dgm:pt modelId="{6788A94D-CC69-F842-A034-98C25F4A0C7D}">
      <dgm:prSet phldrT="[Text]"/>
      <dgm:spPr>
        <a:solidFill>
          <a:schemeClr val="accent3">
            <a:lumMod val="75000"/>
          </a:schemeClr>
        </a:solidFill>
        <a:effectLst>
          <a:glow rad="101600">
            <a:schemeClr val="bg2">
              <a:lumMod val="90000"/>
              <a:alpha val="75000"/>
            </a:schemeClr>
          </a:glow>
          <a:softEdge rad="12700"/>
        </a:effectLst>
      </dgm:spPr>
      <dgm:t>
        <a:bodyPr/>
        <a:lstStyle/>
        <a:p>
          <a:pPr algn="l"/>
          <a:r>
            <a:rPr lang="en-US" dirty="0" smtClean="0"/>
            <a:t>Person-to-Person</a:t>
          </a:r>
          <a:endParaRPr lang="en-US" dirty="0"/>
        </a:p>
      </dgm:t>
    </dgm:pt>
    <dgm:pt modelId="{CDFE1E6B-855A-4445-AC3C-76BA5CA86494}" type="parTrans" cxnId="{B863FE6C-B906-5E4F-94C0-DE4893DD18DE}">
      <dgm:prSet/>
      <dgm:spPr/>
      <dgm:t>
        <a:bodyPr/>
        <a:lstStyle/>
        <a:p>
          <a:endParaRPr lang="en-US"/>
        </a:p>
      </dgm:t>
    </dgm:pt>
    <dgm:pt modelId="{4B94AFD5-A728-AF47-A8E9-7873E8B81C85}" type="sibTrans" cxnId="{B863FE6C-B906-5E4F-94C0-DE4893DD18DE}">
      <dgm:prSet/>
      <dgm:spPr/>
      <dgm:t>
        <a:bodyPr/>
        <a:lstStyle/>
        <a:p>
          <a:endParaRPr lang="en-US"/>
        </a:p>
      </dgm:t>
    </dgm:pt>
    <dgm:pt modelId="{C33791DB-48CF-FA4A-9A3E-BFEF7AD534AE}">
      <dgm:prSet phldrT="[Text]"/>
      <dgm:spPr>
        <a:solidFill>
          <a:schemeClr val="accent3">
            <a:lumMod val="75000"/>
          </a:schemeClr>
        </a:solidFill>
        <a:effectLst>
          <a:glow rad="101600">
            <a:schemeClr val="bg2">
              <a:lumMod val="90000"/>
              <a:alpha val="75000"/>
            </a:schemeClr>
          </a:glow>
          <a:softEdge rad="12700"/>
        </a:effectLst>
      </dgm:spPr>
      <dgm:t>
        <a:bodyPr/>
        <a:lstStyle/>
        <a:p>
          <a:pPr algn="l"/>
          <a:r>
            <a:rPr lang="en-US" dirty="0" smtClean="0"/>
            <a:t>Account-to-Account</a:t>
          </a:r>
          <a:endParaRPr lang="en-US" dirty="0"/>
        </a:p>
      </dgm:t>
    </dgm:pt>
    <dgm:pt modelId="{F14E2234-129D-AC47-9DA1-2BC1016F698C}" type="parTrans" cxnId="{E64A09DE-F2DB-2142-BFD8-A0AA73CEBBB0}">
      <dgm:prSet/>
      <dgm:spPr/>
      <dgm:t>
        <a:bodyPr/>
        <a:lstStyle/>
        <a:p>
          <a:endParaRPr lang="en-US"/>
        </a:p>
      </dgm:t>
    </dgm:pt>
    <dgm:pt modelId="{8DAED9F7-71EB-7949-A8F6-F973A0328EF1}" type="sibTrans" cxnId="{E64A09DE-F2DB-2142-BFD8-A0AA73CEBBB0}">
      <dgm:prSet/>
      <dgm:spPr/>
      <dgm:t>
        <a:bodyPr/>
        <a:lstStyle/>
        <a:p>
          <a:endParaRPr lang="en-US"/>
        </a:p>
      </dgm:t>
    </dgm:pt>
    <dgm:pt modelId="{61C348F3-C5C6-7644-8C97-5A9EBD6534BC}">
      <dgm:prSet phldrT="[Text]"/>
      <dgm:spPr>
        <a:solidFill>
          <a:schemeClr val="accent3">
            <a:lumMod val="75000"/>
          </a:schemeClr>
        </a:solidFill>
        <a:effectLst>
          <a:glow rad="101600">
            <a:schemeClr val="bg2">
              <a:lumMod val="90000"/>
              <a:alpha val="75000"/>
            </a:schemeClr>
          </a:glow>
          <a:softEdge rad="12700"/>
        </a:effectLst>
      </dgm:spPr>
      <dgm:t>
        <a:bodyPr/>
        <a:lstStyle/>
        <a:p>
          <a:pPr algn="l"/>
          <a:r>
            <a:rPr lang="en-US" dirty="0" smtClean="0"/>
            <a:t>Payroll</a:t>
          </a:r>
          <a:endParaRPr lang="en-US" dirty="0"/>
        </a:p>
      </dgm:t>
    </dgm:pt>
    <dgm:pt modelId="{74142550-2C5D-C844-B508-11E20055810A}" type="parTrans" cxnId="{53CA36CE-703A-7C4C-88E5-9D08C994AF23}">
      <dgm:prSet/>
      <dgm:spPr/>
      <dgm:t>
        <a:bodyPr/>
        <a:lstStyle/>
        <a:p>
          <a:endParaRPr lang="en-US"/>
        </a:p>
      </dgm:t>
    </dgm:pt>
    <dgm:pt modelId="{24169653-0E98-7946-9933-0721AF86A818}" type="sibTrans" cxnId="{53CA36CE-703A-7C4C-88E5-9D08C994AF23}">
      <dgm:prSet/>
      <dgm:spPr/>
      <dgm:t>
        <a:bodyPr/>
        <a:lstStyle/>
        <a:p>
          <a:endParaRPr lang="en-US"/>
        </a:p>
      </dgm:t>
    </dgm:pt>
    <dgm:pt modelId="{A10B757E-CDD3-8743-A1D1-7135BCB8D5FE}">
      <dgm:prSet phldrT="[Text]"/>
      <dgm:spPr>
        <a:solidFill>
          <a:schemeClr val="accent3">
            <a:lumMod val="75000"/>
          </a:schemeClr>
        </a:solidFill>
        <a:effectLst>
          <a:glow rad="101600">
            <a:schemeClr val="bg2">
              <a:lumMod val="90000"/>
              <a:alpha val="75000"/>
            </a:schemeClr>
          </a:glow>
          <a:softEdge rad="12700"/>
        </a:effectLst>
      </dgm:spPr>
      <dgm:t>
        <a:bodyPr/>
        <a:lstStyle/>
        <a:p>
          <a:pPr algn="l"/>
          <a:r>
            <a:rPr lang="en-US" dirty="0" smtClean="0"/>
            <a:t>Insurance, refunds</a:t>
          </a:r>
          <a:endParaRPr lang="en-US" dirty="0"/>
        </a:p>
      </dgm:t>
    </dgm:pt>
    <dgm:pt modelId="{25178512-1F24-4646-BE01-A1969BC82A44}" type="parTrans" cxnId="{161D15ED-6D5E-3D46-98EB-8C28C7B27C0A}">
      <dgm:prSet/>
      <dgm:spPr/>
      <dgm:t>
        <a:bodyPr/>
        <a:lstStyle/>
        <a:p>
          <a:endParaRPr lang="en-US"/>
        </a:p>
      </dgm:t>
    </dgm:pt>
    <dgm:pt modelId="{1E2DA0A9-F055-F645-A6B9-08025AF1AA52}" type="sibTrans" cxnId="{161D15ED-6D5E-3D46-98EB-8C28C7B27C0A}">
      <dgm:prSet/>
      <dgm:spPr/>
      <dgm:t>
        <a:bodyPr/>
        <a:lstStyle/>
        <a:p>
          <a:endParaRPr lang="en-US"/>
        </a:p>
      </dgm:t>
    </dgm:pt>
    <dgm:pt modelId="{316A5039-2AFF-6F4E-9F55-A2B179C9E146}">
      <dgm:prSet phldrT="[Text]"/>
      <dgm:spPr>
        <a:solidFill>
          <a:schemeClr val="accent3">
            <a:lumMod val="75000"/>
          </a:schemeClr>
        </a:solidFill>
        <a:effectLst>
          <a:glow rad="101600">
            <a:schemeClr val="bg2">
              <a:lumMod val="90000"/>
              <a:alpha val="75000"/>
            </a:schemeClr>
          </a:glow>
          <a:softEdge rad="12700"/>
        </a:effectLst>
      </dgm:spPr>
      <dgm:t>
        <a:bodyPr/>
        <a:lstStyle/>
        <a:p>
          <a:pPr algn="l"/>
          <a:r>
            <a:rPr lang="en-US" dirty="0" smtClean="0"/>
            <a:t>Merchant debit</a:t>
          </a:r>
          <a:endParaRPr lang="en-US" dirty="0"/>
        </a:p>
      </dgm:t>
    </dgm:pt>
    <dgm:pt modelId="{06F65540-455C-4E46-BBDD-24FDDE07F7EB}" type="parTrans" cxnId="{A30B0101-16D6-9B40-A64E-588FDF9D3A61}">
      <dgm:prSet/>
      <dgm:spPr/>
      <dgm:t>
        <a:bodyPr/>
        <a:lstStyle/>
        <a:p>
          <a:endParaRPr lang="en-US"/>
        </a:p>
      </dgm:t>
    </dgm:pt>
    <dgm:pt modelId="{26C4829B-35B4-AD47-BE84-906B28ABE44C}" type="sibTrans" cxnId="{A30B0101-16D6-9B40-A64E-588FDF9D3A61}">
      <dgm:prSet/>
      <dgm:spPr/>
      <dgm:t>
        <a:bodyPr/>
        <a:lstStyle/>
        <a:p>
          <a:endParaRPr lang="en-US"/>
        </a:p>
      </dgm:t>
    </dgm:pt>
    <dgm:pt modelId="{CEC4C37F-48AD-CF4C-AD41-61F59B552D10}">
      <dgm:prSet phldrT="[Text]"/>
      <dgm:spPr>
        <a:solidFill>
          <a:schemeClr val="accent3">
            <a:lumMod val="75000"/>
          </a:schemeClr>
        </a:solidFill>
        <a:effectLst>
          <a:glow rad="101600">
            <a:schemeClr val="bg2">
              <a:lumMod val="90000"/>
              <a:alpha val="75000"/>
            </a:schemeClr>
          </a:glow>
          <a:softEdge rad="12700"/>
        </a:effectLst>
      </dgm:spPr>
      <dgm:t>
        <a:bodyPr/>
        <a:lstStyle/>
        <a:p>
          <a:pPr algn="l"/>
          <a:r>
            <a:rPr lang="en-US" dirty="0" smtClean="0"/>
            <a:t>Collections</a:t>
          </a:r>
          <a:endParaRPr lang="en-US" dirty="0"/>
        </a:p>
      </dgm:t>
    </dgm:pt>
    <dgm:pt modelId="{F9ABA382-C965-C643-9F1D-C1610EB436F6}" type="parTrans" cxnId="{009F750B-5E4B-BD49-A8D7-2FC5B429FCCE}">
      <dgm:prSet/>
      <dgm:spPr/>
      <dgm:t>
        <a:bodyPr/>
        <a:lstStyle/>
        <a:p>
          <a:endParaRPr lang="en-US"/>
        </a:p>
      </dgm:t>
    </dgm:pt>
    <dgm:pt modelId="{5962D922-179B-C34D-A861-4C9B68F216CC}" type="sibTrans" cxnId="{009F750B-5E4B-BD49-A8D7-2FC5B429FCCE}">
      <dgm:prSet/>
      <dgm:spPr/>
      <dgm:t>
        <a:bodyPr/>
        <a:lstStyle/>
        <a:p>
          <a:endParaRPr lang="en-US"/>
        </a:p>
      </dgm:t>
    </dgm:pt>
    <dgm:pt modelId="{092229A0-E6EB-436A-90B4-F90396A2FE4F}">
      <dgm:prSet phldrT="[Text]" custT="1"/>
      <dgm:spPr>
        <a:solidFill>
          <a:schemeClr val="accent3">
            <a:lumMod val="75000"/>
          </a:schemeClr>
        </a:solidFill>
        <a:effectLst>
          <a:glow rad="101600">
            <a:schemeClr val="bg2">
              <a:lumMod val="90000"/>
              <a:alpha val="75000"/>
            </a:schemeClr>
          </a:glow>
          <a:softEdge rad="12700"/>
        </a:effectLst>
      </dgm:spPr>
      <dgm:t>
        <a:bodyPr anchor="t" anchorCtr="0"/>
        <a:lstStyle/>
        <a:p>
          <a:pPr algn="l"/>
          <a:r>
            <a:rPr lang="en-US" sz="1400" baseline="0" dirty="0" smtClean="0"/>
            <a:t>Multiple uses, such as trading partner payments, due-date and late  invoice payments</a:t>
          </a:r>
          <a:endParaRPr lang="en-US" sz="1400" baseline="0" dirty="0"/>
        </a:p>
      </dgm:t>
    </dgm:pt>
    <dgm:pt modelId="{FDEC003E-7C55-439F-9D68-794ACEEF41E7}" type="parTrans" cxnId="{EDC7817B-5B5A-42E1-9BDF-AFB7B1B815C4}">
      <dgm:prSet/>
      <dgm:spPr/>
      <dgm:t>
        <a:bodyPr/>
        <a:lstStyle/>
        <a:p>
          <a:endParaRPr lang="en-US"/>
        </a:p>
      </dgm:t>
    </dgm:pt>
    <dgm:pt modelId="{F1452759-0865-4024-836E-84211C68C050}" type="sibTrans" cxnId="{EDC7817B-5B5A-42E1-9BDF-AFB7B1B815C4}">
      <dgm:prSet/>
      <dgm:spPr/>
      <dgm:t>
        <a:bodyPr/>
        <a:lstStyle/>
        <a:p>
          <a:endParaRPr lang="en-US"/>
        </a:p>
      </dgm:t>
    </dgm:pt>
    <dgm:pt modelId="{7DCA811D-77CC-5242-94FB-47E623454532}" type="pres">
      <dgm:prSet presAssocID="{422AAD86-8C8C-F647-A409-3A2E97F47F31}" presName="matrix" presStyleCnt="0">
        <dgm:presLayoutVars>
          <dgm:chMax val="1"/>
          <dgm:dir/>
          <dgm:resizeHandles val="exact"/>
        </dgm:presLayoutVars>
      </dgm:prSet>
      <dgm:spPr/>
      <dgm:t>
        <a:bodyPr/>
        <a:lstStyle/>
        <a:p>
          <a:endParaRPr lang="en-US"/>
        </a:p>
      </dgm:t>
    </dgm:pt>
    <dgm:pt modelId="{551CE760-2456-164E-8548-FC60EAF6B2A4}" type="pres">
      <dgm:prSet presAssocID="{422AAD86-8C8C-F647-A409-3A2E97F47F31}" presName="axisShape" presStyleLbl="bgShp" presStyleIdx="0" presStyleCnt="1" custLinFactNeighborX="538"/>
      <dgm:spPr>
        <a:solidFill>
          <a:schemeClr val="tx1">
            <a:lumMod val="65000"/>
            <a:lumOff val="35000"/>
          </a:schemeClr>
        </a:solidFill>
      </dgm:spPr>
      <dgm:t>
        <a:bodyPr/>
        <a:lstStyle/>
        <a:p>
          <a:endParaRPr lang="en-US"/>
        </a:p>
      </dgm:t>
    </dgm:pt>
    <dgm:pt modelId="{C63DE24F-A0B0-6B4D-8A0B-3D142062985A}" type="pres">
      <dgm:prSet presAssocID="{422AAD86-8C8C-F647-A409-3A2E97F47F31}" presName="rect1" presStyleLbl="node1" presStyleIdx="0" presStyleCnt="4" custLinFactNeighborX="-3815" custLinFactNeighborY="-806">
        <dgm:presLayoutVars>
          <dgm:chMax val="0"/>
          <dgm:chPref val="0"/>
          <dgm:bulletEnabled val="1"/>
        </dgm:presLayoutVars>
      </dgm:prSet>
      <dgm:spPr/>
      <dgm:t>
        <a:bodyPr/>
        <a:lstStyle/>
        <a:p>
          <a:endParaRPr lang="en-US"/>
        </a:p>
      </dgm:t>
    </dgm:pt>
    <dgm:pt modelId="{5DD89D7E-51E2-EF4A-93C9-C46F23A9014A}" type="pres">
      <dgm:prSet presAssocID="{422AAD86-8C8C-F647-A409-3A2E97F47F31}" presName="rect2" presStyleLbl="node1" presStyleIdx="1" presStyleCnt="4">
        <dgm:presLayoutVars>
          <dgm:chMax val="0"/>
          <dgm:chPref val="0"/>
          <dgm:bulletEnabled val="1"/>
        </dgm:presLayoutVars>
      </dgm:prSet>
      <dgm:spPr/>
      <dgm:t>
        <a:bodyPr/>
        <a:lstStyle/>
        <a:p>
          <a:endParaRPr lang="en-US"/>
        </a:p>
      </dgm:t>
    </dgm:pt>
    <dgm:pt modelId="{E9AEFE1F-7360-704E-BCB3-BA75A9DD6AB3}" type="pres">
      <dgm:prSet presAssocID="{422AAD86-8C8C-F647-A409-3A2E97F47F31}" presName="rect3" presStyleLbl="node1" presStyleIdx="2" presStyleCnt="4">
        <dgm:presLayoutVars>
          <dgm:chMax val="0"/>
          <dgm:chPref val="0"/>
          <dgm:bulletEnabled val="1"/>
        </dgm:presLayoutVars>
      </dgm:prSet>
      <dgm:spPr/>
      <dgm:t>
        <a:bodyPr/>
        <a:lstStyle/>
        <a:p>
          <a:endParaRPr lang="en-US"/>
        </a:p>
      </dgm:t>
    </dgm:pt>
    <dgm:pt modelId="{7ADD863A-46DC-194F-A330-D217D8DDD85B}" type="pres">
      <dgm:prSet presAssocID="{422AAD86-8C8C-F647-A409-3A2E97F47F31}" presName="rect4" presStyleLbl="node1" presStyleIdx="3" presStyleCnt="4">
        <dgm:presLayoutVars>
          <dgm:chMax val="0"/>
          <dgm:chPref val="0"/>
          <dgm:bulletEnabled val="1"/>
        </dgm:presLayoutVars>
      </dgm:prSet>
      <dgm:spPr>
        <a:solidFill>
          <a:schemeClr val="accent3">
            <a:lumMod val="75000"/>
          </a:schemeClr>
        </a:solidFill>
        <a:effectLst>
          <a:glow rad="101600">
            <a:schemeClr val="bg2">
              <a:lumMod val="90000"/>
              <a:alpha val="75000"/>
            </a:schemeClr>
          </a:glow>
          <a:softEdge rad="12700"/>
        </a:effectLst>
      </dgm:spPr>
      <dgm:t>
        <a:bodyPr/>
        <a:lstStyle/>
        <a:p>
          <a:endParaRPr lang="en-US"/>
        </a:p>
      </dgm:t>
    </dgm:pt>
  </dgm:ptLst>
  <dgm:cxnLst>
    <dgm:cxn modelId="{9AEC76FA-6B77-49AA-B772-7E77A4480413}" type="presOf" srcId="{4512CA71-C14F-934C-9A0F-87676AF8A904}" destId="{C63DE24F-A0B0-6B4D-8A0B-3D142062985A}" srcOrd="0" destOrd="0" presId="urn:microsoft.com/office/officeart/2005/8/layout/matrix2"/>
    <dgm:cxn modelId="{1EF787AC-B247-42CC-9A98-3AA0465E0D03}" type="presOf" srcId="{5D8C699B-68AC-9B48-8AE0-F6B60F5A59D6}" destId="{5DD89D7E-51E2-EF4A-93C9-C46F23A9014A}" srcOrd="0" destOrd="0" presId="urn:microsoft.com/office/officeart/2005/8/layout/matrix2"/>
    <dgm:cxn modelId="{E64A09DE-F2DB-2142-BFD8-A0AA73CEBBB0}" srcId="{5D8C699B-68AC-9B48-8AE0-F6B60F5A59D6}" destId="{C33791DB-48CF-FA4A-9A3E-BFEF7AD534AE}" srcOrd="1" destOrd="0" parTransId="{F14E2234-129D-AC47-9DA1-2BC1016F698C}" sibTransId="{8DAED9F7-71EB-7949-A8F6-F973A0328EF1}"/>
    <dgm:cxn modelId="{C4791592-6A12-4F2B-BF24-B4ACBBD49474}" type="presOf" srcId="{316A5039-2AFF-6F4E-9F55-A2B179C9E146}" destId="{C63DE24F-A0B0-6B4D-8A0B-3D142062985A}" srcOrd="0" destOrd="4" presId="urn:microsoft.com/office/officeart/2005/8/layout/matrix2"/>
    <dgm:cxn modelId="{789FBB1D-C1F3-A540-9EA6-29FBF3EB9CC4}" srcId="{422AAD86-8C8C-F647-A409-3A2E97F47F31}" destId="{5D8C699B-68AC-9B48-8AE0-F6B60F5A59D6}" srcOrd="1" destOrd="0" parTransId="{14BB315C-3287-7C4D-99F6-4F9376EF1FB5}" sibTransId="{3DB513C4-AFB0-4A4C-BA1F-F860CABF4A39}"/>
    <dgm:cxn modelId="{9C75E3FA-680D-47B1-A78F-E1AAB23F4556}" type="presOf" srcId="{092229A0-E6EB-436A-90B4-F90396A2FE4F}" destId="{E9AEFE1F-7360-704E-BCB3-BA75A9DD6AB3}" srcOrd="0" destOrd="1" presId="urn:microsoft.com/office/officeart/2005/8/layout/matrix2"/>
    <dgm:cxn modelId="{C704EFD2-81FB-4FA9-A862-A5B867F65906}" type="presOf" srcId="{4FCF49DE-F950-3F49-BB0F-477352B0179D}" destId="{7ADD863A-46DC-194F-A330-D217D8DDD85B}" srcOrd="0" destOrd="0" presId="urn:microsoft.com/office/officeart/2005/8/layout/matrix2"/>
    <dgm:cxn modelId="{B863FE6C-B906-5E4F-94C0-DE4893DD18DE}" srcId="{5D8C699B-68AC-9B48-8AE0-F6B60F5A59D6}" destId="{6788A94D-CC69-F842-A034-98C25F4A0C7D}" srcOrd="0" destOrd="0" parTransId="{CDFE1E6B-855A-4445-AC3C-76BA5CA86494}" sibTransId="{4B94AFD5-A728-AF47-A8E9-7873E8B81C85}"/>
    <dgm:cxn modelId="{009F750B-5E4B-BD49-A8D7-2FC5B429FCCE}" srcId="{4512CA71-C14F-934C-9A0F-87676AF8A904}" destId="{CEC4C37F-48AD-CF4C-AD41-61F59B552D10}" srcOrd="4" destOrd="0" parTransId="{F9ABA382-C965-C643-9F1D-C1610EB436F6}" sibTransId="{5962D922-179B-C34D-A861-4C9B68F216CC}"/>
    <dgm:cxn modelId="{55B7B5BE-3278-ED42-88F8-50867CB35151}" srcId="{4512CA71-C14F-934C-9A0F-87676AF8A904}" destId="{18FCBC4B-BBBF-2F42-B0F5-0CB54DD72649}" srcOrd="0" destOrd="0" parTransId="{A4F4AD9A-B04A-F742-91AE-06EDADFEF7A6}" sibTransId="{190B9A4A-40F5-5643-8E14-FB909F7A77F7}"/>
    <dgm:cxn modelId="{2C68C255-58C5-44ED-8F68-151A9AE87F4C}" type="presOf" srcId="{422AAD86-8C8C-F647-A409-3A2E97F47F31}" destId="{7DCA811D-77CC-5242-94FB-47E623454532}" srcOrd="0" destOrd="0" presId="urn:microsoft.com/office/officeart/2005/8/layout/matrix2"/>
    <dgm:cxn modelId="{59BD0765-E59D-4C44-A9AD-BF4FF9B82AD8}" srcId="{422AAD86-8C8C-F647-A409-3A2E97F47F31}" destId="{52CF826A-E965-E743-83F1-0A306F16C02E}" srcOrd="2" destOrd="0" parTransId="{DE8023BE-7EF4-E14A-AD43-F3F42EC916BD}" sibTransId="{0BF68F85-25D2-C644-B87D-D522BE38C418}"/>
    <dgm:cxn modelId="{580CEDC6-BF69-4435-A29C-E176E6E52FC0}" type="presOf" srcId="{52CF826A-E965-E743-83F1-0A306F16C02E}" destId="{E9AEFE1F-7360-704E-BCB3-BA75A9DD6AB3}" srcOrd="0" destOrd="0" presId="urn:microsoft.com/office/officeart/2005/8/layout/matrix2"/>
    <dgm:cxn modelId="{2BED6E7E-F231-004D-86BD-F89CC729DC82}" srcId="{4512CA71-C14F-934C-9A0F-87676AF8A904}" destId="{08F4E96D-E01C-244E-9842-7D9C639D7502}" srcOrd="2" destOrd="0" parTransId="{5B73C64A-1CFF-7E4B-A9F1-22719F98B374}" sibTransId="{D1481773-4B9F-854E-811E-B6A829570E1A}"/>
    <dgm:cxn modelId="{8F614A5A-51A9-C543-AA90-1B1A8436F713}" srcId="{422AAD86-8C8C-F647-A409-3A2E97F47F31}" destId="{4512CA71-C14F-934C-9A0F-87676AF8A904}" srcOrd="0" destOrd="0" parTransId="{F3AF31F1-837F-D344-B8A2-5C91A271CCA8}" sibTransId="{2B119A11-8715-7A43-92D9-6B016BAA561C}"/>
    <dgm:cxn modelId="{9990BFE4-D57C-6C41-B896-E9DBC705C14D}" srcId="{422AAD86-8C8C-F647-A409-3A2E97F47F31}" destId="{4FCF49DE-F950-3F49-BB0F-477352B0179D}" srcOrd="3" destOrd="0" parTransId="{62E86AAA-2341-B341-BA2F-F267C57EFE33}" sibTransId="{1387D922-CFF3-E941-9412-A23391744FF0}"/>
    <dgm:cxn modelId="{5ED521F0-2093-4E58-9D77-1744B897AC78}" type="presOf" srcId="{61C348F3-C5C6-7644-8C97-5A9EBD6534BC}" destId="{7ADD863A-46DC-194F-A330-D217D8DDD85B}" srcOrd="0" destOrd="1" presId="urn:microsoft.com/office/officeart/2005/8/layout/matrix2"/>
    <dgm:cxn modelId="{EF524ADE-C1D6-854D-B36F-1FF475281B52}" srcId="{4512CA71-C14F-934C-9A0F-87676AF8A904}" destId="{7F6A9B1B-BBED-554A-AE74-604AC1DD9284}" srcOrd="1" destOrd="0" parTransId="{CC2846F6-7393-984F-AEEF-4427BC5E9674}" sibTransId="{B5C59623-9B50-7849-ABB9-30F89EA543C3}"/>
    <dgm:cxn modelId="{F51D4776-85B8-4DCA-9CEB-C311C0667B4A}" type="presOf" srcId="{6788A94D-CC69-F842-A034-98C25F4A0C7D}" destId="{5DD89D7E-51E2-EF4A-93C9-C46F23A9014A}" srcOrd="0" destOrd="1" presId="urn:microsoft.com/office/officeart/2005/8/layout/matrix2"/>
    <dgm:cxn modelId="{28366339-A458-4C49-8E50-DC3FCD997A2E}" type="presOf" srcId="{08F4E96D-E01C-244E-9842-7D9C639D7502}" destId="{C63DE24F-A0B0-6B4D-8A0B-3D142062985A}" srcOrd="0" destOrd="3" presId="urn:microsoft.com/office/officeart/2005/8/layout/matrix2"/>
    <dgm:cxn modelId="{CCE6862C-7A98-44CF-B13F-5C2857AD62A6}" type="presOf" srcId="{18FCBC4B-BBBF-2F42-B0F5-0CB54DD72649}" destId="{C63DE24F-A0B0-6B4D-8A0B-3D142062985A}" srcOrd="0" destOrd="1" presId="urn:microsoft.com/office/officeart/2005/8/layout/matrix2"/>
    <dgm:cxn modelId="{161D15ED-6D5E-3D46-98EB-8C28C7B27C0A}" srcId="{4FCF49DE-F950-3F49-BB0F-477352B0179D}" destId="{A10B757E-CDD3-8743-A1D1-7135BCB8D5FE}" srcOrd="1" destOrd="0" parTransId="{25178512-1F24-4646-BE01-A1969BC82A44}" sibTransId="{1E2DA0A9-F055-F645-A6B9-08025AF1AA52}"/>
    <dgm:cxn modelId="{A30B0101-16D6-9B40-A64E-588FDF9D3A61}" srcId="{4512CA71-C14F-934C-9A0F-87676AF8A904}" destId="{316A5039-2AFF-6F4E-9F55-A2B179C9E146}" srcOrd="3" destOrd="0" parTransId="{06F65540-455C-4E46-BBDD-24FDDE07F7EB}" sibTransId="{26C4829B-35B4-AD47-BE84-906B28ABE44C}"/>
    <dgm:cxn modelId="{EDC7817B-5B5A-42E1-9BDF-AFB7B1B815C4}" srcId="{52CF826A-E965-E743-83F1-0A306F16C02E}" destId="{092229A0-E6EB-436A-90B4-F90396A2FE4F}" srcOrd="0" destOrd="0" parTransId="{FDEC003E-7C55-439F-9D68-794ACEEF41E7}" sibTransId="{F1452759-0865-4024-836E-84211C68C050}"/>
    <dgm:cxn modelId="{EBDD4D4A-83B5-4003-87D9-FBA6655EE298}" type="presOf" srcId="{A10B757E-CDD3-8743-A1D1-7135BCB8D5FE}" destId="{7ADD863A-46DC-194F-A330-D217D8DDD85B}" srcOrd="0" destOrd="2" presId="urn:microsoft.com/office/officeart/2005/8/layout/matrix2"/>
    <dgm:cxn modelId="{53D13FF7-3B1F-48AB-B0C2-2C0E082D669A}" type="presOf" srcId="{7F6A9B1B-BBED-554A-AE74-604AC1DD9284}" destId="{C63DE24F-A0B0-6B4D-8A0B-3D142062985A}" srcOrd="0" destOrd="2" presId="urn:microsoft.com/office/officeart/2005/8/layout/matrix2"/>
    <dgm:cxn modelId="{53CA36CE-703A-7C4C-88E5-9D08C994AF23}" srcId="{4FCF49DE-F950-3F49-BB0F-477352B0179D}" destId="{61C348F3-C5C6-7644-8C97-5A9EBD6534BC}" srcOrd="0" destOrd="0" parTransId="{74142550-2C5D-C844-B508-11E20055810A}" sibTransId="{24169653-0E98-7946-9933-0721AF86A818}"/>
    <dgm:cxn modelId="{6A5CB38C-02A8-4E82-A89D-F943C2C12EE6}" type="presOf" srcId="{C33791DB-48CF-FA4A-9A3E-BFEF7AD534AE}" destId="{5DD89D7E-51E2-EF4A-93C9-C46F23A9014A}" srcOrd="0" destOrd="2" presId="urn:microsoft.com/office/officeart/2005/8/layout/matrix2"/>
    <dgm:cxn modelId="{7CFD2220-2788-A342-BA45-C0B8979DE06B}" srcId="{422AAD86-8C8C-F647-A409-3A2E97F47F31}" destId="{E7C70783-E90A-A246-B908-6FD7295186CA}" srcOrd="4" destOrd="0" parTransId="{CD502338-0E9F-6545-A463-FA393FFEF492}" sibTransId="{54DE64FB-2911-7049-91D8-2AFBEBB8B4DE}"/>
    <dgm:cxn modelId="{9FE6F60C-197B-43F8-BEB2-09A2FA9618C4}" type="presOf" srcId="{CEC4C37F-48AD-CF4C-AD41-61F59B552D10}" destId="{C63DE24F-A0B0-6B4D-8A0B-3D142062985A}" srcOrd="0" destOrd="5" presId="urn:microsoft.com/office/officeart/2005/8/layout/matrix2"/>
    <dgm:cxn modelId="{A3FD39BB-5282-478E-A4C9-B6AD38C8BB77}" type="presParOf" srcId="{7DCA811D-77CC-5242-94FB-47E623454532}" destId="{551CE760-2456-164E-8548-FC60EAF6B2A4}" srcOrd="0" destOrd="0" presId="urn:microsoft.com/office/officeart/2005/8/layout/matrix2"/>
    <dgm:cxn modelId="{62E7495A-68A8-43A0-942B-0282257FFB57}" type="presParOf" srcId="{7DCA811D-77CC-5242-94FB-47E623454532}" destId="{C63DE24F-A0B0-6B4D-8A0B-3D142062985A}" srcOrd="1" destOrd="0" presId="urn:microsoft.com/office/officeart/2005/8/layout/matrix2"/>
    <dgm:cxn modelId="{115D2F75-9A44-4CCE-8DCE-B0164C9A3D0C}" type="presParOf" srcId="{7DCA811D-77CC-5242-94FB-47E623454532}" destId="{5DD89D7E-51E2-EF4A-93C9-C46F23A9014A}" srcOrd="2" destOrd="0" presId="urn:microsoft.com/office/officeart/2005/8/layout/matrix2"/>
    <dgm:cxn modelId="{218B4548-91CF-46DA-9BEC-08712BA3BB97}" type="presParOf" srcId="{7DCA811D-77CC-5242-94FB-47E623454532}" destId="{E9AEFE1F-7360-704E-BCB3-BA75A9DD6AB3}" srcOrd="3" destOrd="0" presId="urn:microsoft.com/office/officeart/2005/8/layout/matrix2"/>
    <dgm:cxn modelId="{DC1D4D8F-28BF-450D-B4DB-EB029560F345}" type="presParOf" srcId="{7DCA811D-77CC-5242-94FB-47E623454532}" destId="{7ADD863A-46DC-194F-A330-D217D8DDD85B}" srcOrd="4" destOrd="0" presId="urn:microsoft.com/office/officeart/2005/8/layout/matrix2"/>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1CE760-2456-164E-8548-FC60EAF6B2A4}">
      <dsp:nvSpPr>
        <dsp:cNvPr id="0" name=""/>
        <dsp:cNvSpPr/>
      </dsp:nvSpPr>
      <dsp:spPr>
        <a:xfrm>
          <a:off x="1022533" y="0"/>
          <a:ext cx="4433455" cy="4433455"/>
        </a:xfrm>
        <a:prstGeom prst="quadArrow">
          <a:avLst>
            <a:gd name="adj1" fmla="val 2000"/>
            <a:gd name="adj2" fmla="val 4000"/>
            <a:gd name="adj3" fmla="val 5000"/>
          </a:avLst>
        </a:prstGeom>
        <a:solidFill>
          <a:schemeClr val="tx1">
            <a:lumMod val="65000"/>
            <a:lumOff val="35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63DE24F-A0B0-6B4D-8A0B-3D142062985A}">
      <dsp:nvSpPr>
        <dsp:cNvPr id="0" name=""/>
        <dsp:cNvSpPr/>
      </dsp:nvSpPr>
      <dsp:spPr>
        <a:xfrm>
          <a:off x="1219201" y="273881"/>
          <a:ext cx="1773382" cy="1773382"/>
        </a:xfrm>
        <a:prstGeom prst="roundRect">
          <a:avLst/>
        </a:prstGeom>
        <a:solidFill>
          <a:schemeClr val="accent3">
            <a:lumMod val="75000"/>
          </a:schemeClr>
        </a:solidFill>
        <a:ln>
          <a:noFill/>
        </a:ln>
        <a:effectLst>
          <a:glow rad="101600">
            <a:schemeClr val="bg2">
              <a:lumMod val="90000"/>
              <a:alpha val="75000"/>
            </a:schemeClr>
          </a:glo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t" anchorCtr="0">
          <a:noAutofit/>
        </a:bodyPr>
        <a:lstStyle/>
        <a:p>
          <a:pPr lvl="0" algn="ctr" defTabSz="755650">
            <a:lnSpc>
              <a:spcPct val="90000"/>
            </a:lnSpc>
            <a:spcBef>
              <a:spcPct val="0"/>
            </a:spcBef>
            <a:spcAft>
              <a:spcPct val="35000"/>
            </a:spcAft>
          </a:pPr>
          <a:r>
            <a:rPr lang="en-US" sz="1700" kern="1200" dirty="0" smtClean="0"/>
            <a:t>C2B</a:t>
          </a:r>
          <a:endParaRPr lang="en-US" sz="1700" kern="1200" dirty="0"/>
        </a:p>
        <a:p>
          <a:pPr marL="114300" lvl="1" indent="-114300" algn="l" defTabSz="577850">
            <a:lnSpc>
              <a:spcPct val="90000"/>
            </a:lnSpc>
            <a:spcBef>
              <a:spcPct val="0"/>
            </a:spcBef>
            <a:spcAft>
              <a:spcPct val="15000"/>
            </a:spcAft>
            <a:buChar char="••"/>
          </a:pPr>
          <a:r>
            <a:rPr lang="en-US" sz="1300" kern="1200" dirty="0" smtClean="0"/>
            <a:t>Bill Pay</a:t>
          </a:r>
          <a:endParaRPr lang="en-US" sz="1300" kern="1200" dirty="0"/>
        </a:p>
        <a:p>
          <a:pPr marL="114300" lvl="1" indent="-114300" algn="l" defTabSz="577850">
            <a:lnSpc>
              <a:spcPct val="90000"/>
            </a:lnSpc>
            <a:spcBef>
              <a:spcPct val="0"/>
            </a:spcBef>
            <a:spcAft>
              <a:spcPct val="15000"/>
            </a:spcAft>
            <a:buChar char="••"/>
          </a:pPr>
          <a:r>
            <a:rPr lang="en-US" sz="1300" kern="1200" dirty="0" smtClean="0"/>
            <a:t>eCommerce</a:t>
          </a:r>
          <a:endParaRPr lang="en-US" sz="1300" kern="1200" dirty="0"/>
        </a:p>
        <a:p>
          <a:pPr marL="114300" lvl="1" indent="-114300" algn="l" defTabSz="577850">
            <a:lnSpc>
              <a:spcPct val="90000"/>
            </a:lnSpc>
            <a:spcBef>
              <a:spcPct val="0"/>
            </a:spcBef>
            <a:spcAft>
              <a:spcPct val="15000"/>
            </a:spcAft>
            <a:buChar char="••"/>
          </a:pPr>
          <a:r>
            <a:rPr lang="en-US" sz="1300" kern="1200" dirty="0" smtClean="0"/>
            <a:t>POS check conversion</a:t>
          </a:r>
          <a:endParaRPr lang="en-US" sz="1300" kern="1200" dirty="0"/>
        </a:p>
        <a:p>
          <a:pPr marL="114300" lvl="1" indent="-114300" algn="l" defTabSz="577850">
            <a:lnSpc>
              <a:spcPct val="90000"/>
            </a:lnSpc>
            <a:spcBef>
              <a:spcPct val="0"/>
            </a:spcBef>
            <a:spcAft>
              <a:spcPct val="15000"/>
            </a:spcAft>
            <a:buChar char="••"/>
          </a:pPr>
          <a:r>
            <a:rPr lang="en-US" sz="1300" kern="1200" dirty="0" smtClean="0"/>
            <a:t>Merchant debit</a:t>
          </a:r>
          <a:endParaRPr lang="en-US" sz="1300" kern="1200" dirty="0"/>
        </a:p>
        <a:p>
          <a:pPr marL="114300" lvl="1" indent="-114300" algn="l" defTabSz="577850">
            <a:lnSpc>
              <a:spcPct val="90000"/>
            </a:lnSpc>
            <a:spcBef>
              <a:spcPct val="0"/>
            </a:spcBef>
            <a:spcAft>
              <a:spcPct val="15000"/>
            </a:spcAft>
            <a:buChar char="••"/>
          </a:pPr>
          <a:r>
            <a:rPr lang="en-US" sz="1300" kern="1200" dirty="0" smtClean="0"/>
            <a:t>Collections</a:t>
          </a:r>
          <a:endParaRPr lang="en-US" sz="1300" kern="1200" dirty="0"/>
        </a:p>
      </dsp:txBody>
      <dsp:txXfrm>
        <a:off x="1305770" y="360450"/>
        <a:ext cx="1600244" cy="1600244"/>
      </dsp:txXfrm>
    </dsp:sp>
    <dsp:sp modelId="{5DD89D7E-51E2-EF4A-93C9-C46F23A9014A}">
      <dsp:nvSpPr>
        <dsp:cNvPr id="0" name=""/>
        <dsp:cNvSpPr/>
      </dsp:nvSpPr>
      <dsp:spPr>
        <a:xfrm>
          <a:off x="3370579" y="288174"/>
          <a:ext cx="1773382" cy="1773382"/>
        </a:xfrm>
        <a:prstGeom prst="roundRect">
          <a:avLst/>
        </a:prstGeom>
        <a:solidFill>
          <a:schemeClr val="accent3">
            <a:lumMod val="75000"/>
          </a:schemeClr>
        </a:solidFill>
        <a:ln>
          <a:noFill/>
        </a:ln>
        <a:effectLst>
          <a:glow rad="101600">
            <a:schemeClr val="bg2">
              <a:lumMod val="90000"/>
              <a:alpha val="75000"/>
            </a:schemeClr>
          </a:glo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t" anchorCtr="0">
          <a:noAutofit/>
        </a:bodyPr>
        <a:lstStyle/>
        <a:p>
          <a:pPr lvl="0" algn="ctr" defTabSz="755650">
            <a:lnSpc>
              <a:spcPct val="90000"/>
            </a:lnSpc>
            <a:spcBef>
              <a:spcPct val="0"/>
            </a:spcBef>
            <a:spcAft>
              <a:spcPct val="35000"/>
            </a:spcAft>
          </a:pPr>
          <a:r>
            <a:rPr lang="en-US" sz="1700" kern="1200" dirty="0" smtClean="0"/>
            <a:t>C2C</a:t>
          </a:r>
          <a:endParaRPr lang="en-US" sz="1700" kern="1200" dirty="0"/>
        </a:p>
        <a:p>
          <a:pPr marL="114300" lvl="1" indent="-114300" algn="l" defTabSz="577850">
            <a:lnSpc>
              <a:spcPct val="90000"/>
            </a:lnSpc>
            <a:spcBef>
              <a:spcPct val="0"/>
            </a:spcBef>
            <a:spcAft>
              <a:spcPct val="15000"/>
            </a:spcAft>
            <a:buChar char="••"/>
          </a:pPr>
          <a:r>
            <a:rPr lang="en-US" sz="1300" kern="1200" dirty="0" smtClean="0"/>
            <a:t>Person-to-Person</a:t>
          </a:r>
          <a:endParaRPr lang="en-US" sz="1300" kern="1200" dirty="0"/>
        </a:p>
        <a:p>
          <a:pPr marL="114300" lvl="1" indent="-114300" algn="l" defTabSz="577850">
            <a:lnSpc>
              <a:spcPct val="90000"/>
            </a:lnSpc>
            <a:spcBef>
              <a:spcPct val="0"/>
            </a:spcBef>
            <a:spcAft>
              <a:spcPct val="15000"/>
            </a:spcAft>
            <a:buChar char="••"/>
          </a:pPr>
          <a:r>
            <a:rPr lang="en-US" sz="1300" kern="1200" dirty="0" smtClean="0"/>
            <a:t>Account-to-Account</a:t>
          </a:r>
          <a:endParaRPr lang="en-US" sz="1300" kern="1200" dirty="0"/>
        </a:p>
      </dsp:txBody>
      <dsp:txXfrm>
        <a:off x="3457148" y="374743"/>
        <a:ext cx="1600244" cy="1600244"/>
      </dsp:txXfrm>
    </dsp:sp>
    <dsp:sp modelId="{E9AEFE1F-7360-704E-BCB3-BA75A9DD6AB3}">
      <dsp:nvSpPr>
        <dsp:cNvPr id="0" name=""/>
        <dsp:cNvSpPr/>
      </dsp:nvSpPr>
      <dsp:spPr>
        <a:xfrm>
          <a:off x="1286856" y="2371898"/>
          <a:ext cx="1773382" cy="1773382"/>
        </a:xfrm>
        <a:prstGeom prst="roundRect">
          <a:avLst/>
        </a:prstGeom>
        <a:solidFill>
          <a:schemeClr val="accent3">
            <a:lumMod val="75000"/>
          </a:schemeClr>
        </a:solidFill>
        <a:ln>
          <a:noFill/>
        </a:ln>
        <a:effectLst>
          <a:glow rad="101600">
            <a:schemeClr val="bg2">
              <a:lumMod val="90000"/>
              <a:alpha val="75000"/>
            </a:schemeClr>
          </a:glo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t" anchorCtr="0">
          <a:noAutofit/>
        </a:bodyPr>
        <a:lstStyle/>
        <a:p>
          <a:pPr lvl="0" algn="ctr" defTabSz="711200">
            <a:lnSpc>
              <a:spcPct val="90000"/>
            </a:lnSpc>
            <a:spcBef>
              <a:spcPct val="0"/>
            </a:spcBef>
            <a:spcAft>
              <a:spcPct val="35000"/>
            </a:spcAft>
          </a:pPr>
          <a:r>
            <a:rPr lang="en-US" sz="1600" kern="1200" dirty="0" smtClean="0"/>
            <a:t>B2B</a:t>
          </a:r>
          <a:endParaRPr lang="en-US" sz="1400" kern="1200" baseline="0" dirty="0"/>
        </a:p>
        <a:p>
          <a:pPr marL="114300" lvl="1" indent="-114300" algn="l" defTabSz="622300">
            <a:lnSpc>
              <a:spcPct val="90000"/>
            </a:lnSpc>
            <a:spcBef>
              <a:spcPct val="0"/>
            </a:spcBef>
            <a:spcAft>
              <a:spcPct val="15000"/>
            </a:spcAft>
            <a:buChar char="••"/>
          </a:pPr>
          <a:r>
            <a:rPr lang="en-US" sz="1400" kern="1200" baseline="0" dirty="0" smtClean="0"/>
            <a:t>Multiple uses, such as trading partner payments, due-date and late  invoice payments</a:t>
          </a:r>
          <a:endParaRPr lang="en-US" sz="1400" kern="1200" baseline="0" dirty="0"/>
        </a:p>
      </dsp:txBody>
      <dsp:txXfrm>
        <a:off x="1373425" y="2458467"/>
        <a:ext cx="1600244" cy="1600244"/>
      </dsp:txXfrm>
    </dsp:sp>
    <dsp:sp modelId="{7ADD863A-46DC-194F-A330-D217D8DDD85B}">
      <dsp:nvSpPr>
        <dsp:cNvPr id="0" name=""/>
        <dsp:cNvSpPr/>
      </dsp:nvSpPr>
      <dsp:spPr>
        <a:xfrm>
          <a:off x="3370579" y="2371898"/>
          <a:ext cx="1773382" cy="1773382"/>
        </a:xfrm>
        <a:prstGeom prst="roundRect">
          <a:avLst/>
        </a:prstGeom>
        <a:solidFill>
          <a:schemeClr val="accent3">
            <a:lumMod val="75000"/>
          </a:schemeClr>
        </a:solidFill>
        <a:ln>
          <a:noFill/>
        </a:ln>
        <a:effectLst>
          <a:glow rad="101600">
            <a:schemeClr val="bg2">
              <a:lumMod val="90000"/>
              <a:alpha val="75000"/>
            </a:schemeClr>
          </a:glo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t" anchorCtr="0">
          <a:noAutofit/>
        </a:bodyPr>
        <a:lstStyle/>
        <a:p>
          <a:pPr lvl="0" algn="ctr" defTabSz="755650">
            <a:lnSpc>
              <a:spcPct val="90000"/>
            </a:lnSpc>
            <a:spcBef>
              <a:spcPct val="0"/>
            </a:spcBef>
            <a:spcAft>
              <a:spcPct val="35000"/>
            </a:spcAft>
          </a:pPr>
          <a:r>
            <a:rPr lang="en-US" sz="1700" kern="1200" dirty="0" smtClean="0"/>
            <a:t>B2C</a:t>
          </a:r>
          <a:endParaRPr lang="en-US" sz="1700" kern="1200" dirty="0"/>
        </a:p>
        <a:p>
          <a:pPr marL="114300" lvl="1" indent="-114300" algn="l" defTabSz="577850">
            <a:lnSpc>
              <a:spcPct val="90000"/>
            </a:lnSpc>
            <a:spcBef>
              <a:spcPct val="0"/>
            </a:spcBef>
            <a:spcAft>
              <a:spcPct val="15000"/>
            </a:spcAft>
            <a:buChar char="••"/>
          </a:pPr>
          <a:r>
            <a:rPr lang="en-US" sz="1300" kern="1200" dirty="0" smtClean="0"/>
            <a:t>Payroll</a:t>
          </a:r>
          <a:endParaRPr lang="en-US" sz="1300" kern="1200" dirty="0"/>
        </a:p>
        <a:p>
          <a:pPr marL="114300" lvl="1" indent="-114300" algn="l" defTabSz="577850">
            <a:lnSpc>
              <a:spcPct val="90000"/>
            </a:lnSpc>
            <a:spcBef>
              <a:spcPct val="0"/>
            </a:spcBef>
            <a:spcAft>
              <a:spcPct val="15000"/>
            </a:spcAft>
            <a:buChar char="••"/>
          </a:pPr>
          <a:r>
            <a:rPr lang="en-US" sz="1300" kern="1200" dirty="0" smtClean="0"/>
            <a:t>Insurance, refunds</a:t>
          </a:r>
          <a:endParaRPr lang="en-US" sz="1300" kern="1200" dirty="0"/>
        </a:p>
      </dsp:txBody>
      <dsp:txXfrm>
        <a:off x="3457148" y="2458467"/>
        <a:ext cx="1600244" cy="1600244"/>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184"/>
          </a:xfrm>
          <a:prstGeom prst="rect">
            <a:avLst/>
          </a:prstGeom>
        </p:spPr>
        <p:txBody>
          <a:bodyPr vert="horz" lIns="91085" tIns="45542" rIns="91085" bIns="45542" rtlCol="0"/>
          <a:lstStyle>
            <a:lvl1pPr algn="l">
              <a:defRPr sz="1300"/>
            </a:lvl1pPr>
          </a:lstStyle>
          <a:p>
            <a:r>
              <a:rPr lang="en-US" smtClean="0"/>
              <a:t>Preparing for Same Day ACH</a:t>
            </a:r>
            <a:endParaRPr lang="en-US"/>
          </a:p>
        </p:txBody>
      </p:sp>
      <p:sp>
        <p:nvSpPr>
          <p:cNvPr id="3" name="Date Placeholder 2"/>
          <p:cNvSpPr>
            <a:spLocks noGrp="1"/>
          </p:cNvSpPr>
          <p:nvPr>
            <p:ph type="dt" sz="quarter" idx="1"/>
          </p:nvPr>
        </p:nvSpPr>
        <p:spPr>
          <a:xfrm>
            <a:off x="3884613" y="0"/>
            <a:ext cx="2971800" cy="454184"/>
          </a:xfrm>
          <a:prstGeom prst="rect">
            <a:avLst/>
          </a:prstGeom>
        </p:spPr>
        <p:txBody>
          <a:bodyPr vert="horz" lIns="91085" tIns="45542" rIns="91085" bIns="45542" rtlCol="0"/>
          <a:lstStyle>
            <a:lvl1pPr algn="r">
              <a:defRPr sz="1300"/>
            </a:lvl1pPr>
          </a:lstStyle>
          <a:p>
            <a:endParaRPr lang="en-US"/>
          </a:p>
        </p:txBody>
      </p:sp>
      <p:sp>
        <p:nvSpPr>
          <p:cNvPr id="4" name="Footer Placeholder 3"/>
          <p:cNvSpPr>
            <a:spLocks noGrp="1"/>
          </p:cNvSpPr>
          <p:nvPr>
            <p:ph type="ftr" sz="quarter" idx="2"/>
          </p:nvPr>
        </p:nvSpPr>
        <p:spPr>
          <a:xfrm>
            <a:off x="0" y="8627915"/>
            <a:ext cx="2971800" cy="454184"/>
          </a:xfrm>
          <a:prstGeom prst="rect">
            <a:avLst/>
          </a:prstGeom>
        </p:spPr>
        <p:txBody>
          <a:bodyPr vert="horz" lIns="91085" tIns="45542" rIns="91085" bIns="45542" rtlCol="0" anchor="b"/>
          <a:lstStyle>
            <a:lvl1pPr algn="l">
              <a:defRPr sz="1300"/>
            </a:lvl1pPr>
          </a:lstStyle>
          <a:p>
            <a:r>
              <a:rPr lang="en-US" smtClean="0"/>
              <a:t>© 2015 EastPay. All Rights Reserved</a:t>
            </a:r>
            <a:endParaRPr lang="en-US"/>
          </a:p>
        </p:txBody>
      </p:sp>
      <p:sp>
        <p:nvSpPr>
          <p:cNvPr id="5" name="Slide Number Placeholder 4"/>
          <p:cNvSpPr>
            <a:spLocks noGrp="1"/>
          </p:cNvSpPr>
          <p:nvPr>
            <p:ph type="sldNum" sz="quarter" idx="3"/>
          </p:nvPr>
        </p:nvSpPr>
        <p:spPr>
          <a:xfrm>
            <a:off x="3884613" y="8627915"/>
            <a:ext cx="2971800" cy="454184"/>
          </a:xfrm>
          <a:prstGeom prst="rect">
            <a:avLst/>
          </a:prstGeom>
        </p:spPr>
        <p:txBody>
          <a:bodyPr vert="horz" lIns="91085" tIns="45542" rIns="91085" bIns="45542" rtlCol="0" anchor="b"/>
          <a:lstStyle>
            <a:lvl1pPr algn="r">
              <a:defRPr sz="1300"/>
            </a:lvl1pPr>
          </a:lstStyle>
          <a:p>
            <a:fld id="{D237F4AF-7998-4DEE-B2DB-2004F85A4B94}" type="slidenum">
              <a:rPr lang="en-US" smtClean="0"/>
              <a:t>‹#›</a:t>
            </a:fld>
            <a:endParaRPr lang="en-US"/>
          </a:p>
        </p:txBody>
      </p:sp>
    </p:spTree>
    <p:extLst>
      <p:ext uri="{BB962C8B-B14F-4D97-AF65-F5344CB8AC3E}">
        <p14:creationId xmlns:p14="http://schemas.microsoft.com/office/powerpoint/2010/main" val="148339815"/>
      </p:ext>
    </p:extLst>
  </p:cSld>
  <p:clrMap bg1="lt1" tx1="dk1" bg2="lt2" tx2="dk2" accent1="accent1" accent2="accent2" accent3="accent3" accent4="accent4" accent5="accent5" accent6="accent6" hlink="hlink" folHlink="folHlink"/>
  <p:hf sldNum="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184"/>
          </a:xfrm>
          <a:prstGeom prst="rect">
            <a:avLst/>
          </a:prstGeom>
        </p:spPr>
        <p:txBody>
          <a:bodyPr vert="horz" lIns="91085" tIns="45542" rIns="91085" bIns="45542" rtlCol="0"/>
          <a:lstStyle>
            <a:lvl1pPr algn="l">
              <a:defRPr sz="1300"/>
            </a:lvl1pPr>
          </a:lstStyle>
          <a:p>
            <a:r>
              <a:rPr lang="en-US" smtClean="0"/>
              <a:t>Preparing for Same Day ACH</a:t>
            </a:r>
            <a:endParaRPr lang="en-US"/>
          </a:p>
        </p:txBody>
      </p:sp>
      <p:sp>
        <p:nvSpPr>
          <p:cNvPr id="3" name="Date Placeholder 2"/>
          <p:cNvSpPr>
            <a:spLocks noGrp="1"/>
          </p:cNvSpPr>
          <p:nvPr>
            <p:ph type="dt" idx="1"/>
          </p:nvPr>
        </p:nvSpPr>
        <p:spPr>
          <a:xfrm>
            <a:off x="3884613" y="0"/>
            <a:ext cx="2971800" cy="454184"/>
          </a:xfrm>
          <a:prstGeom prst="rect">
            <a:avLst/>
          </a:prstGeom>
        </p:spPr>
        <p:txBody>
          <a:bodyPr vert="horz" lIns="91085" tIns="45542" rIns="91085" bIns="45542" rtlCol="0"/>
          <a:lstStyle>
            <a:lvl1pPr algn="r">
              <a:defRPr sz="1300"/>
            </a:lvl1pPr>
          </a:lstStyle>
          <a:p>
            <a:endParaRPr lang="en-US"/>
          </a:p>
        </p:txBody>
      </p:sp>
      <p:sp>
        <p:nvSpPr>
          <p:cNvPr id="4" name="Slide Image Placeholder 3"/>
          <p:cNvSpPr>
            <a:spLocks noGrp="1" noRot="1" noChangeAspect="1"/>
          </p:cNvSpPr>
          <p:nvPr>
            <p:ph type="sldImg" idx="2"/>
          </p:nvPr>
        </p:nvSpPr>
        <p:spPr>
          <a:xfrm>
            <a:off x="1157288" y="682625"/>
            <a:ext cx="4543425" cy="3406775"/>
          </a:xfrm>
          <a:prstGeom prst="rect">
            <a:avLst/>
          </a:prstGeom>
          <a:noFill/>
          <a:ln w="12700">
            <a:solidFill>
              <a:prstClr val="black"/>
            </a:solidFill>
          </a:ln>
        </p:spPr>
        <p:txBody>
          <a:bodyPr vert="horz" lIns="91085" tIns="45542" rIns="91085" bIns="45542" rtlCol="0" anchor="ctr"/>
          <a:lstStyle/>
          <a:p>
            <a:endParaRPr lang="en-US"/>
          </a:p>
        </p:txBody>
      </p:sp>
      <p:sp>
        <p:nvSpPr>
          <p:cNvPr id="5" name="Notes Placeholder 4"/>
          <p:cNvSpPr>
            <a:spLocks noGrp="1"/>
          </p:cNvSpPr>
          <p:nvPr>
            <p:ph type="body" sz="quarter" idx="3"/>
          </p:nvPr>
        </p:nvSpPr>
        <p:spPr>
          <a:xfrm>
            <a:off x="685800" y="4314746"/>
            <a:ext cx="5486400" cy="4087654"/>
          </a:xfrm>
          <a:prstGeom prst="rect">
            <a:avLst/>
          </a:prstGeom>
        </p:spPr>
        <p:txBody>
          <a:bodyPr vert="horz" lIns="91085" tIns="45542" rIns="91085" bIns="4554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27915"/>
            <a:ext cx="2971800" cy="454184"/>
          </a:xfrm>
          <a:prstGeom prst="rect">
            <a:avLst/>
          </a:prstGeom>
        </p:spPr>
        <p:txBody>
          <a:bodyPr vert="horz" lIns="91085" tIns="45542" rIns="91085" bIns="45542" rtlCol="0" anchor="b"/>
          <a:lstStyle>
            <a:lvl1pPr algn="l">
              <a:defRPr sz="1300"/>
            </a:lvl1pPr>
          </a:lstStyle>
          <a:p>
            <a:r>
              <a:rPr lang="en-US" smtClean="0"/>
              <a:t>© 2015 EastPay. All Rights Reserved</a:t>
            </a:r>
            <a:endParaRPr lang="en-US"/>
          </a:p>
        </p:txBody>
      </p:sp>
      <p:sp>
        <p:nvSpPr>
          <p:cNvPr id="7" name="Slide Number Placeholder 6"/>
          <p:cNvSpPr>
            <a:spLocks noGrp="1"/>
          </p:cNvSpPr>
          <p:nvPr>
            <p:ph type="sldNum" sz="quarter" idx="5"/>
          </p:nvPr>
        </p:nvSpPr>
        <p:spPr>
          <a:xfrm>
            <a:off x="3884613" y="8627915"/>
            <a:ext cx="2971800" cy="454184"/>
          </a:xfrm>
          <a:prstGeom prst="rect">
            <a:avLst/>
          </a:prstGeom>
        </p:spPr>
        <p:txBody>
          <a:bodyPr vert="horz" lIns="91085" tIns="45542" rIns="91085" bIns="45542" rtlCol="0" anchor="b"/>
          <a:lstStyle>
            <a:lvl1pPr algn="r">
              <a:defRPr sz="1300"/>
            </a:lvl1pPr>
          </a:lstStyle>
          <a:p>
            <a:fld id="{36E07C40-38FF-48E6-9097-034289480225}" type="slidenum">
              <a:rPr lang="en-US" smtClean="0"/>
              <a:t>‹#›</a:t>
            </a:fld>
            <a:endParaRPr lang="en-US"/>
          </a:p>
        </p:txBody>
      </p:sp>
    </p:spTree>
    <p:extLst>
      <p:ext uri="{BB962C8B-B14F-4D97-AF65-F5344CB8AC3E}">
        <p14:creationId xmlns:p14="http://schemas.microsoft.com/office/powerpoint/2010/main" val="3495127365"/>
      </p:ext>
    </p:extLst>
  </p:cSld>
  <p:clrMap bg1="lt1" tx1="dk1" bg2="lt2" tx2="dk2" accent1="accent1" accent2="accent2" accent3="accent3" accent4="accent4" accent5="accent5" accent6="accent6" hlink="hlink" folHlink="folHlink"/>
  <p:hf sldNum="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Header Placeholder 4"/>
          <p:cNvSpPr>
            <a:spLocks noGrp="1"/>
          </p:cNvSpPr>
          <p:nvPr>
            <p:ph type="hdr" sz="quarter" idx="11"/>
          </p:nvPr>
        </p:nvSpPr>
        <p:spPr/>
        <p:txBody>
          <a:bodyPr/>
          <a:lstStyle/>
          <a:p>
            <a:r>
              <a:rPr lang="en-US" smtClean="0"/>
              <a:t>Preparing for Same Day ACH</a:t>
            </a:r>
            <a:endParaRPr lang="en-US"/>
          </a:p>
        </p:txBody>
      </p:sp>
    </p:spTree>
    <p:extLst>
      <p:ext uri="{BB962C8B-B14F-4D97-AF65-F5344CB8AC3E}">
        <p14:creationId xmlns:p14="http://schemas.microsoft.com/office/powerpoint/2010/main" val="29982752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Header Placeholder 4"/>
          <p:cNvSpPr>
            <a:spLocks noGrp="1"/>
          </p:cNvSpPr>
          <p:nvPr>
            <p:ph type="hdr" sz="quarter" idx="11"/>
          </p:nvPr>
        </p:nvSpPr>
        <p:spPr/>
        <p:txBody>
          <a:bodyPr/>
          <a:lstStyle/>
          <a:p>
            <a:r>
              <a:rPr lang="en-US" smtClean="0"/>
              <a:t>Preparing for Same Day ACH</a:t>
            </a:r>
            <a:endParaRPr lang="en-US"/>
          </a:p>
        </p:txBody>
      </p:sp>
    </p:spTree>
    <p:extLst>
      <p:ext uri="{BB962C8B-B14F-4D97-AF65-F5344CB8AC3E}">
        <p14:creationId xmlns:p14="http://schemas.microsoft.com/office/powerpoint/2010/main" val="7941154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Preparing for Same Day ACH</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 2015 EastPay. All Rights Reserved</a:t>
            </a:r>
            <a:endParaRPr lang="en-US"/>
          </a:p>
        </p:txBody>
      </p:sp>
    </p:spTree>
    <p:extLst>
      <p:ext uri="{BB962C8B-B14F-4D97-AF65-F5344CB8AC3E}">
        <p14:creationId xmlns:p14="http://schemas.microsoft.com/office/powerpoint/2010/main" val="17504947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Preparing for Same Day ACH</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 2015 EastPay. All Rights Reserved</a:t>
            </a:r>
            <a:endParaRPr lang="en-US"/>
          </a:p>
        </p:txBody>
      </p:sp>
    </p:spTree>
    <p:extLst>
      <p:ext uri="{BB962C8B-B14F-4D97-AF65-F5344CB8AC3E}">
        <p14:creationId xmlns:p14="http://schemas.microsoft.com/office/powerpoint/2010/main" val="2651044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Rectangle 2"/>
          <p:cNvSpPr>
            <a:spLocks noGrp="1" noRot="1" noChangeAspect="1" noChangeArrowheads="1" noTextEdit="1"/>
          </p:cNvSpPr>
          <p:nvPr>
            <p:ph type="sldImg"/>
          </p:nvPr>
        </p:nvSpPr>
        <p:spPr>
          <a:xfrm>
            <a:off x="1158875" y="684213"/>
            <a:ext cx="4541838" cy="3406775"/>
          </a:xfrm>
          <a:ln/>
        </p:spPr>
      </p:sp>
      <p:sp>
        <p:nvSpPr>
          <p:cNvPr id="646147" name="Rectangle 3"/>
          <p:cNvSpPr>
            <a:spLocks noGrp="1" noChangeArrowheads="1"/>
          </p:cNvSpPr>
          <p:nvPr>
            <p:ph type="body" idx="1"/>
          </p:nvPr>
        </p:nvSpPr>
        <p:spPr>
          <a:xfrm>
            <a:off x="686101" y="4315049"/>
            <a:ext cx="5485804" cy="4085251"/>
          </a:xfrm>
        </p:spPr>
        <p:txBody>
          <a:bodyPr/>
          <a:lstStyle/>
          <a:p>
            <a:r>
              <a:rPr lang="en-US" dirty="0" smtClean="0"/>
              <a:t>If you have any questions please feel free to call as at 800-681-4224 or</a:t>
            </a:r>
            <a:r>
              <a:rPr lang="en-US" baseline="0" dirty="0" smtClean="0"/>
              <a:t> email us at education at </a:t>
            </a:r>
            <a:r>
              <a:rPr lang="en-US" baseline="0" dirty="0" err="1" smtClean="0"/>
              <a:t>eastpay</a:t>
            </a:r>
            <a:r>
              <a:rPr lang="en-US" baseline="0" dirty="0" smtClean="0"/>
              <a:t> dot org.</a:t>
            </a:r>
            <a:endParaRPr lang="en-US" dirty="0" smtClean="0"/>
          </a:p>
        </p:txBody>
      </p:sp>
      <p:sp>
        <p:nvSpPr>
          <p:cNvPr id="5" name="Date Placeholder 4"/>
          <p:cNvSpPr>
            <a:spLocks noGrp="1"/>
          </p:cNvSpPr>
          <p:nvPr>
            <p:ph type="dt" idx="10"/>
          </p:nvPr>
        </p:nvSpPr>
        <p:spPr/>
        <p:txBody>
          <a:bodyPr/>
          <a:lstStyle/>
          <a:p>
            <a:endParaRPr lang="en-US">
              <a:solidFill>
                <a:prstClr val="black"/>
              </a:solidFill>
            </a:endParaRPr>
          </a:p>
        </p:txBody>
      </p:sp>
      <p:sp>
        <p:nvSpPr>
          <p:cNvPr id="7" name="Footer Placeholder 6"/>
          <p:cNvSpPr>
            <a:spLocks noGrp="1"/>
          </p:cNvSpPr>
          <p:nvPr>
            <p:ph type="ftr" sz="quarter" idx="11"/>
          </p:nvPr>
        </p:nvSpPr>
        <p:spPr/>
        <p:txBody>
          <a:bodyPr/>
          <a:lstStyle/>
          <a:p>
            <a:r>
              <a:rPr lang="en-US" smtClean="0">
                <a:solidFill>
                  <a:prstClr val="black"/>
                </a:solidFill>
              </a:rPr>
              <a:t>© 2015 EastPay. All Rights Reserved</a:t>
            </a:r>
            <a:endParaRPr lang="en-US">
              <a:solidFill>
                <a:prstClr val="black"/>
              </a:solidFill>
            </a:endParaRPr>
          </a:p>
        </p:txBody>
      </p:sp>
      <p:sp>
        <p:nvSpPr>
          <p:cNvPr id="8" name="Header Placeholder 7"/>
          <p:cNvSpPr>
            <a:spLocks noGrp="1"/>
          </p:cNvSpPr>
          <p:nvPr>
            <p:ph type="hdr" sz="quarter" idx="12"/>
          </p:nvPr>
        </p:nvSpPr>
        <p:spPr/>
        <p:txBody>
          <a:bodyPr/>
          <a:lstStyle/>
          <a:p>
            <a:r>
              <a:rPr lang="en-US" smtClean="0">
                <a:solidFill>
                  <a:prstClr val="black"/>
                </a:solidFill>
              </a:rPr>
              <a:t>Preparing for Same Day ACH</a:t>
            </a:r>
            <a:endParaRPr lang="en-US">
              <a:solidFill>
                <a:prstClr val="black"/>
              </a:solidFill>
            </a:endParaRPr>
          </a:p>
        </p:txBody>
      </p:sp>
    </p:spTree>
    <p:extLst>
      <p:ext uri="{BB962C8B-B14F-4D97-AF65-F5344CB8AC3E}">
        <p14:creationId xmlns:p14="http://schemas.microsoft.com/office/powerpoint/2010/main" val="4211250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2015 EastPay. All Rights Reserved</a:t>
            </a:r>
            <a:endParaRPr lang="en-US"/>
          </a:p>
        </p:txBody>
      </p:sp>
      <p:sp>
        <p:nvSpPr>
          <p:cNvPr id="7" name="Header Placeholder 6"/>
          <p:cNvSpPr>
            <a:spLocks noGrp="1"/>
          </p:cNvSpPr>
          <p:nvPr>
            <p:ph type="hdr" sz="quarter" idx="13"/>
          </p:nvPr>
        </p:nvSpPr>
        <p:spPr/>
        <p:txBody>
          <a:bodyPr/>
          <a:lstStyle/>
          <a:p>
            <a:r>
              <a:rPr lang="en-US" smtClean="0"/>
              <a:t>Preparing for Same Day ACH</a:t>
            </a:r>
            <a:endParaRPr lang="en-US"/>
          </a:p>
        </p:txBody>
      </p:sp>
    </p:spTree>
    <p:extLst>
      <p:ext uri="{BB962C8B-B14F-4D97-AF65-F5344CB8AC3E}">
        <p14:creationId xmlns:p14="http://schemas.microsoft.com/office/powerpoint/2010/main" val="1226662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9906" name="Rectangle 2"/>
          <p:cNvSpPr>
            <a:spLocks noGrp="1" noRot="1" noChangeAspect="1" noChangeArrowheads="1" noTextEdit="1"/>
          </p:cNvSpPr>
          <p:nvPr>
            <p:ph type="sldImg"/>
          </p:nvPr>
        </p:nvSpPr>
        <p:spPr>
          <a:xfrm>
            <a:off x="1158875" y="682625"/>
            <a:ext cx="4541838" cy="3406775"/>
          </a:xfrm>
          <a:ln/>
        </p:spPr>
      </p:sp>
      <p:sp>
        <p:nvSpPr>
          <p:cNvPr id="1019907" name="Rectangle 3"/>
          <p:cNvSpPr>
            <a:spLocks noGrp="1" noChangeArrowheads="1"/>
          </p:cNvSpPr>
          <p:nvPr>
            <p:ph type="body" idx="1"/>
          </p:nvPr>
        </p:nvSpPr>
        <p:spPr>
          <a:xfrm>
            <a:off x="912319" y="4315049"/>
            <a:ext cx="5033367" cy="4086752"/>
          </a:xfrm>
        </p:spPr>
        <p:txBody>
          <a:bodyPr/>
          <a:lstStyle/>
          <a:p>
            <a:endParaRPr lang="en-US" smtClean="0">
              <a:latin typeface="Times" pitchFamily="18" charset="0"/>
            </a:endParaRPr>
          </a:p>
        </p:txBody>
      </p:sp>
      <p:sp>
        <p:nvSpPr>
          <p:cNvPr id="5" name="Footer Placeholder 4"/>
          <p:cNvSpPr>
            <a:spLocks noGrp="1"/>
          </p:cNvSpPr>
          <p:nvPr>
            <p:ph type="ftr" sz="quarter" idx="10"/>
          </p:nvPr>
        </p:nvSpPr>
        <p:spPr/>
        <p:txBody>
          <a:bodyPr/>
          <a:lstStyle/>
          <a:p>
            <a:r>
              <a:rPr lang="en-US" smtClean="0"/>
              <a:t>© 2015 EastPay. All Rights Reserved</a:t>
            </a:r>
            <a:endParaRPr lang="en-US"/>
          </a:p>
        </p:txBody>
      </p:sp>
      <p:sp>
        <p:nvSpPr>
          <p:cNvPr id="6" name="Header Placeholder 5"/>
          <p:cNvSpPr>
            <a:spLocks noGrp="1"/>
          </p:cNvSpPr>
          <p:nvPr>
            <p:ph type="hdr" sz="quarter" idx="11"/>
          </p:nvPr>
        </p:nvSpPr>
        <p:spPr/>
        <p:txBody>
          <a:bodyPr/>
          <a:lstStyle/>
          <a:p>
            <a:r>
              <a:rPr lang="en-US" smtClean="0"/>
              <a:t>Preparing for Same Day ACH</a:t>
            </a:r>
            <a:endParaRPr lang="en-US"/>
          </a:p>
        </p:txBody>
      </p:sp>
      <p:sp>
        <p:nvSpPr>
          <p:cNvPr id="2" name="Date Placeholder 1"/>
          <p:cNvSpPr>
            <a:spLocks noGrp="1"/>
          </p:cNvSpPr>
          <p:nvPr>
            <p:ph type="dt" idx="12"/>
          </p:nvPr>
        </p:nvSpPr>
        <p:spPr/>
        <p:txBody>
          <a:bodyPr/>
          <a:lstStyle/>
          <a:p>
            <a:endParaRPr lang="en-US"/>
          </a:p>
        </p:txBody>
      </p:sp>
    </p:spTree>
    <p:extLst>
      <p:ext uri="{BB962C8B-B14F-4D97-AF65-F5344CB8AC3E}">
        <p14:creationId xmlns:p14="http://schemas.microsoft.com/office/powerpoint/2010/main" val="103640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Header Placeholder 4"/>
          <p:cNvSpPr>
            <a:spLocks noGrp="1"/>
          </p:cNvSpPr>
          <p:nvPr>
            <p:ph type="hdr" sz="quarter" idx="11"/>
          </p:nvPr>
        </p:nvSpPr>
        <p:spPr/>
        <p:txBody>
          <a:bodyPr/>
          <a:lstStyle/>
          <a:p>
            <a:r>
              <a:rPr lang="en-US" smtClean="0"/>
              <a:t>Preparing for Same Day ACH</a:t>
            </a:r>
            <a:endParaRPr lang="en-US"/>
          </a:p>
        </p:txBody>
      </p:sp>
    </p:spTree>
    <p:extLst>
      <p:ext uri="{BB962C8B-B14F-4D97-AF65-F5344CB8AC3E}">
        <p14:creationId xmlns:p14="http://schemas.microsoft.com/office/powerpoint/2010/main" val="1752992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Preparing for Same Day ACH</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 2015 EastPay. All Rights Reserved</a:t>
            </a:r>
            <a:endParaRPr lang="en-US"/>
          </a:p>
        </p:txBody>
      </p:sp>
    </p:spTree>
    <p:extLst>
      <p:ext uri="{BB962C8B-B14F-4D97-AF65-F5344CB8AC3E}">
        <p14:creationId xmlns:p14="http://schemas.microsoft.com/office/powerpoint/2010/main" val="36304379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Header Placeholder 4"/>
          <p:cNvSpPr>
            <a:spLocks noGrp="1"/>
          </p:cNvSpPr>
          <p:nvPr>
            <p:ph type="hdr" sz="quarter" idx="11"/>
          </p:nvPr>
        </p:nvSpPr>
        <p:spPr/>
        <p:txBody>
          <a:bodyPr/>
          <a:lstStyle/>
          <a:p>
            <a:r>
              <a:rPr lang="en-US" smtClean="0"/>
              <a:t>Preparing for Same Day ACH</a:t>
            </a:r>
            <a:endParaRPr lang="en-US"/>
          </a:p>
        </p:txBody>
      </p:sp>
    </p:spTree>
    <p:extLst>
      <p:ext uri="{BB962C8B-B14F-4D97-AF65-F5344CB8AC3E}">
        <p14:creationId xmlns:p14="http://schemas.microsoft.com/office/powerpoint/2010/main" val="988529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Header Placeholder 4"/>
          <p:cNvSpPr>
            <a:spLocks noGrp="1"/>
          </p:cNvSpPr>
          <p:nvPr>
            <p:ph type="hdr" sz="quarter" idx="11"/>
          </p:nvPr>
        </p:nvSpPr>
        <p:spPr/>
        <p:txBody>
          <a:bodyPr/>
          <a:lstStyle/>
          <a:p>
            <a:r>
              <a:rPr lang="en-US" smtClean="0"/>
              <a:t>Preparing for Same Day ACH</a:t>
            </a:r>
            <a:endParaRPr lang="en-US"/>
          </a:p>
        </p:txBody>
      </p:sp>
    </p:spTree>
    <p:extLst>
      <p:ext uri="{BB962C8B-B14F-4D97-AF65-F5344CB8AC3E}">
        <p14:creationId xmlns:p14="http://schemas.microsoft.com/office/powerpoint/2010/main" val="3985094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Header Placeholder 4"/>
          <p:cNvSpPr>
            <a:spLocks noGrp="1"/>
          </p:cNvSpPr>
          <p:nvPr>
            <p:ph type="hdr" sz="quarter" idx="11"/>
          </p:nvPr>
        </p:nvSpPr>
        <p:spPr/>
        <p:txBody>
          <a:bodyPr/>
          <a:lstStyle/>
          <a:p>
            <a:r>
              <a:rPr lang="en-US" smtClean="0"/>
              <a:t>Preparing for Same Day ACH</a:t>
            </a:r>
            <a:endParaRPr lang="en-US"/>
          </a:p>
        </p:txBody>
      </p:sp>
    </p:spTree>
    <p:extLst>
      <p:ext uri="{BB962C8B-B14F-4D97-AF65-F5344CB8AC3E}">
        <p14:creationId xmlns:p14="http://schemas.microsoft.com/office/powerpoint/2010/main" val="4187799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Header Placeholder 4"/>
          <p:cNvSpPr>
            <a:spLocks noGrp="1"/>
          </p:cNvSpPr>
          <p:nvPr>
            <p:ph type="hdr" sz="quarter" idx="11"/>
          </p:nvPr>
        </p:nvSpPr>
        <p:spPr/>
        <p:txBody>
          <a:bodyPr/>
          <a:lstStyle/>
          <a:p>
            <a:r>
              <a:rPr lang="en-US" smtClean="0"/>
              <a:t>Preparing for Same Day ACH</a:t>
            </a:r>
            <a:endParaRPr lang="en-US"/>
          </a:p>
        </p:txBody>
      </p:sp>
    </p:spTree>
    <p:extLst>
      <p:ext uri="{BB962C8B-B14F-4D97-AF65-F5344CB8AC3E}">
        <p14:creationId xmlns:p14="http://schemas.microsoft.com/office/powerpoint/2010/main" val="7927044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6576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8" name="Picture 7" descr="https://www.nacha.org/userfiles/Image/RPA_S_Logo_Color(4).jpg"/>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29425" y="0"/>
            <a:ext cx="2314575" cy="1383030"/>
          </a:xfrm>
          <a:prstGeom prst="rect">
            <a:avLst/>
          </a:prstGeom>
          <a:noFill/>
          <a:ln>
            <a:noFill/>
          </a:ln>
          <a:effectLst/>
        </p:spPr>
      </p:pic>
    </p:spTree>
    <p:extLst>
      <p:ext uri="{BB962C8B-B14F-4D97-AF65-F5344CB8AC3E}">
        <p14:creationId xmlns:p14="http://schemas.microsoft.com/office/powerpoint/2010/main" val="10620045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3"/>
          </p:nvPr>
        </p:nvSpPr>
        <p:spPr>
          <a:xfrm>
            <a:off x="3124200" y="6356350"/>
            <a:ext cx="2895600" cy="365125"/>
          </a:xfrm>
          <a:prstGeom prst="rect">
            <a:avLst/>
          </a:prstGeom>
        </p:spPr>
        <p:txBody>
          <a:bodyPr/>
          <a:lstStyle>
            <a:lvl1pPr algn="ctr">
              <a:defRPr sz="1200"/>
            </a:lvl1pPr>
          </a:lstStyle>
          <a:p>
            <a:r>
              <a:rPr lang="en-US" smtClean="0">
                <a:solidFill>
                  <a:prstClr val="black"/>
                </a:solidFill>
              </a:rPr>
              <a:t>© 2015 EastPay. All Rights Reserved</a:t>
            </a:r>
            <a:endParaRPr lang="en-US" dirty="0">
              <a:solidFill>
                <a:prstClr val="black"/>
              </a:solidFill>
            </a:endParaRPr>
          </a:p>
        </p:txBody>
      </p:sp>
      <p:cxnSp>
        <p:nvCxnSpPr>
          <p:cNvPr id="9" name="Straight Connector 8"/>
          <p:cNvCxnSpPr/>
          <p:nvPr userDrawn="1"/>
        </p:nvCxnSpPr>
        <p:spPr>
          <a:xfrm>
            <a:off x="457200" y="1376979"/>
            <a:ext cx="8229600" cy="0"/>
          </a:xfrm>
          <a:prstGeom prst="line">
            <a:avLst/>
          </a:prstGeom>
          <a:ln w="15875">
            <a:solidFill>
              <a:srgbClr val="5A8E2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670595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380999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4"/>
          <p:cNvSpPr>
            <a:spLocks noGrp="1"/>
          </p:cNvSpPr>
          <p:nvPr>
            <p:ph type="ftr" sz="quarter" idx="3"/>
          </p:nvPr>
        </p:nvSpPr>
        <p:spPr>
          <a:xfrm>
            <a:off x="3124200" y="6356350"/>
            <a:ext cx="2895600" cy="365125"/>
          </a:xfrm>
          <a:prstGeom prst="rect">
            <a:avLst/>
          </a:prstGeom>
        </p:spPr>
        <p:txBody>
          <a:bodyPr/>
          <a:lstStyle>
            <a:lvl1pPr algn="ctr">
              <a:defRPr sz="1200"/>
            </a:lvl1pPr>
          </a:lstStyle>
          <a:p>
            <a:r>
              <a:rPr lang="en-US" smtClean="0"/>
              <a:t>© 2015 EastPay. All Rights Reserved</a:t>
            </a:r>
            <a:endParaRPr lang="en-US" dirty="0"/>
          </a:p>
        </p:txBody>
      </p:sp>
    </p:spTree>
    <p:extLst>
      <p:ext uri="{BB962C8B-B14F-4D97-AF65-F5344CB8AC3E}">
        <p14:creationId xmlns:p14="http://schemas.microsoft.com/office/powerpoint/2010/main" val="9076682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3886200"/>
            <a:ext cx="7772400" cy="1362075"/>
          </a:xfrm>
        </p:spPr>
        <p:txBody>
          <a:bodyPr anchor="t"/>
          <a:lstStyle>
            <a:lvl1pPr algn="l">
              <a:defRPr sz="4000" b="1" cap="all"/>
            </a:lvl1p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124200" y="6356350"/>
            <a:ext cx="2895600" cy="365125"/>
          </a:xfrm>
          <a:prstGeom prst="rect">
            <a:avLst/>
          </a:prstGeom>
        </p:spPr>
        <p:txBody>
          <a:bodyPr/>
          <a:lstStyle>
            <a:lvl1pPr algn="ctr">
              <a:defRPr sz="1200"/>
            </a:lvl1pPr>
          </a:lstStyle>
          <a:p>
            <a:r>
              <a:rPr lang="en-US" smtClean="0"/>
              <a:t>© 2015 EastPay. All Rights Reserved</a:t>
            </a:r>
            <a:endParaRPr lang="en-US" dirty="0"/>
          </a:p>
        </p:txBody>
      </p:sp>
    </p:spTree>
    <p:extLst>
      <p:ext uri="{BB962C8B-B14F-4D97-AF65-F5344CB8AC3E}">
        <p14:creationId xmlns:p14="http://schemas.microsoft.com/office/powerpoint/2010/main" val="11676166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37338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1"/>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3"/>
          </p:nvPr>
        </p:nvSpPr>
        <p:spPr>
          <a:xfrm>
            <a:off x="3124200" y="6356350"/>
            <a:ext cx="2895600" cy="365125"/>
          </a:xfrm>
          <a:prstGeom prst="rect">
            <a:avLst/>
          </a:prstGeom>
        </p:spPr>
        <p:txBody>
          <a:bodyPr/>
          <a:lstStyle>
            <a:lvl1pPr algn="ctr">
              <a:defRPr sz="1200"/>
            </a:lvl1pPr>
          </a:lstStyle>
          <a:p>
            <a:r>
              <a:rPr lang="en-US" smtClean="0"/>
              <a:t>© 2015 EastPay. All Rights Reserved</a:t>
            </a:r>
            <a:endParaRPr lang="en-US" dirty="0"/>
          </a:p>
        </p:txBody>
      </p:sp>
    </p:spTree>
    <p:extLst>
      <p:ext uri="{BB962C8B-B14F-4D97-AF65-F5344CB8AC3E}">
        <p14:creationId xmlns:p14="http://schemas.microsoft.com/office/powerpoint/2010/main" val="1754962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235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2000" y="2174875"/>
            <a:ext cx="4041775" cy="3235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Footer Placeholder 4"/>
          <p:cNvSpPr>
            <a:spLocks noGrp="1"/>
          </p:cNvSpPr>
          <p:nvPr>
            <p:ph type="ftr" sz="quarter" idx="13"/>
          </p:nvPr>
        </p:nvSpPr>
        <p:spPr>
          <a:xfrm>
            <a:off x="3124200" y="6356350"/>
            <a:ext cx="2895600" cy="365125"/>
          </a:xfrm>
          <a:prstGeom prst="rect">
            <a:avLst/>
          </a:prstGeom>
        </p:spPr>
        <p:txBody>
          <a:bodyPr/>
          <a:lstStyle>
            <a:lvl1pPr algn="ctr">
              <a:defRPr sz="1200"/>
            </a:lvl1pPr>
          </a:lstStyle>
          <a:p>
            <a:r>
              <a:rPr lang="en-US" smtClean="0"/>
              <a:t>© 2015 EastPay. All Rights Reserved</a:t>
            </a:r>
            <a:endParaRPr lang="en-US" dirty="0"/>
          </a:p>
        </p:txBody>
      </p:sp>
    </p:spTree>
    <p:extLst>
      <p:ext uri="{BB962C8B-B14F-4D97-AF65-F5344CB8AC3E}">
        <p14:creationId xmlns:p14="http://schemas.microsoft.com/office/powerpoint/2010/main" val="140702913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Footer Placeholder 4"/>
          <p:cNvSpPr>
            <a:spLocks noGrp="1"/>
          </p:cNvSpPr>
          <p:nvPr>
            <p:ph type="ftr" sz="quarter" idx="3"/>
          </p:nvPr>
        </p:nvSpPr>
        <p:spPr>
          <a:xfrm>
            <a:off x="3124200" y="6356350"/>
            <a:ext cx="2895600" cy="365125"/>
          </a:xfrm>
          <a:prstGeom prst="rect">
            <a:avLst/>
          </a:prstGeom>
        </p:spPr>
        <p:txBody>
          <a:bodyPr/>
          <a:lstStyle>
            <a:lvl1pPr algn="ctr">
              <a:defRPr sz="1200"/>
            </a:lvl1pPr>
          </a:lstStyle>
          <a:p>
            <a:r>
              <a:rPr lang="en-US" smtClean="0"/>
              <a:t>© 2015 EastPay. All Rights Reserved</a:t>
            </a:r>
            <a:endParaRPr lang="en-US" dirty="0"/>
          </a:p>
        </p:txBody>
      </p:sp>
    </p:spTree>
    <p:extLst>
      <p:ext uri="{BB962C8B-B14F-4D97-AF65-F5344CB8AC3E}">
        <p14:creationId xmlns:p14="http://schemas.microsoft.com/office/powerpoint/2010/main" val="5690965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124200" y="6356350"/>
            <a:ext cx="2895600" cy="365125"/>
          </a:xfrm>
          <a:prstGeom prst="rect">
            <a:avLst/>
          </a:prstGeom>
        </p:spPr>
        <p:txBody>
          <a:bodyPr/>
          <a:lstStyle>
            <a:lvl1pPr algn="ctr">
              <a:defRPr sz="1200"/>
            </a:lvl1pPr>
          </a:lstStyle>
          <a:p>
            <a:r>
              <a:rPr lang="en-US" smtClean="0"/>
              <a:t>© 2015 EastPay. All Rights Reserved</a:t>
            </a:r>
            <a:endParaRPr lang="en-US" dirty="0"/>
          </a:p>
        </p:txBody>
      </p:sp>
    </p:spTree>
    <p:extLst>
      <p:ext uri="{BB962C8B-B14F-4D97-AF65-F5344CB8AC3E}">
        <p14:creationId xmlns:p14="http://schemas.microsoft.com/office/powerpoint/2010/main" val="212181478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137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3975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Footer Placeholder 4"/>
          <p:cNvSpPr>
            <a:spLocks noGrp="1"/>
          </p:cNvSpPr>
          <p:nvPr>
            <p:ph type="ftr" sz="quarter" idx="3"/>
          </p:nvPr>
        </p:nvSpPr>
        <p:spPr>
          <a:xfrm>
            <a:off x="3124200" y="6356350"/>
            <a:ext cx="2895600" cy="365125"/>
          </a:xfrm>
          <a:prstGeom prst="rect">
            <a:avLst/>
          </a:prstGeom>
        </p:spPr>
        <p:txBody>
          <a:bodyPr/>
          <a:lstStyle>
            <a:lvl1pPr algn="ctr">
              <a:defRPr sz="1200"/>
            </a:lvl1pPr>
          </a:lstStyle>
          <a:p>
            <a:r>
              <a:rPr lang="en-US" smtClean="0"/>
              <a:t>© 2015 EastPay. All Rights Reserved</a:t>
            </a:r>
            <a:endParaRPr lang="en-US" dirty="0"/>
          </a:p>
        </p:txBody>
      </p:sp>
    </p:spTree>
    <p:extLst>
      <p:ext uri="{BB962C8B-B14F-4D97-AF65-F5344CB8AC3E}">
        <p14:creationId xmlns:p14="http://schemas.microsoft.com/office/powerpoint/2010/main" val="312647865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0386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4384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1"/>
          </p:nvPr>
        </p:nvSpPr>
        <p:spPr/>
        <p:txBody>
          <a:bodyPr/>
          <a:lstStyle/>
          <a:p>
            <a:r>
              <a:rPr lang="en-US" smtClean="0"/>
              <a:t>© 2015 EastPay. All Rights Reserved</a:t>
            </a:r>
            <a:endParaRPr lang="en-US" dirty="0" smtClean="0"/>
          </a:p>
        </p:txBody>
      </p:sp>
    </p:spTree>
    <p:extLst>
      <p:ext uri="{BB962C8B-B14F-4D97-AF65-F5344CB8AC3E}">
        <p14:creationId xmlns:p14="http://schemas.microsoft.com/office/powerpoint/2010/main" val="13573982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jpe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2275" y="0"/>
            <a:ext cx="1618834"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pic>
        <p:nvPicPr>
          <p:cNvPr id="1027" name="Picture 3"/>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7121484" y="4976870"/>
            <a:ext cx="2038350"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 Placeholder 2"/>
          <p:cNvSpPr>
            <a:spLocks noGrp="1"/>
          </p:cNvSpPr>
          <p:nvPr>
            <p:ph type="body" idx="1"/>
          </p:nvPr>
        </p:nvSpPr>
        <p:spPr>
          <a:xfrm>
            <a:off x="457200" y="1600201"/>
            <a:ext cx="8229600" cy="3886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4"/>
          <p:cNvSpPr>
            <a:spLocks noGrp="1"/>
          </p:cNvSpPr>
          <p:nvPr>
            <p:ph type="ftr" sz="quarter" idx="3"/>
          </p:nvPr>
        </p:nvSpPr>
        <p:spPr>
          <a:xfrm>
            <a:off x="3124200" y="6356350"/>
            <a:ext cx="2895600" cy="365125"/>
          </a:xfrm>
          <a:prstGeom prst="rect">
            <a:avLst/>
          </a:prstGeom>
        </p:spPr>
        <p:txBody>
          <a:bodyPr/>
          <a:lstStyle>
            <a:lvl1pPr algn="ctr">
              <a:defRPr sz="1200"/>
            </a:lvl1pPr>
          </a:lstStyle>
          <a:p>
            <a:r>
              <a:rPr lang="en-US" smtClean="0"/>
              <a:t>© 2015 EastPay. All Rights Reserved</a:t>
            </a:r>
            <a:endParaRPr lang="en-US" dirty="0"/>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705600" y="6096000"/>
            <a:ext cx="2209800" cy="528320"/>
          </a:xfrm>
          <a:prstGeom prst="rect">
            <a:avLst/>
          </a:prstGeom>
          <a:effectLst/>
        </p:spPr>
      </p:pic>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5638800"/>
            <a:ext cx="2560319" cy="1188720"/>
          </a:xfrm>
          <a:prstGeom prst="rect">
            <a:avLst/>
          </a:prstGeom>
        </p:spPr>
      </p:pic>
    </p:spTree>
    <p:extLst>
      <p:ext uri="{BB962C8B-B14F-4D97-AF65-F5344CB8AC3E}">
        <p14:creationId xmlns:p14="http://schemas.microsoft.com/office/powerpoint/2010/main" val="115549680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35" r:id="rId9"/>
  </p:sldLayoutIdLst>
  <p:timing>
    <p:tnLst>
      <p:par>
        <p:cTn id="1" dur="indefinite" restart="never" nodeType="tmRoot"/>
      </p:par>
    </p:tnLst>
  </p:timing>
  <p:hf sldNum="0" hdr="0" dt="0"/>
  <p:txStyles>
    <p:titleStyle>
      <a:lvl1pPr algn="ctr"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005293"/>
        </a:buClr>
        <a:buSzPct val="70000"/>
        <a:buFont typeface="Wingdings" pitchFamily="2" charset="2"/>
        <a:buChar char="q"/>
        <a:defRPr sz="3000" kern="1200">
          <a:solidFill>
            <a:schemeClr val="tx1"/>
          </a:solidFill>
          <a:latin typeface="+mn-lt"/>
          <a:ea typeface="+mn-ea"/>
          <a:cs typeface="+mn-cs"/>
        </a:defRPr>
      </a:lvl1pPr>
      <a:lvl2pPr marL="742950" indent="-285750" algn="l" defTabSz="914400" rtl="0" eaLnBrk="1" latinLnBrk="0" hangingPunct="1">
        <a:spcBef>
          <a:spcPct val="20000"/>
        </a:spcBef>
        <a:buClr>
          <a:srgbClr val="5A8E20"/>
        </a:buClr>
        <a:buFont typeface="Arial" pitchFamily="34" charset="0"/>
        <a:buChar char="–"/>
        <a:defRPr sz="2600" kern="1200">
          <a:solidFill>
            <a:schemeClr val="tx1"/>
          </a:solidFill>
          <a:latin typeface="+mn-lt"/>
          <a:ea typeface="+mn-ea"/>
          <a:cs typeface="+mn-cs"/>
        </a:defRPr>
      </a:lvl2pPr>
      <a:lvl3pPr marL="1143000" indent="-228600" algn="l" defTabSz="914400" rtl="0" eaLnBrk="1" latinLnBrk="0" hangingPunct="1">
        <a:spcBef>
          <a:spcPct val="20000"/>
        </a:spcBef>
        <a:buClr>
          <a:srgbClr val="005293"/>
        </a:buClr>
        <a:buFont typeface="Arial"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4"/>
          <p:cNvSpPr>
            <a:spLocks noGrp="1"/>
          </p:cNvSpPr>
          <p:nvPr>
            <p:ph type="ftr" sz="quarter" idx="3"/>
          </p:nvPr>
        </p:nvSpPr>
        <p:spPr>
          <a:xfrm>
            <a:off x="3124200" y="6356350"/>
            <a:ext cx="2895600" cy="365125"/>
          </a:xfrm>
          <a:prstGeom prst="rect">
            <a:avLst/>
          </a:prstGeom>
        </p:spPr>
        <p:txBody>
          <a:bodyPr/>
          <a:lstStyle>
            <a:lvl1pPr algn="ctr">
              <a:defRPr sz="1200"/>
            </a:lvl1pPr>
          </a:lstStyle>
          <a:p>
            <a:r>
              <a:rPr lang="en-US" smtClean="0">
                <a:solidFill>
                  <a:prstClr val="black"/>
                </a:solidFill>
              </a:rPr>
              <a:t>© 2015 EastPay. All Rights Reserved</a:t>
            </a:r>
            <a:endParaRPr lang="en-US" dirty="0">
              <a:solidFill>
                <a:prstClr val="black"/>
              </a:solidFill>
            </a:endParaRPr>
          </a:p>
        </p:txBody>
      </p:sp>
      <p:sp>
        <p:nvSpPr>
          <p:cNvPr id="9" name="Rectangle 8"/>
          <p:cNvSpPr/>
          <p:nvPr userDrawn="1"/>
        </p:nvSpPr>
        <p:spPr>
          <a:xfrm>
            <a:off x="-2244" y="5266016"/>
            <a:ext cx="230844" cy="1591984"/>
          </a:xfrm>
          <a:prstGeom prst="rect">
            <a:avLst/>
          </a:prstGeom>
          <a:solidFill>
            <a:srgbClr val="005293"/>
          </a:solidFill>
          <a:ln>
            <a:solidFill>
              <a:srgbClr val="0052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userDrawn="1"/>
        </p:nvSpPr>
        <p:spPr>
          <a:xfrm>
            <a:off x="-2244" y="4003637"/>
            <a:ext cx="228601" cy="1262378"/>
          </a:xfrm>
          <a:prstGeom prst="rect">
            <a:avLst/>
          </a:prstGeom>
          <a:solidFill>
            <a:srgbClr val="5A8E20"/>
          </a:solidFill>
          <a:ln>
            <a:solidFill>
              <a:srgbClr val="5A8E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1" y="2667896"/>
            <a:ext cx="228599" cy="1370703"/>
          </a:xfrm>
          <a:prstGeom prst="rect">
            <a:avLst/>
          </a:prstGeom>
          <a:solidFill>
            <a:srgbClr val="005293"/>
          </a:solidFill>
          <a:ln>
            <a:solidFill>
              <a:srgbClr val="0052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userDrawn="1"/>
        </p:nvSpPr>
        <p:spPr>
          <a:xfrm>
            <a:off x="2244" y="1219200"/>
            <a:ext cx="226356" cy="1431664"/>
          </a:xfrm>
          <a:prstGeom prst="rect">
            <a:avLst/>
          </a:prstGeom>
          <a:solidFill>
            <a:srgbClr val="5A8E20"/>
          </a:solidFill>
          <a:ln>
            <a:solidFill>
              <a:srgbClr val="5A8E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TextBox 12"/>
          <p:cNvSpPr txBox="1"/>
          <p:nvPr userDrawn="1"/>
        </p:nvSpPr>
        <p:spPr>
          <a:xfrm rot="16200000">
            <a:off x="-501653" y="4461807"/>
            <a:ext cx="1227415" cy="381000"/>
          </a:xfrm>
          <a:prstGeom prst="rect">
            <a:avLst/>
          </a:prstGeom>
          <a:noFill/>
        </p:spPr>
        <p:txBody>
          <a:bodyPr wrap="square" rtlCol="0">
            <a:spAutoFit/>
          </a:bodyPr>
          <a:lstStyle/>
          <a:p>
            <a:pPr algn="ctr"/>
            <a:r>
              <a:rPr lang="en-US" b="1" dirty="0" smtClean="0">
                <a:solidFill>
                  <a:prstClr val="white"/>
                </a:solidFill>
                <a:latin typeface="Blue Highway" pitchFamily="2" charset="0"/>
              </a:rPr>
              <a:t>Respect</a:t>
            </a:r>
            <a:endParaRPr lang="en-US" b="1" dirty="0">
              <a:solidFill>
                <a:prstClr val="white"/>
              </a:solidFill>
              <a:latin typeface="Blue Highway" pitchFamily="2" charset="0"/>
            </a:endParaRPr>
          </a:p>
        </p:txBody>
      </p:sp>
      <p:sp>
        <p:nvSpPr>
          <p:cNvPr id="14" name="TextBox 13"/>
          <p:cNvSpPr txBox="1"/>
          <p:nvPr userDrawn="1"/>
        </p:nvSpPr>
        <p:spPr>
          <a:xfrm rot="16200000">
            <a:off x="-683937" y="5871509"/>
            <a:ext cx="1591985" cy="381000"/>
          </a:xfrm>
          <a:prstGeom prst="rect">
            <a:avLst/>
          </a:prstGeom>
          <a:noFill/>
        </p:spPr>
        <p:txBody>
          <a:bodyPr wrap="square" rtlCol="0">
            <a:spAutoFit/>
          </a:bodyPr>
          <a:lstStyle/>
          <a:p>
            <a:pPr algn="ctr"/>
            <a:r>
              <a:rPr lang="en-US" b="1" dirty="0" smtClean="0">
                <a:solidFill>
                  <a:prstClr val="white"/>
                </a:solidFill>
                <a:latin typeface="Blue Highway" pitchFamily="2" charset="0"/>
              </a:rPr>
              <a:t>Teamwork</a:t>
            </a:r>
            <a:endParaRPr lang="en-US" b="1" dirty="0">
              <a:solidFill>
                <a:prstClr val="white"/>
              </a:solidFill>
              <a:latin typeface="Blue Highway" pitchFamily="2" charset="0"/>
            </a:endParaRPr>
          </a:p>
        </p:txBody>
      </p:sp>
      <p:sp>
        <p:nvSpPr>
          <p:cNvPr id="15" name="Rectangle 14"/>
          <p:cNvSpPr/>
          <p:nvPr userDrawn="1"/>
        </p:nvSpPr>
        <p:spPr>
          <a:xfrm>
            <a:off x="-2242" y="0"/>
            <a:ext cx="228599" cy="1219200"/>
          </a:xfrm>
          <a:prstGeom prst="rect">
            <a:avLst/>
          </a:prstGeom>
          <a:solidFill>
            <a:srgbClr val="005293"/>
          </a:solidFill>
          <a:ln>
            <a:solidFill>
              <a:srgbClr val="0052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TextBox 15"/>
          <p:cNvSpPr txBox="1"/>
          <p:nvPr userDrawn="1"/>
        </p:nvSpPr>
        <p:spPr>
          <a:xfrm rot="16200000">
            <a:off x="-581814" y="3154232"/>
            <a:ext cx="1387736" cy="381000"/>
          </a:xfrm>
          <a:prstGeom prst="rect">
            <a:avLst/>
          </a:prstGeom>
          <a:noFill/>
        </p:spPr>
        <p:txBody>
          <a:bodyPr wrap="square" rtlCol="0">
            <a:spAutoFit/>
          </a:bodyPr>
          <a:lstStyle/>
          <a:p>
            <a:pPr algn="ctr"/>
            <a:r>
              <a:rPr lang="en-US" b="1" dirty="0" smtClean="0">
                <a:solidFill>
                  <a:prstClr val="white"/>
                </a:solidFill>
                <a:latin typeface="Blue Highway" pitchFamily="2" charset="0"/>
              </a:rPr>
              <a:t>Passion</a:t>
            </a:r>
            <a:endParaRPr lang="en-US" b="1" dirty="0">
              <a:solidFill>
                <a:prstClr val="white"/>
              </a:solidFill>
              <a:latin typeface="Blue Highway" pitchFamily="2" charset="0"/>
            </a:endParaRPr>
          </a:p>
        </p:txBody>
      </p:sp>
      <p:sp>
        <p:nvSpPr>
          <p:cNvPr id="17" name="TextBox 16"/>
          <p:cNvSpPr txBox="1"/>
          <p:nvPr userDrawn="1"/>
        </p:nvSpPr>
        <p:spPr>
          <a:xfrm rot="16200000">
            <a:off x="-600410" y="1744532"/>
            <a:ext cx="1431664" cy="381000"/>
          </a:xfrm>
          <a:prstGeom prst="rect">
            <a:avLst/>
          </a:prstGeom>
          <a:noFill/>
        </p:spPr>
        <p:txBody>
          <a:bodyPr wrap="square" rtlCol="0">
            <a:spAutoFit/>
          </a:bodyPr>
          <a:lstStyle/>
          <a:p>
            <a:pPr algn="ctr"/>
            <a:r>
              <a:rPr lang="en-US" b="1" dirty="0" smtClean="0">
                <a:solidFill>
                  <a:prstClr val="white"/>
                </a:solidFill>
                <a:latin typeface="Blue Highway" pitchFamily="2" charset="0"/>
              </a:rPr>
              <a:t>Integrity</a:t>
            </a:r>
            <a:endParaRPr lang="en-US" b="1" dirty="0">
              <a:solidFill>
                <a:prstClr val="white"/>
              </a:solidFill>
              <a:latin typeface="Blue Highway" pitchFamily="2" charset="0"/>
            </a:endParaRPr>
          </a:p>
        </p:txBody>
      </p:sp>
      <p:sp>
        <p:nvSpPr>
          <p:cNvPr id="18" name="TextBox 17"/>
          <p:cNvSpPr txBox="1"/>
          <p:nvPr userDrawn="1"/>
        </p:nvSpPr>
        <p:spPr>
          <a:xfrm rot="16200000">
            <a:off x="-491119" y="423281"/>
            <a:ext cx="1210838" cy="381000"/>
          </a:xfrm>
          <a:prstGeom prst="rect">
            <a:avLst/>
          </a:prstGeom>
          <a:noFill/>
        </p:spPr>
        <p:txBody>
          <a:bodyPr wrap="square" rtlCol="0">
            <a:spAutoFit/>
          </a:bodyPr>
          <a:lstStyle/>
          <a:p>
            <a:pPr algn="ctr"/>
            <a:r>
              <a:rPr lang="en-US" b="1" dirty="0" smtClean="0">
                <a:solidFill>
                  <a:prstClr val="white"/>
                </a:solidFill>
                <a:latin typeface="Blue Highway" pitchFamily="2" charset="0"/>
              </a:rPr>
              <a:t>Trust</a:t>
            </a:r>
            <a:endParaRPr lang="en-US" b="1" dirty="0">
              <a:solidFill>
                <a:prstClr val="white"/>
              </a:solidFill>
              <a:latin typeface="Blue Highway" pitchFamily="2" charset="0"/>
            </a:endParaRPr>
          </a:p>
        </p:txBody>
      </p:sp>
    </p:spTree>
    <p:extLst>
      <p:ext uri="{BB962C8B-B14F-4D97-AF65-F5344CB8AC3E}">
        <p14:creationId xmlns:p14="http://schemas.microsoft.com/office/powerpoint/2010/main" val="1469210301"/>
      </p:ext>
    </p:extLst>
  </p:cSld>
  <p:clrMap bg1="lt1" tx1="dk1" bg2="lt2" tx2="dk2" accent1="accent1" accent2="accent2" accent3="accent3" accent4="accent4" accent5="accent5" accent6="accent6" hlink="hlink" folHlink="folHlink"/>
  <p:sldLayoutIdLst>
    <p:sldLayoutId id="2147483734" r:id="rId1"/>
  </p:sldLayoutIdLst>
  <p:timing>
    <p:tnLst>
      <p:par>
        <p:cTn id="1" dur="indefinite" restart="never" nodeType="tmRoot"/>
      </p:par>
    </p:tnLst>
  </p:timing>
  <p:hf sldNum="0" hdr="0" dt="0"/>
  <p:txStyles>
    <p:titleStyle>
      <a:lvl1pPr algn="ctr"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005293"/>
        </a:buClr>
        <a:buSzPct val="70000"/>
        <a:buFont typeface="Wingdings" pitchFamily="2" charset="2"/>
        <a:buChar char="q"/>
        <a:defRPr sz="3000" kern="1200">
          <a:solidFill>
            <a:schemeClr val="tx1"/>
          </a:solidFill>
          <a:latin typeface="+mn-lt"/>
          <a:ea typeface="+mn-ea"/>
          <a:cs typeface="+mn-cs"/>
        </a:defRPr>
      </a:lvl1pPr>
      <a:lvl2pPr marL="742950" indent="-285750" algn="l" defTabSz="914400" rtl="0" eaLnBrk="1" latinLnBrk="0" hangingPunct="1">
        <a:spcBef>
          <a:spcPct val="20000"/>
        </a:spcBef>
        <a:buClr>
          <a:srgbClr val="5A8E20"/>
        </a:buClr>
        <a:buFont typeface="Arial" pitchFamily="34" charset="0"/>
        <a:buChar char="–"/>
        <a:defRPr sz="2600" kern="1200">
          <a:solidFill>
            <a:schemeClr val="tx1"/>
          </a:solidFill>
          <a:latin typeface="+mn-lt"/>
          <a:ea typeface="+mn-ea"/>
          <a:cs typeface="+mn-cs"/>
        </a:defRPr>
      </a:lvl2pPr>
      <a:lvl3pPr marL="1143000" indent="-228600" algn="l" defTabSz="914400" rtl="0" eaLnBrk="1" latinLnBrk="0" hangingPunct="1">
        <a:spcBef>
          <a:spcPct val="20000"/>
        </a:spcBef>
        <a:buClr>
          <a:srgbClr val="005293"/>
        </a:buClr>
        <a:buFont typeface="Wingdings" pitchFamily="2" charset="2"/>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Clr>
          <a:srgbClr val="5A8E20"/>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rgbClr val="005293"/>
        </a:buClr>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vmlDrawing" Target="../drawings/vmlDrawing1.vml"/><Relationship Id="rId6" Type="http://schemas.openxmlformats.org/officeDocument/2006/relationships/image" Target="../media/image9.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0.xml"/><Relationship Id="rId1" Type="http://schemas.openxmlformats.org/officeDocument/2006/relationships/tags" Target="../tags/tag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33.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fedpaymentsimprovement.org/" TargetMode="External"/><Relationship Id="rId2" Type="http://schemas.openxmlformats.org/officeDocument/2006/relationships/hyperlink" Target="https://www.nacha.org/content/same-day-ach"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tags" Target="../tags/tag44.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6.xml"/></Relationships>
</file>

<file path=ppt/slides/_rels/slide5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tags" Target="../tags/tag45.xml"/><Relationship Id="rId4" Type="http://schemas.openxmlformats.org/officeDocument/2006/relationships/hyperlink" Target="mailto:nrobinson@EastPay.org" TargetMode="Externa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46.xml"/><Relationship Id="rId6" Type="http://schemas.openxmlformats.org/officeDocument/2006/relationships/hyperlink" Target="mailto:education@EastPay.org" TargetMode="External"/><Relationship Id="rId5" Type="http://schemas.openxmlformats.org/officeDocument/2006/relationships/hyperlink" Target="http://www.eastpayadvisors.com/" TargetMode="External"/><Relationship Id="rId4" Type="http://schemas.openxmlformats.org/officeDocument/2006/relationships/hyperlink" Target="mailto:info@EastPay.org" TargetMode="Externa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4.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533400" y="685800"/>
            <a:ext cx="7772400" cy="1470025"/>
          </a:xfrm>
        </p:spPr>
        <p:txBody>
          <a:bodyPr>
            <a:normAutofit fontScale="90000"/>
          </a:bodyPr>
          <a:lstStyle/>
          <a:p>
            <a:r>
              <a:rPr lang="en-US" dirty="0" smtClean="0"/>
              <a:t>Same </a:t>
            </a:r>
            <a:r>
              <a:rPr lang="en-US" dirty="0"/>
              <a:t>Day </a:t>
            </a:r>
            <a:r>
              <a:rPr lang="en-US" dirty="0" smtClean="0"/>
              <a:t>ACH</a:t>
            </a:r>
            <a:br>
              <a:rPr lang="en-US" dirty="0" smtClean="0"/>
            </a:br>
            <a:r>
              <a:rPr lang="en-US" dirty="0" smtClean="0"/>
              <a:t>and</a:t>
            </a:r>
            <a:br>
              <a:rPr lang="en-US" dirty="0" smtClean="0"/>
            </a:br>
            <a:r>
              <a:rPr lang="en-US" dirty="0" smtClean="0"/>
              <a:t>Faster Payments Initiative</a:t>
            </a:r>
            <a:r>
              <a:rPr lang="en-US" dirty="0"/>
              <a:t/>
            </a:r>
            <a:br>
              <a:rPr lang="en-US" dirty="0"/>
            </a:br>
            <a:r>
              <a:rPr lang="en-US" dirty="0" smtClean="0"/>
              <a:t>2015 GFOASC Fall Conference</a:t>
            </a:r>
          </a:p>
        </p:txBody>
      </p:sp>
      <p:sp>
        <p:nvSpPr>
          <p:cNvPr id="11" name="Subtitle 10"/>
          <p:cNvSpPr>
            <a:spLocks noGrp="1"/>
          </p:cNvSpPr>
          <p:nvPr>
            <p:ph type="subTitle" idx="1"/>
          </p:nvPr>
        </p:nvSpPr>
        <p:spPr>
          <a:xfrm>
            <a:off x="1447800" y="2688053"/>
            <a:ext cx="6400800" cy="1752600"/>
          </a:xfrm>
        </p:spPr>
        <p:txBody>
          <a:bodyPr>
            <a:normAutofit/>
          </a:bodyPr>
          <a:lstStyle/>
          <a:p>
            <a:r>
              <a:rPr lang="en-US" dirty="0" smtClean="0"/>
              <a:t>Norman Robinson, AAP, CTP</a:t>
            </a:r>
          </a:p>
          <a:p>
            <a:r>
              <a:rPr lang="en-US" dirty="0" smtClean="0"/>
              <a:t>President &amp;CEO</a:t>
            </a:r>
          </a:p>
          <a:p>
            <a:r>
              <a:rPr lang="en-US" dirty="0" smtClean="0"/>
              <a:t>EastPay</a:t>
            </a:r>
          </a:p>
        </p:txBody>
      </p:sp>
      <p:sp>
        <p:nvSpPr>
          <p:cNvPr id="4" name="TextBox 3"/>
          <p:cNvSpPr txBox="1"/>
          <p:nvPr/>
        </p:nvSpPr>
        <p:spPr>
          <a:xfrm>
            <a:off x="3581400" y="4382869"/>
            <a:ext cx="2352675" cy="646331"/>
          </a:xfrm>
          <a:prstGeom prst="rect">
            <a:avLst/>
          </a:prstGeom>
          <a:noFill/>
        </p:spPr>
        <p:txBody>
          <a:bodyPr wrap="square" rtlCol="0">
            <a:spAutoFit/>
          </a:bodyPr>
          <a:lstStyle/>
          <a:p>
            <a:r>
              <a:rPr lang="en-US" dirty="0" smtClean="0"/>
              <a:t>October 19, 2015</a:t>
            </a:r>
          </a:p>
          <a:p>
            <a:r>
              <a:rPr lang="en-US" dirty="0" smtClean="0"/>
              <a:t>Myrtle Beach, SC</a:t>
            </a:r>
            <a:endParaRPr lang="en-US" dirty="0"/>
          </a:p>
        </p:txBody>
      </p:sp>
    </p:spTree>
    <p:custDataLst>
      <p:tags r:id="rId1"/>
    </p:custDataLst>
    <p:extLst>
      <p:ext uri="{BB962C8B-B14F-4D97-AF65-F5344CB8AC3E}">
        <p14:creationId xmlns:p14="http://schemas.microsoft.com/office/powerpoint/2010/main" val="3058574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Same Day Entry Fee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Same Day Entry Fee analysis does not suggest full recovery, but a fair return for the RDFI on their investment</a:t>
            </a:r>
          </a:p>
          <a:p>
            <a:r>
              <a:rPr lang="en-US" dirty="0" smtClean="0"/>
              <a:t>Based on the research recommendations the resulting interbank fee would be 5.2 cents per same day ACH transactions</a:t>
            </a:r>
          </a:p>
          <a:p>
            <a:r>
              <a:rPr lang="en-US" dirty="0" smtClean="0"/>
              <a:t>Fee will NOT apply to items settling in 1 or 2 days</a:t>
            </a:r>
          </a:p>
          <a:p>
            <a:r>
              <a:rPr lang="en-US" dirty="0" smtClean="0"/>
              <a:t>Proposal includes methodology to measure and adjust the fee downward if volume exceeds estimates (5 years, 8 years, 10 years, with no allowance to increase the fee)</a:t>
            </a:r>
            <a:endParaRPr lang="en-US" dirty="0"/>
          </a:p>
        </p:txBody>
      </p:sp>
      <p:sp>
        <p:nvSpPr>
          <p:cNvPr id="8" name="Footer Placeholder 7"/>
          <p:cNvSpPr>
            <a:spLocks noGrp="1"/>
          </p:cNvSpPr>
          <p:nvPr>
            <p:ph type="ftr" sz="quarter" idx="3"/>
          </p:nvPr>
        </p:nvSpPr>
        <p:spPr/>
        <p:txBody>
          <a:bodyPr/>
          <a:lstStyle/>
          <a:p>
            <a:r>
              <a:rPr lang="en-US" smtClean="0"/>
              <a:t>© 2015 EastPay. All Rights Reserved</a:t>
            </a:r>
            <a:endParaRPr lang="en-US" dirty="0"/>
          </a:p>
        </p:txBody>
      </p:sp>
    </p:spTree>
    <p:custDataLst>
      <p:tags r:id="rId1"/>
    </p:custDataLst>
    <p:extLst>
      <p:ext uri="{BB962C8B-B14F-4D97-AF65-F5344CB8AC3E}">
        <p14:creationId xmlns:p14="http://schemas.microsoft.com/office/powerpoint/2010/main" val="1290697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the Same Day ACH </a:t>
            </a:r>
            <a:br>
              <a:rPr lang="en-US" dirty="0" smtClean="0"/>
            </a:br>
            <a:r>
              <a:rPr lang="en-US" dirty="0" smtClean="0"/>
              <a:t>Schedule Compare to Existing ACH?</a:t>
            </a:r>
            <a:endParaRPr lang="en-US" dirty="0"/>
          </a:p>
        </p:txBody>
      </p:sp>
      <p:sp>
        <p:nvSpPr>
          <p:cNvPr id="6" name="Content Placeholder 2"/>
          <p:cNvSpPr>
            <a:spLocks noGrp="1"/>
          </p:cNvSpPr>
          <p:nvPr>
            <p:ph idx="1"/>
          </p:nvPr>
        </p:nvSpPr>
        <p:spPr>
          <a:xfrm>
            <a:off x="441593" y="1388260"/>
            <a:ext cx="8229600" cy="4525963"/>
          </a:xfrm>
        </p:spPr>
        <p:txBody>
          <a:bodyPr>
            <a:normAutofit/>
          </a:bodyPr>
          <a:lstStyle/>
          <a:p>
            <a:r>
              <a:rPr lang="en-US" sz="1800" dirty="0" smtClean="0"/>
              <a:t>This chart shows the current ACH schedule along with the Same Day ACH schedule, creating a total of three daily settlements, as well as other important timing milestones of an ACH processing day</a:t>
            </a:r>
            <a:endParaRPr lang="en-US" sz="1800" dirty="0"/>
          </a:p>
        </p:txBody>
      </p:sp>
      <p:sp>
        <p:nvSpPr>
          <p:cNvPr id="7" name="Footer Placeholder 6"/>
          <p:cNvSpPr>
            <a:spLocks noGrp="1"/>
          </p:cNvSpPr>
          <p:nvPr>
            <p:ph type="ftr" sz="quarter" idx="3"/>
          </p:nvPr>
        </p:nvSpPr>
        <p:spPr>
          <a:xfrm>
            <a:off x="3124200" y="6356350"/>
            <a:ext cx="2895600" cy="365125"/>
          </a:xfrm>
        </p:spPr>
        <p:txBody>
          <a:bodyPr/>
          <a:lstStyle/>
          <a:p>
            <a:r>
              <a:rPr lang="en-US" smtClean="0"/>
              <a:t>© 2015 EastPay. All Rights Reserved</a:t>
            </a:r>
            <a:endParaRPr lang="en-US" dirty="0" smtClean="0"/>
          </a:p>
        </p:txBody>
      </p:sp>
      <p:sp>
        <p:nvSpPr>
          <p:cNvPr id="5" name="Slide Number Placeholder 4"/>
          <p:cNvSpPr>
            <a:spLocks noGrp="1"/>
          </p:cNvSpPr>
          <p:nvPr>
            <p:ph type="sldNum" sz="quarter" idx="4294967295"/>
          </p:nvPr>
        </p:nvSpPr>
        <p:spPr>
          <a:xfrm>
            <a:off x="6781800" y="6324600"/>
            <a:ext cx="2133600" cy="365125"/>
          </a:xfrm>
          <a:prstGeom prst="rect">
            <a:avLst/>
          </a:prstGeom>
        </p:spPr>
        <p:txBody>
          <a:bodyPr/>
          <a:lstStyle/>
          <a:p>
            <a:fld id="{AD93D9D3-46BE-4F46-B412-A77496661FBB}" type="slidenum">
              <a:rPr lang="en-US" smtClean="0"/>
              <a:pPr/>
              <a:t>11</a:t>
            </a:fld>
            <a:endParaRPr lang="en-US"/>
          </a:p>
        </p:txBody>
      </p:sp>
      <p:graphicFrame>
        <p:nvGraphicFramePr>
          <p:cNvPr id="11" name="Object 10"/>
          <p:cNvGraphicFramePr>
            <a:graphicFrameLocks noChangeAspect="1"/>
          </p:cNvGraphicFramePr>
          <p:nvPr>
            <p:extLst/>
          </p:nvPr>
        </p:nvGraphicFramePr>
        <p:xfrm>
          <a:off x="189150" y="2590800"/>
          <a:ext cx="8750120" cy="3048000"/>
        </p:xfrm>
        <a:graphic>
          <a:graphicData uri="http://schemas.openxmlformats.org/presentationml/2006/ole">
            <mc:AlternateContent xmlns:mc="http://schemas.openxmlformats.org/markup-compatibility/2006">
              <mc:Choice xmlns:v="urn:schemas-microsoft-com:vml" Requires="v">
                <p:oleObj spid="_x0000_s2058" name="Worksheet" r:id="rId5" imgW="10982241" imgH="2895549" progId="Excel.Sheet.12">
                  <p:embed/>
                </p:oleObj>
              </mc:Choice>
              <mc:Fallback>
                <p:oleObj name="Worksheet" r:id="rId5" imgW="10982241" imgH="2895549" progId="Excel.Sheet.12">
                  <p:embed/>
                  <p:pic>
                    <p:nvPicPr>
                      <p:cNvPr id="0" name=""/>
                      <p:cNvPicPr>
                        <a:picLocks noChangeAspect="1" noChangeArrowheads="1"/>
                      </p:cNvPicPr>
                      <p:nvPr/>
                    </p:nvPicPr>
                    <p:blipFill>
                      <a:blip r:embed="rId6"/>
                      <a:srcRect/>
                      <a:stretch>
                        <a:fillRect/>
                      </a:stretch>
                    </p:blipFill>
                    <p:spPr bwMode="auto">
                      <a:xfrm>
                        <a:off x="189150" y="2590800"/>
                        <a:ext cx="8750120" cy="3048000"/>
                      </a:xfrm>
                      <a:prstGeom prst="rect">
                        <a:avLst/>
                      </a:prstGeom>
                      <a:noFill/>
                      <a:ln>
                        <a:noFill/>
                      </a:ln>
                    </p:spPr>
                  </p:pic>
                </p:oleObj>
              </mc:Fallback>
            </mc:AlternateContent>
          </a:graphicData>
        </a:graphic>
      </p:graphicFrame>
      <p:sp>
        <p:nvSpPr>
          <p:cNvPr id="12" name="Oval 11"/>
          <p:cNvSpPr/>
          <p:nvPr/>
        </p:nvSpPr>
        <p:spPr>
          <a:xfrm>
            <a:off x="1752600" y="3946483"/>
            <a:ext cx="381000" cy="33663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13" name="Oval 12"/>
          <p:cNvSpPr/>
          <p:nvPr/>
        </p:nvSpPr>
        <p:spPr>
          <a:xfrm>
            <a:off x="2362200" y="4495800"/>
            <a:ext cx="381000" cy="33663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14" name="Oval 13"/>
          <p:cNvSpPr/>
          <p:nvPr/>
        </p:nvSpPr>
        <p:spPr>
          <a:xfrm>
            <a:off x="3886200" y="5029200"/>
            <a:ext cx="381000" cy="33663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Tree>
    <p:custDataLst>
      <p:tags r:id="rId2"/>
    </p:custDataLst>
    <p:extLst>
      <p:ext uri="{BB962C8B-B14F-4D97-AF65-F5344CB8AC3E}">
        <p14:creationId xmlns:p14="http://schemas.microsoft.com/office/powerpoint/2010/main" val="4274322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Transactions Are </a:t>
            </a:r>
            <a:br>
              <a:rPr lang="en-US" dirty="0" smtClean="0"/>
            </a:br>
            <a:r>
              <a:rPr lang="en-US" dirty="0" smtClean="0"/>
              <a:t>Eligible for Same Day ACH?</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Virtually all ACH transactions, including credits and debits, will be eligible for same-day processing </a:t>
            </a:r>
          </a:p>
          <a:p>
            <a:pPr lvl="1"/>
            <a:r>
              <a:rPr lang="en-US" dirty="0" smtClean="0"/>
              <a:t>Same-day ACH credits such as payroll, business-to-business, bill payment, and person-to-person payments  </a:t>
            </a:r>
          </a:p>
          <a:p>
            <a:pPr lvl="1"/>
            <a:r>
              <a:rPr lang="en-US" dirty="0" smtClean="0"/>
              <a:t>Same-day ACH debits such as bill payment, account-to-account transfers, check conversion, business-to-business, and e-commerce payments</a:t>
            </a:r>
          </a:p>
          <a:p>
            <a:pPr lvl="1"/>
            <a:r>
              <a:rPr lang="en-US" dirty="0" smtClean="0"/>
              <a:t>Most non-monetary transactions </a:t>
            </a:r>
            <a:r>
              <a:rPr lang="en-US" dirty="0"/>
              <a:t>(</a:t>
            </a:r>
            <a:r>
              <a:rPr lang="en-US" dirty="0" err="1" smtClean="0"/>
              <a:t>prenotifications</a:t>
            </a:r>
            <a:r>
              <a:rPr lang="en-US" dirty="0" smtClean="0"/>
              <a:t>, notifications of changes, zero-dollar remittance information transactions, etc.) will also be eligible for same-day processing</a:t>
            </a:r>
          </a:p>
          <a:p>
            <a:endParaRPr lang="en-US" dirty="0" smtClean="0"/>
          </a:p>
          <a:p>
            <a:endParaRPr lang="en-US" dirty="0" smtClean="0"/>
          </a:p>
          <a:p>
            <a:endParaRPr lang="en-US" dirty="0" smtClean="0"/>
          </a:p>
          <a:p>
            <a:endParaRPr lang="en-US" dirty="0"/>
          </a:p>
        </p:txBody>
      </p:sp>
      <p:sp>
        <p:nvSpPr>
          <p:cNvPr id="5" name="Footer Placeholder 4"/>
          <p:cNvSpPr>
            <a:spLocks noGrp="1"/>
          </p:cNvSpPr>
          <p:nvPr>
            <p:ph type="ftr" sz="quarter" idx="3"/>
          </p:nvPr>
        </p:nvSpPr>
        <p:spPr>
          <a:xfrm>
            <a:off x="3124200" y="6356350"/>
            <a:ext cx="2895600" cy="365125"/>
          </a:xfrm>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2880530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Transactions Are </a:t>
            </a:r>
            <a:br>
              <a:rPr lang="en-US" dirty="0" smtClean="0"/>
            </a:br>
            <a:r>
              <a:rPr lang="en-US" sz="4900" dirty="0" smtClean="0">
                <a:solidFill>
                  <a:srgbClr val="FF0000"/>
                </a:solidFill>
              </a:rPr>
              <a:t>Not</a:t>
            </a:r>
            <a:r>
              <a:rPr lang="en-US" dirty="0" smtClean="0"/>
              <a:t> Eligible for Same Day ACH?</a:t>
            </a:r>
            <a:endParaRPr lang="en-US" dirty="0"/>
          </a:p>
        </p:txBody>
      </p:sp>
      <p:sp>
        <p:nvSpPr>
          <p:cNvPr id="3" name="Content Placeholder 2"/>
          <p:cNvSpPr>
            <a:spLocks noGrp="1"/>
          </p:cNvSpPr>
          <p:nvPr>
            <p:ph idx="1"/>
          </p:nvPr>
        </p:nvSpPr>
        <p:spPr/>
        <p:txBody>
          <a:bodyPr>
            <a:normAutofit lnSpcReduction="10000"/>
          </a:bodyPr>
          <a:lstStyle/>
          <a:p>
            <a:r>
              <a:rPr lang="en-US" dirty="0" smtClean="0"/>
              <a:t>The only ACH transactions that will be ineligible for same-day processing will be international transactions (IATs) and large-dollar transactions (over $25,000)</a:t>
            </a:r>
          </a:p>
          <a:p>
            <a:pPr lvl="1"/>
            <a:r>
              <a:rPr lang="en-US" dirty="0" smtClean="0"/>
              <a:t>The $25,000 transaction limit applies to individual transactions; i.e., a single same-day ACH transaction could not be for more than $25,000</a:t>
            </a:r>
          </a:p>
          <a:p>
            <a:pPr lvl="1"/>
            <a:r>
              <a:rPr lang="en-US" dirty="0" smtClean="0"/>
              <a:t>There would be no limit on the aggregate value of a batch of same-day transactions</a:t>
            </a:r>
          </a:p>
          <a:p>
            <a:endParaRPr lang="en-US" dirty="0" smtClean="0"/>
          </a:p>
          <a:p>
            <a:endParaRPr lang="en-US" dirty="0" smtClean="0"/>
          </a:p>
          <a:p>
            <a:endParaRPr lang="en-US" dirty="0" smtClean="0"/>
          </a:p>
          <a:p>
            <a:endParaRPr lang="en-US" dirty="0"/>
          </a:p>
        </p:txBody>
      </p:sp>
      <p:sp>
        <p:nvSpPr>
          <p:cNvPr id="5" name="Footer Placeholder 4"/>
          <p:cNvSpPr>
            <a:spLocks noGrp="1"/>
          </p:cNvSpPr>
          <p:nvPr>
            <p:ph type="ftr" sz="quarter" idx="3"/>
          </p:nvPr>
        </p:nvSpPr>
        <p:spPr>
          <a:xfrm>
            <a:off x="3124200" y="6356350"/>
            <a:ext cx="2895600" cy="365125"/>
          </a:xfrm>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1453922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Phased Approach to </a:t>
            </a:r>
            <a:br>
              <a:rPr lang="en-US" dirty="0" smtClean="0"/>
            </a:br>
            <a:r>
              <a:rPr lang="en-US" dirty="0" smtClean="0"/>
              <a:t>New ACH Network Functionality</a:t>
            </a:r>
            <a:endParaRPr lang="en-US" dirty="0"/>
          </a:p>
        </p:txBody>
      </p:sp>
      <p:sp>
        <p:nvSpPr>
          <p:cNvPr id="7" name="Content Placeholder 2"/>
          <p:cNvSpPr>
            <a:spLocks noGrp="1"/>
          </p:cNvSpPr>
          <p:nvPr>
            <p:ph idx="1"/>
          </p:nvPr>
        </p:nvSpPr>
        <p:spPr>
          <a:xfrm>
            <a:off x="554609" y="1519267"/>
            <a:ext cx="8229600" cy="4525963"/>
          </a:xfrm>
        </p:spPr>
        <p:txBody>
          <a:bodyPr>
            <a:normAutofit/>
          </a:bodyPr>
          <a:lstStyle/>
          <a:p>
            <a:r>
              <a:rPr lang="en-US" sz="2000" dirty="0" smtClean="0"/>
              <a:t>To ease the industry’s implementation effort, the new ACH Network functionality would be implemented across three implementation phases</a:t>
            </a:r>
            <a:endParaRPr lang="en-US" sz="2000" dirty="0"/>
          </a:p>
        </p:txBody>
      </p:sp>
      <p:sp>
        <p:nvSpPr>
          <p:cNvPr id="6" name="Footer Placeholder 5"/>
          <p:cNvSpPr>
            <a:spLocks noGrp="1"/>
          </p:cNvSpPr>
          <p:nvPr>
            <p:ph type="ftr" sz="quarter" idx="3"/>
          </p:nvPr>
        </p:nvSpPr>
        <p:spPr>
          <a:xfrm>
            <a:off x="3124200" y="6356350"/>
            <a:ext cx="2895600" cy="365125"/>
          </a:xfrm>
        </p:spPr>
        <p:txBody>
          <a:bodyPr/>
          <a:lstStyle/>
          <a:p>
            <a:r>
              <a:rPr lang="en-US" smtClean="0"/>
              <a:t>© 2015 EastPay. All Rights Reserved</a:t>
            </a:r>
            <a:endParaRPr lang="en-US" dirty="0" smtClean="0"/>
          </a:p>
        </p:txBody>
      </p:sp>
      <p:sp>
        <p:nvSpPr>
          <p:cNvPr id="3" name="Slide Number Placeholder 2"/>
          <p:cNvSpPr>
            <a:spLocks noGrp="1"/>
          </p:cNvSpPr>
          <p:nvPr>
            <p:ph type="sldNum" sz="quarter" idx="4294967295"/>
          </p:nvPr>
        </p:nvSpPr>
        <p:spPr>
          <a:xfrm>
            <a:off x="6781800" y="6324600"/>
            <a:ext cx="2133600" cy="365125"/>
          </a:xfrm>
          <a:prstGeom prst="rect">
            <a:avLst/>
          </a:prstGeom>
        </p:spPr>
        <p:txBody>
          <a:bodyPr/>
          <a:lstStyle/>
          <a:p>
            <a:fld id="{AD93D9D3-46BE-4F46-B412-A77496661FBB}" type="slidenum">
              <a:rPr lang="en-US" smtClean="0"/>
              <a:pPr/>
              <a:t>14</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40433601"/>
              </p:ext>
            </p:extLst>
          </p:nvPr>
        </p:nvGraphicFramePr>
        <p:xfrm>
          <a:off x="326010" y="2498464"/>
          <a:ext cx="8491979" cy="3085233"/>
        </p:xfrm>
        <a:graphic>
          <a:graphicData uri="http://schemas.openxmlformats.org/drawingml/2006/table">
            <a:tbl>
              <a:tblPr firstRow="1" bandRow="1">
                <a:tableStyleId>{5C22544A-7EE6-4342-B048-85BDC9FD1C3A}</a:tableStyleId>
              </a:tblPr>
              <a:tblGrid>
                <a:gridCol w="2254508"/>
                <a:gridCol w="2029057"/>
                <a:gridCol w="2104207"/>
                <a:gridCol w="2104207"/>
              </a:tblGrid>
              <a:tr h="494899">
                <a:tc>
                  <a:txBody>
                    <a:bodyPr/>
                    <a:lstStyle/>
                    <a:p>
                      <a:r>
                        <a:rPr lang="en-US" sz="1600" dirty="0" smtClean="0"/>
                        <a:t>Functionality</a:t>
                      </a:r>
                      <a:endParaRPr lang="en-US" sz="1600" dirty="0"/>
                    </a:p>
                  </a:txBody>
                  <a:tcPr/>
                </a:tc>
                <a:tc>
                  <a:txBody>
                    <a:bodyPr/>
                    <a:lstStyle/>
                    <a:p>
                      <a:pPr algn="ctr"/>
                      <a:r>
                        <a:rPr lang="en-US" sz="1600" dirty="0" smtClean="0"/>
                        <a:t>Phase</a:t>
                      </a:r>
                      <a:r>
                        <a:rPr lang="en-US" sz="1600" baseline="0" dirty="0" smtClean="0"/>
                        <a:t> 1</a:t>
                      </a:r>
                      <a:endParaRPr lang="en-US" sz="1600" baseline="30000" dirty="0" smtClean="0"/>
                    </a:p>
                    <a:p>
                      <a:pPr algn="ctr"/>
                      <a:r>
                        <a:rPr lang="en-US" sz="1600" baseline="0" dirty="0" smtClean="0"/>
                        <a:t>Sept. 23, 2016</a:t>
                      </a:r>
                      <a:endParaRPr lang="en-US" sz="1600" baseline="30000" dirty="0" smtClean="0"/>
                    </a:p>
                  </a:txBody>
                  <a:tcPr/>
                </a:tc>
                <a:tc>
                  <a:txBody>
                    <a:bodyPr/>
                    <a:lstStyle/>
                    <a:p>
                      <a:pPr algn="ctr"/>
                      <a:r>
                        <a:rPr lang="en-US" sz="1600" dirty="0" smtClean="0"/>
                        <a:t>Phase 2</a:t>
                      </a:r>
                    </a:p>
                    <a:p>
                      <a:pPr algn="ctr"/>
                      <a:r>
                        <a:rPr lang="en-US" sz="1600" dirty="0" smtClean="0"/>
                        <a:t>Sept. 15, 2017</a:t>
                      </a:r>
                      <a:endParaRPr lang="en-US" sz="1600" dirty="0"/>
                    </a:p>
                  </a:txBody>
                  <a:tcPr/>
                </a:tc>
                <a:tc>
                  <a:txBody>
                    <a:bodyPr/>
                    <a:lstStyle/>
                    <a:p>
                      <a:pPr algn="ctr"/>
                      <a:r>
                        <a:rPr lang="en-US" sz="1600" dirty="0" smtClean="0"/>
                        <a:t>Phase</a:t>
                      </a:r>
                      <a:r>
                        <a:rPr lang="en-US" sz="1600" baseline="0" dirty="0" smtClean="0"/>
                        <a:t> 3</a:t>
                      </a:r>
                    </a:p>
                    <a:p>
                      <a:pPr algn="ctr"/>
                      <a:r>
                        <a:rPr lang="en-US" sz="1600" baseline="0" dirty="0" smtClean="0"/>
                        <a:t>March 16, 2018</a:t>
                      </a:r>
                      <a:endParaRPr lang="en-US" sz="1600" dirty="0"/>
                    </a:p>
                  </a:txBody>
                  <a:tcPr/>
                </a:tc>
              </a:tr>
              <a:tr h="625497">
                <a:tc>
                  <a:txBody>
                    <a:bodyPr/>
                    <a:lstStyle/>
                    <a:p>
                      <a:r>
                        <a:rPr lang="en-US" sz="1600" dirty="0" smtClean="0"/>
                        <a:t>Transaction</a:t>
                      </a:r>
                      <a:r>
                        <a:rPr lang="en-US" sz="1600" baseline="0" dirty="0" smtClean="0"/>
                        <a:t> Eligibility </a:t>
                      </a:r>
                      <a:r>
                        <a:rPr lang="en-US" sz="1200" baseline="0" dirty="0" smtClean="0"/>
                        <a:t>($25,000 limit; IAT not eligible)</a:t>
                      </a:r>
                      <a:endParaRPr lang="en-US" sz="800" dirty="0"/>
                    </a:p>
                  </a:txBody>
                  <a:tcPr/>
                </a:tc>
                <a:tc>
                  <a:txBody>
                    <a:bodyPr/>
                    <a:lstStyle/>
                    <a:p>
                      <a:r>
                        <a:rPr lang="en-US" sz="1600" dirty="0" smtClean="0"/>
                        <a:t>Credits only</a:t>
                      </a:r>
                    </a:p>
                  </a:txBody>
                  <a:tcPr/>
                </a:tc>
                <a:tc>
                  <a:txBody>
                    <a:bodyPr/>
                    <a:lstStyle/>
                    <a:p>
                      <a:r>
                        <a:rPr lang="en-US" sz="1600" dirty="0" smtClean="0"/>
                        <a:t>Credits and debits</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Credits and debits</a:t>
                      </a:r>
                    </a:p>
                  </a:txBody>
                  <a:tcPr/>
                </a:tc>
              </a:tr>
              <a:tr h="626872">
                <a:tc>
                  <a:txBody>
                    <a:bodyPr/>
                    <a:lstStyle/>
                    <a:p>
                      <a:r>
                        <a:rPr lang="en-US" sz="1600" dirty="0" smtClean="0"/>
                        <a:t>New Same</a:t>
                      </a:r>
                      <a:r>
                        <a:rPr lang="en-US" sz="1600" baseline="0" dirty="0" smtClean="0"/>
                        <a:t> </a:t>
                      </a:r>
                      <a:r>
                        <a:rPr lang="en-US" sz="1600" dirty="0" smtClean="0"/>
                        <a:t>Day ACH Processing Deadlines</a:t>
                      </a:r>
                      <a:endParaRPr lang="en-US" sz="1200" baseline="30000" dirty="0"/>
                    </a:p>
                  </a:txBody>
                  <a:tcPr/>
                </a:tc>
                <a:tc>
                  <a:txBody>
                    <a:bodyPr/>
                    <a:lstStyle/>
                    <a:p>
                      <a:r>
                        <a:rPr lang="en-US" sz="1600" dirty="0" smtClean="0"/>
                        <a:t>10:30 AM ET and</a:t>
                      </a:r>
                    </a:p>
                    <a:p>
                      <a:r>
                        <a:rPr lang="en-US" sz="1600" dirty="0" smtClean="0"/>
                        <a:t>2:45</a:t>
                      </a:r>
                      <a:r>
                        <a:rPr lang="en-US" sz="1600" baseline="0" dirty="0" smtClean="0"/>
                        <a:t> PM ET</a:t>
                      </a:r>
                      <a:endParaRPr lang="en-US" sz="1600" dirty="0"/>
                    </a:p>
                  </a:txBody>
                  <a:tcPr/>
                </a:tc>
                <a:tc>
                  <a:txBody>
                    <a:bodyPr/>
                    <a:lstStyle/>
                    <a:p>
                      <a:r>
                        <a:rPr lang="en-US" sz="1600" dirty="0" smtClean="0"/>
                        <a:t>10:30 AM ET and</a:t>
                      </a:r>
                    </a:p>
                    <a:p>
                      <a:r>
                        <a:rPr lang="en-US" sz="1600" dirty="0" smtClean="0"/>
                        <a:t>2:45</a:t>
                      </a:r>
                      <a:r>
                        <a:rPr lang="en-US" sz="1600" baseline="0" dirty="0" smtClean="0"/>
                        <a:t> PM ET</a:t>
                      </a:r>
                      <a:endParaRPr lang="en-US" sz="1600" dirty="0" smtClean="0"/>
                    </a:p>
                  </a:txBody>
                  <a:tcPr/>
                </a:tc>
                <a:tc>
                  <a:txBody>
                    <a:bodyPr/>
                    <a:lstStyle/>
                    <a:p>
                      <a:r>
                        <a:rPr lang="en-US" sz="1600" dirty="0" smtClean="0"/>
                        <a:t>10:30 AM ET</a:t>
                      </a:r>
                      <a:r>
                        <a:rPr lang="en-US" sz="1600" baseline="0" dirty="0" smtClean="0"/>
                        <a:t> and</a:t>
                      </a:r>
                      <a:endParaRPr lang="en-US" sz="1600" dirty="0" smtClean="0"/>
                    </a:p>
                    <a:p>
                      <a:r>
                        <a:rPr lang="en-US" sz="1600" baseline="0" dirty="0" smtClean="0"/>
                        <a:t>2:45 PM ET</a:t>
                      </a:r>
                      <a:endParaRPr lang="en-US" sz="1600" dirty="0" smtClean="0"/>
                    </a:p>
                  </a:txBody>
                  <a:tcPr/>
                </a:tc>
              </a:tr>
              <a:tr h="626872">
                <a:tc>
                  <a:txBody>
                    <a:bodyPr/>
                    <a:lstStyle/>
                    <a:p>
                      <a:r>
                        <a:rPr lang="en-US" sz="1600" dirty="0" smtClean="0"/>
                        <a:t>New Settlement Time(s)</a:t>
                      </a:r>
                      <a:endParaRPr lang="en-US" sz="1200" dirty="0"/>
                    </a:p>
                  </a:txBody>
                  <a:tcPr/>
                </a:tc>
                <a:tc>
                  <a:txBody>
                    <a:bodyPr/>
                    <a:lstStyle/>
                    <a:p>
                      <a:r>
                        <a:rPr lang="en-US" sz="1600" dirty="0" smtClean="0"/>
                        <a:t>1:00 PM ET and</a:t>
                      </a:r>
                    </a:p>
                    <a:p>
                      <a:r>
                        <a:rPr lang="en-US" sz="1600" dirty="0" smtClean="0"/>
                        <a:t>5:00 PM</a:t>
                      </a:r>
                      <a:r>
                        <a:rPr lang="en-US" sz="1600" baseline="0" dirty="0" smtClean="0"/>
                        <a:t> </a:t>
                      </a:r>
                      <a:r>
                        <a:rPr lang="en-US" sz="1600" dirty="0" smtClean="0"/>
                        <a:t>ET</a:t>
                      </a:r>
                    </a:p>
                  </a:txBody>
                  <a:tcPr/>
                </a:tc>
                <a:tc>
                  <a:txBody>
                    <a:bodyPr/>
                    <a:lstStyle/>
                    <a:p>
                      <a:r>
                        <a:rPr lang="en-US" sz="1600" dirty="0" smtClean="0"/>
                        <a:t>1:00 PM ET and</a:t>
                      </a:r>
                    </a:p>
                    <a:p>
                      <a:r>
                        <a:rPr lang="en-US" sz="1600" dirty="0" smtClean="0"/>
                        <a:t>5:00 PM</a:t>
                      </a:r>
                      <a:r>
                        <a:rPr lang="en-US" sz="1600" baseline="0" dirty="0" smtClean="0"/>
                        <a:t> </a:t>
                      </a:r>
                      <a:r>
                        <a:rPr lang="en-US" sz="1600" dirty="0" smtClean="0"/>
                        <a:t>ET</a:t>
                      </a:r>
                    </a:p>
                  </a:txBody>
                  <a:tcPr/>
                </a:tc>
                <a:tc>
                  <a:txBody>
                    <a:bodyPr/>
                    <a:lstStyle/>
                    <a:p>
                      <a:r>
                        <a:rPr lang="en-US" sz="1600" dirty="0" smtClean="0"/>
                        <a:t>1:00</a:t>
                      </a:r>
                      <a:r>
                        <a:rPr lang="en-US" sz="1600" baseline="0" dirty="0" smtClean="0"/>
                        <a:t> PM ET and</a:t>
                      </a:r>
                    </a:p>
                    <a:p>
                      <a:r>
                        <a:rPr lang="en-US" sz="1600" baseline="0" dirty="0" smtClean="0"/>
                        <a:t>5:00 PM ET</a:t>
                      </a:r>
                      <a:endParaRPr lang="en-US" sz="1600" dirty="0"/>
                    </a:p>
                  </a:txBody>
                  <a:tcPr/>
                </a:tc>
              </a:tr>
              <a:tr h="626872">
                <a:tc>
                  <a:txBody>
                    <a:bodyPr/>
                    <a:lstStyle/>
                    <a:p>
                      <a:r>
                        <a:rPr lang="en-US" sz="1600" dirty="0" smtClean="0"/>
                        <a:t>ACH Credit</a:t>
                      </a:r>
                      <a:r>
                        <a:rPr lang="en-US" sz="1600" baseline="0" dirty="0" smtClean="0"/>
                        <a:t> </a:t>
                      </a:r>
                      <a:r>
                        <a:rPr lang="en-US" sz="1600" dirty="0" smtClean="0"/>
                        <a:t>Funds Availability</a:t>
                      </a:r>
                      <a:endParaRPr lang="en-US" sz="1600" dirty="0"/>
                    </a:p>
                  </a:txBody>
                  <a:tcPr/>
                </a:tc>
                <a:tc>
                  <a:txBody>
                    <a:bodyPr/>
                    <a:lstStyle/>
                    <a:p>
                      <a:r>
                        <a:rPr lang="en-US" sz="1600" baseline="0" dirty="0" smtClean="0"/>
                        <a:t>End of RDFI’s processing day</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End of RDFI’s processing day</a:t>
                      </a:r>
                      <a:endParaRPr lang="en-US" sz="1600" dirty="0" smtClean="0"/>
                    </a:p>
                  </a:txBody>
                  <a:tcPr/>
                </a:tc>
                <a:tc>
                  <a:txBody>
                    <a:bodyPr/>
                    <a:lstStyle/>
                    <a:p>
                      <a:r>
                        <a:rPr lang="en-US" sz="1600" dirty="0" smtClean="0">
                          <a:solidFill>
                            <a:schemeClr val="dk1"/>
                          </a:solidFill>
                        </a:rPr>
                        <a:t>5:00</a:t>
                      </a:r>
                      <a:r>
                        <a:rPr lang="en-US" sz="1600" baseline="0" dirty="0" smtClean="0">
                          <a:solidFill>
                            <a:schemeClr val="dk1"/>
                          </a:solidFill>
                        </a:rPr>
                        <a:t> PM RDFI local time</a:t>
                      </a:r>
                      <a:endParaRPr lang="en-US" sz="1100" dirty="0">
                        <a:solidFill>
                          <a:srgbClr val="FF0000"/>
                        </a:solidFill>
                      </a:endParaRPr>
                    </a:p>
                  </a:txBody>
                  <a:tcPr/>
                </a:tc>
              </a:tr>
            </a:tbl>
          </a:graphicData>
        </a:graphic>
      </p:graphicFrame>
    </p:spTree>
    <p:custDataLst>
      <p:tags r:id="rId1"/>
    </p:custDataLst>
    <p:extLst>
      <p:ext uri="{BB962C8B-B14F-4D97-AF65-F5344CB8AC3E}">
        <p14:creationId xmlns:p14="http://schemas.microsoft.com/office/powerpoint/2010/main" val="1985858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Effective Dates </a:t>
            </a:r>
            <a:r>
              <a:rPr lang="en-US" strike="sngStrike" dirty="0"/>
              <a:t>Are</a:t>
            </a:r>
            <a:r>
              <a:rPr lang="en-US" dirty="0"/>
              <a:t> Contingent </a:t>
            </a:r>
            <a:r>
              <a:rPr lang="en-US" dirty="0" smtClean="0"/>
              <a:t/>
            </a:r>
            <a:br>
              <a:rPr lang="en-US" dirty="0" smtClean="0"/>
            </a:br>
            <a:r>
              <a:rPr lang="en-US" dirty="0" smtClean="0"/>
              <a:t>on </a:t>
            </a:r>
            <a:r>
              <a:rPr lang="en-US" dirty="0"/>
              <a:t>the Federal Reserve</a:t>
            </a:r>
          </a:p>
        </p:txBody>
      </p:sp>
      <p:sp>
        <p:nvSpPr>
          <p:cNvPr id="4" name="Footer Placeholder 3"/>
          <p:cNvSpPr>
            <a:spLocks noGrp="1"/>
          </p:cNvSpPr>
          <p:nvPr>
            <p:ph type="ftr" sz="quarter" idx="3"/>
          </p:nvPr>
        </p:nvSpPr>
        <p:spPr/>
        <p:txBody>
          <a:bodyPr/>
          <a:lstStyle/>
          <a:p>
            <a:r>
              <a:rPr lang="en-US" smtClean="0"/>
              <a:t>© 2015 EastPay. All Rights Reserved</a:t>
            </a:r>
            <a:endParaRPr lang="en-US" dirty="0"/>
          </a:p>
        </p:txBody>
      </p:sp>
      <p:graphicFrame>
        <p:nvGraphicFramePr>
          <p:cNvPr id="7" name="Content Placeholder 5"/>
          <p:cNvGraphicFramePr>
            <a:graphicFrameLocks/>
          </p:cNvGraphicFramePr>
          <p:nvPr>
            <p:extLst>
              <p:ext uri="{D42A27DB-BD31-4B8C-83A1-F6EECF244321}">
                <p14:modId xmlns:p14="http://schemas.microsoft.com/office/powerpoint/2010/main" val="2757359968"/>
              </p:ext>
            </p:extLst>
          </p:nvPr>
        </p:nvGraphicFramePr>
        <p:xfrm>
          <a:off x="31214" y="1524000"/>
          <a:ext cx="9067801" cy="3919297"/>
        </p:xfrm>
        <a:graphic>
          <a:graphicData uri="http://schemas.openxmlformats.org/drawingml/2006/table">
            <a:tbl>
              <a:tblPr firstRow="1" bandRow="1">
                <a:tableStyleId>{5C22544A-7EE6-4342-B048-85BDC9FD1C3A}</a:tableStyleId>
              </a:tblPr>
              <a:tblGrid>
                <a:gridCol w="2365513"/>
                <a:gridCol w="2087425"/>
                <a:gridCol w="2428875"/>
                <a:gridCol w="2185988"/>
              </a:tblGrid>
              <a:tr h="916145">
                <a:tc>
                  <a:txBody>
                    <a:bodyPr/>
                    <a:lstStyle/>
                    <a:p>
                      <a:pPr algn="ctr"/>
                      <a:r>
                        <a:rPr lang="en-US" dirty="0" smtClean="0"/>
                        <a:t>Federal Reserve Approval Date</a:t>
                      </a:r>
                      <a:endParaRPr lang="en-US" dirty="0"/>
                    </a:p>
                  </a:txBody>
                  <a:tcPr anchor="ctr"/>
                </a:tc>
                <a:tc>
                  <a:txBody>
                    <a:bodyPr/>
                    <a:lstStyle/>
                    <a:p>
                      <a:pPr algn="ctr"/>
                      <a:r>
                        <a:rPr lang="en-US" dirty="0" smtClean="0"/>
                        <a:t>Phase I Date</a:t>
                      </a:r>
                      <a:endParaRPr lang="en-US" dirty="0"/>
                    </a:p>
                  </a:txBody>
                  <a:tcPr anchor="ctr"/>
                </a:tc>
                <a:tc>
                  <a:txBody>
                    <a:bodyPr/>
                    <a:lstStyle/>
                    <a:p>
                      <a:pPr algn="ctr"/>
                      <a:r>
                        <a:rPr lang="en-US" dirty="0" smtClean="0"/>
                        <a:t>Phase 2 Date</a:t>
                      </a:r>
                      <a:endParaRPr lang="en-US" dirty="0"/>
                    </a:p>
                  </a:txBody>
                  <a:tcPr anchor="ctr"/>
                </a:tc>
                <a:tc>
                  <a:txBody>
                    <a:bodyPr/>
                    <a:lstStyle/>
                    <a:p>
                      <a:pPr algn="ctr"/>
                      <a:r>
                        <a:rPr lang="en-US" dirty="0" smtClean="0"/>
                        <a:t>Phase</a:t>
                      </a:r>
                      <a:r>
                        <a:rPr lang="en-US" baseline="0" dirty="0" smtClean="0"/>
                        <a:t> 3 Date</a:t>
                      </a:r>
                      <a:endParaRPr lang="en-US" dirty="0"/>
                    </a:p>
                  </a:txBody>
                  <a:tcPr anchor="ctr"/>
                </a:tc>
              </a:tr>
              <a:tr h="530782">
                <a:tc>
                  <a:txBody>
                    <a:bodyPr/>
                    <a:lstStyle/>
                    <a:p>
                      <a:r>
                        <a:rPr lang="en-US" dirty="0" smtClean="0"/>
                        <a:t>By</a:t>
                      </a:r>
                      <a:r>
                        <a:rPr lang="en-US" baseline="0" dirty="0" smtClean="0"/>
                        <a:t> September 23, 2015</a:t>
                      </a:r>
                      <a:endParaRPr lang="en-US" dirty="0"/>
                    </a:p>
                  </a:txBody>
                  <a:tcPr anchor="ctr"/>
                </a:tc>
                <a:tc>
                  <a:txBody>
                    <a:bodyPr/>
                    <a:lstStyle/>
                    <a:p>
                      <a:pPr algn="ctr"/>
                      <a:r>
                        <a:rPr lang="en-US" dirty="0" smtClean="0"/>
                        <a:t>September 23, 2016</a:t>
                      </a:r>
                      <a:endParaRPr lang="en-US" dirty="0"/>
                    </a:p>
                  </a:txBody>
                  <a:tcPr anchor="ctr"/>
                </a:tc>
                <a:tc>
                  <a:txBody>
                    <a:bodyPr/>
                    <a:lstStyle/>
                    <a:p>
                      <a:pPr algn="ctr"/>
                      <a:r>
                        <a:rPr lang="en-US" dirty="0" smtClean="0"/>
                        <a:t>September 15, 2017</a:t>
                      </a:r>
                      <a:endParaRPr lang="en-US" dirty="0"/>
                    </a:p>
                  </a:txBody>
                  <a:tcPr anchor="ctr"/>
                </a:tc>
                <a:tc>
                  <a:txBody>
                    <a:bodyPr/>
                    <a:lstStyle/>
                    <a:p>
                      <a:pPr algn="ctr"/>
                      <a:r>
                        <a:rPr lang="en-US" dirty="0" smtClean="0"/>
                        <a:t>March</a:t>
                      </a:r>
                      <a:r>
                        <a:rPr lang="en-US" baseline="0" dirty="0" smtClean="0"/>
                        <a:t> 16, 2018</a:t>
                      </a:r>
                      <a:endParaRPr lang="en-US" dirty="0"/>
                    </a:p>
                  </a:txBody>
                  <a:tcPr anchor="ctr"/>
                </a:tc>
              </a:tr>
              <a:tr h="916145">
                <a:tc>
                  <a:txBody>
                    <a:bodyPr/>
                    <a:lstStyle/>
                    <a:p>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916145">
                <a:tc>
                  <a:txBody>
                    <a:bodyPr/>
                    <a:lstStyle/>
                    <a:p>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530782">
                <a:tc>
                  <a:txBody>
                    <a:bodyPr/>
                    <a:lstStyle/>
                    <a:p>
                      <a:endParaRPr lang="en-US" dirty="0"/>
                    </a:p>
                  </a:txBody>
                  <a:tcPr anchor="ctr"/>
                </a:tc>
                <a:tc gridSpan="3">
                  <a:txBody>
                    <a:bodyPr/>
                    <a:lstStyle/>
                    <a:p>
                      <a:pPr algn="ctr"/>
                      <a:endParaRPr lang="en-US" dirty="0"/>
                    </a:p>
                  </a:txBody>
                  <a:tcPr/>
                </a:tc>
                <a:tc hMerge="1">
                  <a:txBody>
                    <a:bodyPr/>
                    <a:lstStyle/>
                    <a:p>
                      <a:endParaRPr lang="en-US" dirty="0"/>
                    </a:p>
                  </a:txBody>
                  <a:tcPr/>
                </a:tc>
                <a:tc hMerge="1">
                  <a:txBody>
                    <a:bodyPr/>
                    <a:lstStyle/>
                    <a:p>
                      <a:endParaRPr lang="en-US" dirty="0"/>
                    </a:p>
                  </a:txBody>
                  <a:tcPr/>
                </a:tc>
              </a:tr>
            </a:tbl>
          </a:graphicData>
        </a:graphic>
      </p:graphicFrame>
      <p:sp>
        <p:nvSpPr>
          <p:cNvPr id="2" name="TextBox 1"/>
          <p:cNvSpPr txBox="1"/>
          <p:nvPr/>
        </p:nvSpPr>
        <p:spPr>
          <a:xfrm rot="20229609">
            <a:off x="4951557" y="-93518"/>
            <a:ext cx="1219200" cy="646331"/>
          </a:xfrm>
          <a:prstGeom prst="rect">
            <a:avLst/>
          </a:prstGeom>
          <a:noFill/>
        </p:spPr>
        <p:txBody>
          <a:bodyPr wrap="square" rtlCol="0">
            <a:spAutoFit/>
          </a:bodyPr>
          <a:lstStyle/>
          <a:p>
            <a:r>
              <a:rPr lang="en-US" sz="3600" dirty="0">
                <a:latin typeface="+mj-lt"/>
                <a:ea typeface="+mj-ea"/>
                <a:cs typeface="+mj-cs"/>
              </a:rPr>
              <a:t>Were</a:t>
            </a:r>
          </a:p>
        </p:txBody>
      </p:sp>
    </p:spTree>
    <p:custDataLst>
      <p:tags r:id="rId1"/>
    </p:custDataLst>
    <p:extLst>
      <p:ext uri="{BB962C8B-B14F-4D97-AF65-F5344CB8AC3E}">
        <p14:creationId xmlns:p14="http://schemas.microsoft.com/office/powerpoint/2010/main" val="766168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will Same Day Transactions be identified?</a:t>
            </a:r>
            <a:endParaRPr lang="en-US" dirty="0"/>
          </a:p>
        </p:txBody>
      </p:sp>
      <p:sp>
        <p:nvSpPr>
          <p:cNvPr id="3" name="Content Placeholder 2"/>
          <p:cNvSpPr>
            <a:spLocks noGrp="1"/>
          </p:cNvSpPr>
          <p:nvPr>
            <p:ph idx="1"/>
          </p:nvPr>
        </p:nvSpPr>
        <p:spPr/>
        <p:txBody>
          <a:bodyPr>
            <a:normAutofit fontScale="92500"/>
          </a:bodyPr>
          <a:lstStyle/>
          <a:p>
            <a:r>
              <a:rPr lang="en-US" dirty="0" smtClean="0"/>
              <a:t>Identification of Same Day Transactions </a:t>
            </a:r>
          </a:p>
          <a:p>
            <a:pPr lvl="1"/>
            <a:r>
              <a:rPr lang="en-US" dirty="0" smtClean="0"/>
              <a:t>Same-day ACH transactions will be identified and processed by using the current day’s date in the </a:t>
            </a:r>
            <a:r>
              <a:rPr lang="en-US" b="1" dirty="0" smtClean="0"/>
              <a:t>Effective Entry Date </a:t>
            </a:r>
            <a:r>
              <a:rPr lang="en-US" dirty="0" smtClean="0"/>
              <a:t>field of the batch of same-day ACH transactions</a:t>
            </a:r>
          </a:p>
          <a:p>
            <a:pPr lvl="1"/>
            <a:r>
              <a:rPr lang="en-US" dirty="0" smtClean="0"/>
              <a:t>An optional, standardized method is provided for ODFIs to use, at their discretion, with their Originators to further determine intent for same-day settlement in addition to the Effective Entry Date</a:t>
            </a:r>
          </a:p>
          <a:p>
            <a:pPr lvl="1"/>
            <a:endParaRPr lang="en-US" dirty="0" smtClean="0"/>
          </a:p>
          <a:p>
            <a:endParaRPr lang="en-US" dirty="0"/>
          </a:p>
        </p:txBody>
      </p:sp>
      <p:sp>
        <p:nvSpPr>
          <p:cNvPr id="5" name="Footer Placeholder 4"/>
          <p:cNvSpPr>
            <a:spLocks noGrp="1"/>
          </p:cNvSpPr>
          <p:nvPr>
            <p:ph type="ftr" sz="quarter" idx="3"/>
          </p:nvPr>
        </p:nvSpPr>
        <p:spPr>
          <a:xfrm>
            <a:off x="3124200" y="6356350"/>
            <a:ext cx="2895600" cy="365125"/>
          </a:xfrm>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1826693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fontScale="90000"/>
          </a:bodyPr>
          <a:lstStyle/>
          <a:p>
            <a:r>
              <a:rPr lang="en-US" dirty="0" smtClean="0"/>
              <a:t>Identification of </a:t>
            </a:r>
            <a:br>
              <a:rPr lang="en-US" dirty="0" smtClean="0"/>
            </a:br>
            <a:r>
              <a:rPr lang="en-US" dirty="0" smtClean="0"/>
              <a:t>Same Day ACH Transactions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Same Day ACH transactions would be identified by the ODFI and its Originator by using the current day’s date in the Effective Entry Date field of the batch of ACH transactions</a:t>
            </a:r>
          </a:p>
          <a:p>
            <a:pPr lvl="1"/>
            <a:r>
              <a:rPr lang="en-US" dirty="0" smtClean="0"/>
              <a:t>For example, transactions originated on October 25, 2016 that are intended for same-day processing should include an Effective Entry Date of “161025” in the Batch Header Record</a:t>
            </a:r>
          </a:p>
          <a:p>
            <a:pPr lvl="1"/>
            <a:r>
              <a:rPr lang="en-US" dirty="0" smtClean="0"/>
              <a:t>The NACHA Rules already provide that “the Effective Entry Date is the date specified by the Originator on which it intends a batch of Entries to be settled.”</a:t>
            </a:r>
          </a:p>
        </p:txBody>
      </p:sp>
      <p:sp>
        <p:nvSpPr>
          <p:cNvPr id="4" name="Footer Placeholder 3"/>
          <p:cNvSpPr>
            <a:spLocks noGrp="1"/>
          </p:cNvSpPr>
          <p:nvPr>
            <p:ph type="ftr" sz="quarter" idx="3"/>
          </p:nvPr>
        </p:nvSpPr>
        <p:spPr>
          <a:xfrm>
            <a:off x="3124200" y="6356350"/>
            <a:ext cx="2895600" cy="365125"/>
          </a:xfrm>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163627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fontScale="90000"/>
          </a:bodyPr>
          <a:lstStyle/>
          <a:p>
            <a:r>
              <a:rPr lang="en-US" dirty="0" smtClean="0"/>
              <a:t>Identification of </a:t>
            </a:r>
            <a:br>
              <a:rPr lang="en-US" dirty="0" smtClean="0"/>
            </a:br>
            <a:r>
              <a:rPr lang="en-US" dirty="0" smtClean="0"/>
              <a:t>Same Day ACH Transactions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Additionally, ACH transactions with a current day Effective Entry Date would need to meet an ACH Operator’s submission deadline for same-day processing </a:t>
            </a:r>
          </a:p>
          <a:p>
            <a:r>
              <a:rPr lang="en-US" dirty="0" smtClean="0"/>
              <a:t>Example</a:t>
            </a:r>
          </a:p>
          <a:p>
            <a:pPr lvl="1"/>
            <a:r>
              <a:rPr lang="en-US" dirty="0" smtClean="0"/>
              <a:t>Entry originated on Tuesday, October 25, 2016</a:t>
            </a:r>
          </a:p>
          <a:p>
            <a:pPr lvl="1"/>
            <a:r>
              <a:rPr lang="en-US" dirty="0" smtClean="0"/>
              <a:t>Effective Entry Date of “161025” </a:t>
            </a:r>
          </a:p>
          <a:p>
            <a:pPr lvl="1"/>
            <a:r>
              <a:rPr lang="en-US" dirty="0" smtClean="0"/>
              <a:t>Must be submitted to an ACH Operator no later than the </a:t>
            </a:r>
            <a:r>
              <a:rPr lang="en-US" dirty="0"/>
              <a:t>2</a:t>
            </a:r>
            <a:r>
              <a:rPr lang="en-US" dirty="0" smtClean="0"/>
              <a:t>:45 p.m. ET deadline for same-day settlement</a:t>
            </a:r>
          </a:p>
          <a:p>
            <a:pPr lvl="1"/>
            <a:r>
              <a:rPr lang="en-US" dirty="0" smtClean="0"/>
              <a:t>Will be assessed the Same Day Entry fee</a:t>
            </a:r>
          </a:p>
          <a:p>
            <a:endParaRPr lang="en-US" dirty="0" smtClean="0"/>
          </a:p>
        </p:txBody>
      </p:sp>
      <p:sp>
        <p:nvSpPr>
          <p:cNvPr id="4" name="Footer Placeholder 3"/>
          <p:cNvSpPr>
            <a:spLocks noGrp="1"/>
          </p:cNvSpPr>
          <p:nvPr>
            <p:ph type="ftr" sz="quarter" idx="3"/>
          </p:nvPr>
        </p:nvSpPr>
        <p:spPr>
          <a:xfrm>
            <a:off x="3124200" y="6356350"/>
            <a:ext cx="2895600" cy="365125"/>
          </a:xfrm>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1063219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fontScale="90000"/>
          </a:bodyPr>
          <a:lstStyle/>
          <a:p>
            <a:r>
              <a:rPr lang="en-US" dirty="0" smtClean="0"/>
              <a:t>Optional Means to Identify </a:t>
            </a:r>
            <a:br>
              <a:rPr lang="en-US" dirty="0" smtClean="0"/>
            </a:br>
            <a:r>
              <a:rPr lang="en-US" dirty="0" smtClean="0"/>
              <a:t>Same Day ACH Transactions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addition to using the Effective Entry Date, some ODFIs may want to verify an Originator’s intent for same-day settlement </a:t>
            </a:r>
          </a:p>
          <a:p>
            <a:r>
              <a:rPr lang="en-US" dirty="0" smtClean="0"/>
              <a:t>NACHA recommends that these ODFIs use, at their discretion, standardized content in the Company Descriptive Date field</a:t>
            </a:r>
          </a:p>
          <a:p>
            <a:pPr lvl="1"/>
            <a:r>
              <a:rPr lang="en-US" dirty="0" smtClean="0"/>
              <a:t>This is an </a:t>
            </a:r>
            <a:r>
              <a:rPr lang="en-US" u="sng" dirty="0" smtClean="0"/>
              <a:t>optional</a:t>
            </a:r>
            <a:r>
              <a:rPr lang="en-US" dirty="0" smtClean="0"/>
              <a:t> field with 6 positions available (positions 64-69)</a:t>
            </a:r>
          </a:p>
          <a:p>
            <a:pPr lvl="1"/>
            <a:r>
              <a:rPr lang="en-US" dirty="0" smtClean="0"/>
              <a:t>Currently, the Rules provide that the “Originator establishes this field as the date it would like to see displayed to the Receiver for descriptive purposes”</a:t>
            </a:r>
          </a:p>
          <a:p>
            <a:endParaRPr lang="en-US" dirty="0"/>
          </a:p>
        </p:txBody>
      </p:sp>
      <p:sp>
        <p:nvSpPr>
          <p:cNvPr id="4" name="Footer Placeholder 3"/>
          <p:cNvSpPr>
            <a:spLocks noGrp="1"/>
          </p:cNvSpPr>
          <p:nvPr>
            <p:ph type="ftr" sz="quarter" idx="3"/>
          </p:nvPr>
        </p:nvSpPr>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320993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199"/>
            <a:ext cx="8534400" cy="5029201"/>
          </a:xfrm>
        </p:spPr>
        <p:txBody>
          <a:bodyPr>
            <a:normAutofit/>
          </a:bodyPr>
          <a:lstStyle/>
          <a:p>
            <a:r>
              <a:rPr lang="en-US" sz="1800" dirty="0" smtClean="0"/>
              <a:t>Not-for-profit Regional Payments Association</a:t>
            </a:r>
          </a:p>
          <a:p>
            <a:r>
              <a:rPr lang="en-US" sz="1800" dirty="0" smtClean="0"/>
              <a:t>Educational Programs</a:t>
            </a:r>
          </a:p>
          <a:p>
            <a:r>
              <a:rPr lang="en-US" sz="1800" dirty="0" smtClean="0"/>
              <a:t>Member Benefits</a:t>
            </a:r>
          </a:p>
          <a:p>
            <a:pPr lvl="1"/>
            <a:r>
              <a:rPr lang="en-US" sz="1400" dirty="0" smtClean="0"/>
              <a:t>Voice &amp; Representation in National Rule Making and Regulatory Process</a:t>
            </a:r>
          </a:p>
          <a:p>
            <a:pPr lvl="1"/>
            <a:r>
              <a:rPr lang="en-US" sz="1400" dirty="0" smtClean="0"/>
              <a:t>Toll Free Operational Assistance and </a:t>
            </a:r>
          </a:p>
          <a:p>
            <a:pPr lvl="1"/>
            <a:r>
              <a:rPr lang="en-US" sz="1400" dirty="0" smtClean="0"/>
              <a:t>Discounts on Seminars, Publications, and Conferences</a:t>
            </a:r>
          </a:p>
          <a:p>
            <a:r>
              <a:rPr lang="en-US" sz="1800" dirty="0" smtClean="0"/>
              <a:t>Online Purchasing and Registration</a:t>
            </a:r>
          </a:p>
          <a:p>
            <a:r>
              <a:rPr lang="en-US" sz="1800" dirty="0" smtClean="0"/>
              <a:t>9 ACH Accredited Professionals (AAP) </a:t>
            </a:r>
          </a:p>
          <a:p>
            <a:r>
              <a:rPr lang="en-US" sz="1800" dirty="0" smtClean="0"/>
              <a:t>3 National Check Payments Professionals (NCP) </a:t>
            </a:r>
          </a:p>
          <a:p>
            <a:r>
              <a:rPr lang="en-US" sz="1800" dirty="0" smtClean="0"/>
              <a:t>3 Certified NCP Instructors</a:t>
            </a:r>
          </a:p>
          <a:p>
            <a:r>
              <a:rPr lang="en-US" sz="1800" dirty="0" smtClean="0"/>
              <a:t>2 Certified Treasury Professionals (CTP) </a:t>
            </a:r>
          </a:p>
          <a:p>
            <a:r>
              <a:rPr lang="en-US" sz="1800" dirty="0" smtClean="0"/>
              <a:t>2 </a:t>
            </a:r>
            <a:r>
              <a:rPr lang="en-US" sz="1800" dirty="0"/>
              <a:t>Certified Internal Auditor (CIA</a:t>
            </a:r>
            <a:r>
              <a:rPr lang="en-US" sz="1800" dirty="0" smtClean="0"/>
              <a:t>)</a:t>
            </a:r>
          </a:p>
          <a:p>
            <a:r>
              <a:rPr lang="en-US" sz="1800" dirty="0" smtClean="0"/>
              <a:t>1 </a:t>
            </a:r>
            <a:r>
              <a:rPr lang="en-US" sz="1800" dirty="0"/>
              <a:t>Certified Information Systems Auditor (CISA) </a:t>
            </a:r>
            <a:endParaRPr lang="en-US" sz="1800" dirty="0" smtClean="0"/>
          </a:p>
          <a:p>
            <a:r>
              <a:rPr lang="en-US" sz="1800" dirty="0"/>
              <a:t>1 Certified Financial Services Auditor (CFSA) </a:t>
            </a:r>
            <a:endParaRPr lang="en-US" sz="1800" dirty="0" smtClean="0"/>
          </a:p>
          <a:p>
            <a:endParaRPr lang="en-US"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76200"/>
            <a:ext cx="5181600" cy="123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descr="C:\Users\kevin\AppData\Local\Microsoft\Windows\Temporary Internet Files\Content.Outlook\71UUOKR2\NCPlog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37621" y="4648200"/>
            <a:ext cx="1221958" cy="121963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6"/>
          <a:stretch>
            <a:fillRect/>
          </a:stretch>
        </p:blipFill>
        <p:spPr>
          <a:xfrm>
            <a:off x="6248400" y="2877396"/>
            <a:ext cx="2578832" cy="1542422"/>
          </a:xfrm>
          <a:prstGeom prst="rect">
            <a:avLst/>
          </a:prstGeom>
        </p:spPr>
      </p:pic>
    </p:spTree>
    <p:custDataLst>
      <p:tags r:id="rId1"/>
    </p:custDataLst>
    <p:extLst>
      <p:ext uri="{BB962C8B-B14F-4D97-AF65-F5344CB8AC3E}">
        <p14:creationId xmlns:p14="http://schemas.microsoft.com/office/powerpoint/2010/main" val="1502841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fontScale="90000"/>
          </a:bodyPr>
          <a:lstStyle/>
          <a:p>
            <a:r>
              <a:rPr lang="en-US" dirty="0" smtClean="0"/>
              <a:t>Optional Means to Identify </a:t>
            </a:r>
            <a:br>
              <a:rPr lang="en-US" dirty="0" smtClean="0"/>
            </a:br>
            <a:r>
              <a:rPr lang="en-US" dirty="0" smtClean="0"/>
              <a:t>Same Day ACH Transactions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a:t>ODFIs could use the convention “SDHHMM” where the “SD” denotes the intent for same-day settlement, and the hours/minutes correspond to the desired settlement timing of either 1:00 PM ET or 5:00 PM ET</a:t>
            </a:r>
          </a:p>
          <a:p>
            <a:r>
              <a:rPr lang="en-US" dirty="0"/>
              <a:t>For this Rule, valid content would be either “SD1300” or “SD1700”; additional valid content could be allowed if additional same-day settlement times are offered in the future</a:t>
            </a:r>
          </a:p>
          <a:p>
            <a:r>
              <a:rPr lang="en-US" dirty="0" smtClean="0"/>
              <a:t>ODFI may chooses to use </a:t>
            </a:r>
            <a:r>
              <a:rPr lang="en-US" dirty="0"/>
              <a:t>Company Descriptive Date </a:t>
            </a:r>
            <a:r>
              <a:rPr lang="en-US" dirty="0" smtClean="0"/>
              <a:t>field with any of its Originators, because the Originator has a history of default use of the current day in the Effective Entry Date  </a:t>
            </a:r>
          </a:p>
          <a:p>
            <a:endParaRPr lang="en-US" dirty="0"/>
          </a:p>
        </p:txBody>
      </p:sp>
      <p:sp>
        <p:nvSpPr>
          <p:cNvPr id="4" name="Footer Placeholder 3"/>
          <p:cNvSpPr>
            <a:spLocks noGrp="1"/>
          </p:cNvSpPr>
          <p:nvPr>
            <p:ph type="ftr" sz="quarter" idx="3"/>
          </p:nvPr>
        </p:nvSpPr>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3237841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fontScale="90000"/>
          </a:bodyPr>
          <a:lstStyle/>
          <a:p>
            <a:r>
              <a:rPr lang="en-US" dirty="0" smtClean="0"/>
              <a:t>Optional Means to Identify</a:t>
            </a:r>
            <a:br>
              <a:rPr lang="en-US" dirty="0" smtClean="0"/>
            </a:br>
            <a:r>
              <a:rPr lang="en-US" dirty="0" smtClean="0"/>
              <a:t>Same Day ACH Transactions</a:t>
            </a:r>
            <a:endParaRPr lang="en-US" dirty="0"/>
          </a:p>
        </p:txBody>
      </p:sp>
      <p:sp>
        <p:nvSpPr>
          <p:cNvPr id="3" name="Content Placeholder 2"/>
          <p:cNvSpPr>
            <a:spLocks noGrp="1"/>
          </p:cNvSpPr>
          <p:nvPr>
            <p:ph idx="1"/>
          </p:nvPr>
        </p:nvSpPr>
        <p:spPr/>
        <p:txBody>
          <a:bodyPr>
            <a:normAutofit lnSpcReduction="10000"/>
          </a:bodyPr>
          <a:lstStyle/>
          <a:p>
            <a:r>
              <a:rPr lang="en-US" dirty="0" smtClean="0"/>
              <a:t>ODFI then could validate Originator’s intent for same-day settlement by verifying the content of the Company Descriptive Date field</a:t>
            </a:r>
          </a:p>
          <a:p>
            <a:pPr lvl="1"/>
            <a:r>
              <a:rPr lang="en-US" dirty="0" smtClean="0"/>
              <a:t>If the field contains a valid same-day identifier, the ODFI submits the file into the appropriate ACH Operator same-day processing window </a:t>
            </a:r>
          </a:p>
          <a:p>
            <a:pPr lvl="2"/>
            <a:r>
              <a:rPr lang="en-US" dirty="0" smtClean="0"/>
              <a:t>Desired same-day settlement is achieved</a:t>
            </a:r>
          </a:p>
          <a:p>
            <a:pPr lvl="2"/>
            <a:r>
              <a:rPr lang="en-US" dirty="0" smtClean="0"/>
              <a:t>Same Day Entry fees are assessed</a:t>
            </a:r>
          </a:p>
        </p:txBody>
      </p:sp>
      <p:sp>
        <p:nvSpPr>
          <p:cNvPr id="4" name="Footer Placeholder 3"/>
          <p:cNvSpPr>
            <a:spLocks noGrp="1"/>
          </p:cNvSpPr>
          <p:nvPr>
            <p:ph type="ftr" sz="quarter" idx="3"/>
          </p:nvPr>
        </p:nvSpPr>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1317186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fontScale="90000"/>
          </a:bodyPr>
          <a:lstStyle/>
          <a:p>
            <a:r>
              <a:rPr lang="en-US" dirty="0" smtClean="0"/>
              <a:t>ODFI Handling of </a:t>
            </a:r>
            <a:br>
              <a:rPr lang="en-US" dirty="0" smtClean="0"/>
            </a:br>
            <a:r>
              <a:rPr lang="en-US" dirty="0" smtClean="0"/>
              <a:t>Same Day ACH Transactions</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If the field does not contain a valid same-day identifier, the ODFI holds the file and submits it to the ACH Operator after the deadline for the last same-day processing window</a:t>
            </a:r>
          </a:p>
          <a:p>
            <a:pPr lvl="2"/>
            <a:r>
              <a:rPr lang="en-US" dirty="0" smtClean="0"/>
              <a:t>Batch is given next-day settlement</a:t>
            </a:r>
          </a:p>
          <a:p>
            <a:pPr lvl="2"/>
            <a:r>
              <a:rPr lang="en-US" dirty="0" smtClean="0"/>
              <a:t>No Same Day Entry fees are assessed</a:t>
            </a:r>
          </a:p>
          <a:p>
            <a:pPr lvl="2"/>
            <a:r>
              <a:rPr lang="en-US" dirty="0" smtClean="0"/>
              <a:t>ODFI does not have to modify or edit the Originator’s file</a:t>
            </a:r>
          </a:p>
          <a:p>
            <a:pPr lvl="1"/>
            <a:r>
              <a:rPr lang="en-US" dirty="0" smtClean="0"/>
              <a:t>Presence or absence of the same-day indicator has no impact on processing by the ACH Operator, or the posting of transactions by RDFIs; </a:t>
            </a:r>
          </a:p>
          <a:p>
            <a:pPr lvl="1"/>
            <a:r>
              <a:rPr lang="en-US" dirty="0" smtClean="0"/>
              <a:t>RDFIs are permitted to rely solely on the Settlement Date</a:t>
            </a:r>
          </a:p>
          <a:p>
            <a:endParaRPr lang="en-US" dirty="0"/>
          </a:p>
        </p:txBody>
      </p:sp>
      <p:sp>
        <p:nvSpPr>
          <p:cNvPr id="4" name="Footer Placeholder 3"/>
          <p:cNvSpPr>
            <a:spLocks noGrp="1"/>
          </p:cNvSpPr>
          <p:nvPr>
            <p:ph type="ftr" sz="quarter" idx="3"/>
          </p:nvPr>
        </p:nvSpPr>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218553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fontScale="90000"/>
          </a:bodyPr>
          <a:lstStyle/>
          <a:p>
            <a:r>
              <a:rPr lang="en-US" dirty="0" smtClean="0"/>
              <a:t>Company Discretionary Data Field Use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ODFIs always have the discretion and option to use specific codes in the Company Discretionary Data field to designate specific handling and processing instructions for a batch of ACH Entries</a:t>
            </a:r>
          </a:p>
          <a:p>
            <a:pPr lvl="1"/>
            <a:r>
              <a:rPr lang="en-US" dirty="0" smtClean="0"/>
              <a:t>Rules provide that the Company Discretionary Data field “allows Originators and/or ODFIs to include codes (one or more), of significance only to them, to enable specialized handling of all Entries in that batch.” </a:t>
            </a:r>
          </a:p>
          <a:p>
            <a:pPr lvl="1"/>
            <a:endParaRPr lang="en-US" dirty="0"/>
          </a:p>
          <a:p>
            <a:pPr lvl="1"/>
            <a:endParaRPr lang="en-US" dirty="0" smtClean="0"/>
          </a:p>
          <a:p>
            <a:endParaRPr lang="en-US" dirty="0"/>
          </a:p>
        </p:txBody>
      </p:sp>
      <p:sp>
        <p:nvSpPr>
          <p:cNvPr id="4" name="Footer Placeholder 3"/>
          <p:cNvSpPr>
            <a:spLocks noGrp="1"/>
          </p:cNvSpPr>
          <p:nvPr>
            <p:ph type="ftr" sz="quarter" idx="3"/>
          </p:nvPr>
        </p:nvSpPr>
        <p:spPr/>
        <p:txBody>
          <a:bodyPr/>
          <a:lstStyle/>
          <a:p>
            <a:r>
              <a:rPr lang="en-US" smtClean="0"/>
              <a:t>© 2015 EastPay. All Rights Reserved</a:t>
            </a:r>
            <a:endParaRPr lang="en-US" dirty="0" smtClean="0"/>
          </a:p>
        </p:txBody>
      </p:sp>
      <p:sp>
        <p:nvSpPr>
          <p:cNvPr id="2" name="TextBox 1"/>
          <p:cNvSpPr txBox="1"/>
          <p:nvPr/>
        </p:nvSpPr>
        <p:spPr>
          <a:xfrm>
            <a:off x="1219200" y="5257800"/>
            <a:ext cx="6781800" cy="646331"/>
          </a:xfrm>
          <a:prstGeom prst="rect">
            <a:avLst/>
          </a:prstGeom>
          <a:noFill/>
        </p:spPr>
        <p:txBody>
          <a:bodyPr wrap="square" rtlCol="0">
            <a:spAutoFit/>
          </a:bodyPr>
          <a:lstStyle/>
          <a:p>
            <a:pPr lvl="1"/>
            <a:r>
              <a:rPr lang="en-US" dirty="0"/>
              <a:t>Company Discretionary Data field (5 record, field 4) is an optional field with 20 positions available (positions 21-40)</a:t>
            </a:r>
          </a:p>
        </p:txBody>
      </p:sp>
    </p:spTree>
    <p:custDataLst>
      <p:tags r:id="rId1"/>
    </p:custDataLst>
    <p:extLst>
      <p:ext uri="{BB962C8B-B14F-4D97-AF65-F5344CB8AC3E}">
        <p14:creationId xmlns:p14="http://schemas.microsoft.com/office/powerpoint/2010/main" val="384058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fontScale="90000"/>
          </a:bodyPr>
          <a:lstStyle/>
          <a:p>
            <a:r>
              <a:rPr lang="en-US" dirty="0" smtClean="0"/>
              <a:t>Additional Examples of </a:t>
            </a:r>
            <a:br>
              <a:rPr lang="en-US" dirty="0" smtClean="0"/>
            </a:br>
            <a:r>
              <a:rPr lang="en-US" dirty="0" smtClean="0"/>
              <a:t>Effective Entry Date Handling</a:t>
            </a:r>
            <a:endParaRPr lang="en-US" dirty="0"/>
          </a:p>
        </p:txBody>
      </p:sp>
      <p:sp>
        <p:nvSpPr>
          <p:cNvPr id="3" name="Content Placeholder 2"/>
          <p:cNvSpPr>
            <a:spLocks noGrp="1"/>
          </p:cNvSpPr>
          <p:nvPr>
            <p:ph idx="1"/>
          </p:nvPr>
        </p:nvSpPr>
        <p:spPr/>
        <p:txBody>
          <a:bodyPr>
            <a:normAutofit/>
          </a:bodyPr>
          <a:lstStyle/>
          <a:p>
            <a:r>
              <a:rPr lang="en-US" dirty="0" smtClean="0"/>
              <a:t>ACH transactions that have invalid or stale Effective Entry Dates would be settled by the ACH Operator at the earliest opportunity, which could be the same day</a:t>
            </a:r>
          </a:p>
        </p:txBody>
      </p:sp>
      <p:sp>
        <p:nvSpPr>
          <p:cNvPr id="4" name="Footer Placeholder 3"/>
          <p:cNvSpPr>
            <a:spLocks noGrp="1"/>
          </p:cNvSpPr>
          <p:nvPr>
            <p:ph type="ftr" sz="quarter" idx="3"/>
          </p:nvPr>
        </p:nvSpPr>
        <p:spPr>
          <a:xfrm>
            <a:off x="3124200" y="6356350"/>
            <a:ext cx="2895600" cy="365125"/>
          </a:xfrm>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1353827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fontScale="90000"/>
          </a:bodyPr>
          <a:lstStyle/>
          <a:p>
            <a:r>
              <a:rPr lang="en-US" smtClean="0"/>
              <a:t>Eligibility of Non-Monetary ACH Transactions for Same Day Processing</a:t>
            </a:r>
            <a:endParaRPr lang="en-US" dirty="0"/>
          </a:p>
        </p:txBody>
      </p:sp>
      <p:sp>
        <p:nvSpPr>
          <p:cNvPr id="3" name="Content Placeholder 2"/>
          <p:cNvSpPr>
            <a:spLocks noGrp="1"/>
          </p:cNvSpPr>
          <p:nvPr>
            <p:ph idx="1"/>
          </p:nvPr>
        </p:nvSpPr>
        <p:spPr/>
        <p:txBody>
          <a:bodyPr>
            <a:normAutofit fontScale="92500"/>
          </a:bodyPr>
          <a:lstStyle/>
          <a:p>
            <a:r>
              <a:rPr lang="en-US" dirty="0" smtClean="0"/>
              <a:t>These non-monetary transactions are eligible:</a:t>
            </a:r>
          </a:p>
          <a:p>
            <a:pPr lvl="1"/>
            <a:r>
              <a:rPr lang="en-US" dirty="0" err="1" smtClean="0"/>
              <a:t>Prenotifications</a:t>
            </a:r>
            <a:endParaRPr lang="en-US" dirty="0" smtClean="0"/>
          </a:p>
          <a:p>
            <a:pPr lvl="1"/>
            <a:r>
              <a:rPr lang="en-US" dirty="0" smtClean="0"/>
              <a:t>Notifications of Change (NOCs)</a:t>
            </a:r>
          </a:p>
          <a:p>
            <a:pPr lvl="1"/>
            <a:r>
              <a:rPr lang="en-US" dirty="0" smtClean="0"/>
              <a:t>Remittance information (using CCDs and CTXs)</a:t>
            </a:r>
          </a:p>
          <a:p>
            <a:pPr lvl="1"/>
            <a:r>
              <a:rPr lang="en-US" dirty="0" smtClean="0"/>
              <a:t>Death Notifications (DNEs)</a:t>
            </a:r>
          </a:p>
          <a:p>
            <a:r>
              <a:rPr lang="en-US" dirty="0"/>
              <a:t>Notifications of Change processed on the same day would </a:t>
            </a:r>
            <a:r>
              <a:rPr lang="en-US" b="1" u="sng" dirty="0"/>
              <a:t>not</a:t>
            </a:r>
            <a:r>
              <a:rPr lang="en-US" dirty="0"/>
              <a:t> be subject to the interbank fee because they are sent from RDFIs to ODFIs</a:t>
            </a:r>
          </a:p>
          <a:p>
            <a:endParaRPr lang="en-US" dirty="0" smtClean="0"/>
          </a:p>
          <a:p>
            <a:endParaRPr lang="en-US" dirty="0" smtClean="0"/>
          </a:p>
          <a:p>
            <a:endParaRPr lang="en-US" dirty="0" smtClean="0"/>
          </a:p>
        </p:txBody>
      </p:sp>
      <p:sp>
        <p:nvSpPr>
          <p:cNvPr id="4" name="Footer Placeholder 3"/>
          <p:cNvSpPr>
            <a:spLocks noGrp="1"/>
          </p:cNvSpPr>
          <p:nvPr>
            <p:ph type="ftr" sz="quarter" idx="3"/>
          </p:nvPr>
        </p:nvSpPr>
        <p:spPr>
          <a:xfrm>
            <a:off x="3124200" y="6356350"/>
            <a:ext cx="2895600" cy="365125"/>
          </a:xfrm>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4101365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will Returns be affected?</a:t>
            </a:r>
            <a:endParaRPr lang="en-US" dirty="0"/>
          </a:p>
        </p:txBody>
      </p:sp>
      <p:sp>
        <p:nvSpPr>
          <p:cNvPr id="3" name="Content Placeholder 2"/>
          <p:cNvSpPr>
            <a:spLocks noGrp="1"/>
          </p:cNvSpPr>
          <p:nvPr>
            <p:ph idx="1"/>
          </p:nvPr>
        </p:nvSpPr>
        <p:spPr/>
        <p:txBody>
          <a:bodyPr>
            <a:normAutofit/>
          </a:bodyPr>
          <a:lstStyle/>
          <a:p>
            <a:r>
              <a:rPr lang="en-US" dirty="0" smtClean="0"/>
              <a:t>Return Processing</a:t>
            </a:r>
          </a:p>
          <a:p>
            <a:pPr lvl="1"/>
            <a:r>
              <a:rPr lang="en-US" dirty="0" smtClean="0"/>
              <a:t>Any Return will be allowed in the same day window regardless of whether or not the forward transaction is a same-day transaction</a:t>
            </a:r>
          </a:p>
          <a:p>
            <a:pPr lvl="1"/>
            <a:r>
              <a:rPr lang="en-US" dirty="0" smtClean="0"/>
              <a:t>However </a:t>
            </a:r>
            <a:r>
              <a:rPr lang="en-US" dirty="0"/>
              <a:t>RDFIs </a:t>
            </a:r>
            <a:r>
              <a:rPr lang="en-US" dirty="0" smtClean="0"/>
              <a:t>will not be required to send same-day returns</a:t>
            </a:r>
          </a:p>
          <a:p>
            <a:pPr lvl="1"/>
            <a:endParaRPr lang="en-US" dirty="0" smtClean="0"/>
          </a:p>
          <a:p>
            <a:endParaRPr lang="en-US" dirty="0"/>
          </a:p>
        </p:txBody>
      </p:sp>
      <p:sp>
        <p:nvSpPr>
          <p:cNvPr id="5" name="Footer Placeholder 4"/>
          <p:cNvSpPr>
            <a:spLocks noGrp="1"/>
          </p:cNvSpPr>
          <p:nvPr>
            <p:ph type="ftr" sz="quarter" idx="3"/>
          </p:nvPr>
        </p:nvSpPr>
        <p:spPr>
          <a:xfrm>
            <a:off x="3124200" y="6356350"/>
            <a:ext cx="2895600" cy="365125"/>
          </a:xfrm>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2706631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smtClean="0"/>
              <a:t>Return Processing</a:t>
            </a:r>
            <a:endParaRPr lang="en-US" dirty="0"/>
          </a:p>
        </p:txBody>
      </p:sp>
      <p:sp>
        <p:nvSpPr>
          <p:cNvPr id="3" name="Content Placeholder 2"/>
          <p:cNvSpPr>
            <a:spLocks noGrp="1"/>
          </p:cNvSpPr>
          <p:nvPr>
            <p:ph idx="1"/>
          </p:nvPr>
        </p:nvSpPr>
        <p:spPr/>
        <p:txBody>
          <a:bodyPr>
            <a:normAutofit fontScale="92500"/>
          </a:bodyPr>
          <a:lstStyle/>
          <a:p>
            <a:r>
              <a:rPr lang="en-US" dirty="0" smtClean="0"/>
              <a:t>For ACH transactions that need to be returned, faster processing of the return is typically a “win-win” for all parties</a:t>
            </a:r>
          </a:p>
          <a:p>
            <a:pPr lvl="1"/>
            <a:r>
              <a:rPr lang="en-US" dirty="0" smtClean="0"/>
              <a:t>ODFIs and Originators learn about problems sooner</a:t>
            </a:r>
          </a:p>
          <a:p>
            <a:pPr lvl="1"/>
            <a:r>
              <a:rPr lang="en-US" dirty="0" smtClean="0"/>
              <a:t>RDFIs get exceptions processed and settled faster </a:t>
            </a:r>
          </a:p>
          <a:p>
            <a:pPr lvl="2"/>
            <a:r>
              <a:rPr lang="en-US" dirty="0" smtClean="0"/>
              <a:t>Returns that are settled on a same-day basis are </a:t>
            </a:r>
            <a:r>
              <a:rPr lang="en-US" b="1" u="sng" dirty="0" smtClean="0"/>
              <a:t>not</a:t>
            </a:r>
            <a:r>
              <a:rPr lang="en-US" dirty="0" smtClean="0"/>
              <a:t> subject to the Same Day Entry fee, and are </a:t>
            </a:r>
            <a:r>
              <a:rPr lang="en-US" b="1" u="sng" dirty="0" smtClean="0"/>
              <a:t>not</a:t>
            </a:r>
            <a:r>
              <a:rPr lang="en-US" dirty="0" smtClean="0"/>
              <a:t> subject to the eligibility limit on forward transactions (i.e., $25,000 per transaction; IAT)</a:t>
            </a:r>
          </a:p>
        </p:txBody>
      </p:sp>
      <p:sp>
        <p:nvSpPr>
          <p:cNvPr id="4" name="Footer Placeholder 3"/>
          <p:cNvSpPr>
            <a:spLocks noGrp="1"/>
          </p:cNvSpPr>
          <p:nvPr>
            <p:ph type="ftr" sz="quarter" idx="3"/>
          </p:nvPr>
        </p:nvSpPr>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3002473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Risk management for participants</a:t>
            </a:r>
            <a:endParaRPr lang="en-US" dirty="0"/>
          </a:p>
        </p:txBody>
      </p:sp>
      <p:sp>
        <p:nvSpPr>
          <p:cNvPr id="5" name="Footer Placeholder 4"/>
          <p:cNvSpPr>
            <a:spLocks noGrp="1"/>
          </p:cNvSpPr>
          <p:nvPr>
            <p:ph type="ftr" sz="quarter" idx="11"/>
          </p:nvPr>
        </p:nvSpPr>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2182798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 Considerations</a:t>
            </a:r>
            <a:endParaRPr lang="en-US" dirty="0"/>
          </a:p>
        </p:txBody>
      </p:sp>
      <p:sp>
        <p:nvSpPr>
          <p:cNvPr id="3" name="Content Placeholder 2"/>
          <p:cNvSpPr>
            <a:spLocks noGrp="1"/>
          </p:cNvSpPr>
          <p:nvPr>
            <p:ph idx="1"/>
          </p:nvPr>
        </p:nvSpPr>
        <p:spPr/>
        <p:txBody>
          <a:bodyPr>
            <a:normAutofit/>
          </a:bodyPr>
          <a:lstStyle/>
          <a:p>
            <a:r>
              <a:rPr lang="en-US" dirty="0" smtClean="0"/>
              <a:t>Faster movement of money</a:t>
            </a:r>
          </a:p>
          <a:p>
            <a:pPr lvl="1"/>
            <a:r>
              <a:rPr lang="en-US" dirty="0" smtClean="0"/>
              <a:t>More frequent interbank settlement reduces counterparty risk</a:t>
            </a:r>
          </a:p>
          <a:p>
            <a:pPr lvl="1"/>
            <a:r>
              <a:rPr lang="en-US" dirty="0" smtClean="0"/>
              <a:t>Per-transaction dollar limit is a balancing act between mitigating risk and impacting use cases</a:t>
            </a:r>
          </a:p>
          <a:p>
            <a:pPr marL="457200" lvl="1" indent="0">
              <a:buNone/>
            </a:pPr>
            <a:endParaRPr lang="en-US" dirty="0"/>
          </a:p>
        </p:txBody>
      </p:sp>
      <p:sp>
        <p:nvSpPr>
          <p:cNvPr id="5" name="Footer Placeholder 4"/>
          <p:cNvSpPr>
            <a:spLocks noGrp="1"/>
          </p:cNvSpPr>
          <p:nvPr>
            <p:ph type="ftr" sz="quarter" idx="3"/>
          </p:nvPr>
        </p:nvSpPr>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1544442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8884" name="Rectangle 4"/>
          <p:cNvSpPr>
            <a:spLocks noGrp="1" noChangeArrowheads="1"/>
          </p:cNvSpPr>
          <p:nvPr>
            <p:ph type="title"/>
          </p:nvPr>
        </p:nvSpPr>
        <p:spPr/>
        <p:txBody>
          <a:bodyPr/>
          <a:lstStyle/>
          <a:p>
            <a:r>
              <a:rPr lang="en-US" smtClean="0"/>
              <a:t>Disclaimer</a:t>
            </a:r>
            <a:endParaRPr lang="en-US"/>
          </a:p>
        </p:txBody>
      </p:sp>
      <p:sp>
        <p:nvSpPr>
          <p:cNvPr id="1018885" name="Rectangle 5"/>
          <p:cNvSpPr>
            <a:spLocks noGrp="1" noChangeArrowheads="1"/>
          </p:cNvSpPr>
          <p:nvPr>
            <p:ph idx="1"/>
          </p:nvPr>
        </p:nvSpPr>
        <p:spPr/>
        <p:txBody>
          <a:bodyPr>
            <a:normAutofit fontScale="92500" lnSpcReduction="10000"/>
          </a:bodyPr>
          <a:lstStyle/>
          <a:p>
            <a:r>
              <a:rPr lang="en-US" dirty="0" smtClean="0"/>
              <a:t>This presentation and applicable materials are intended for general education purposes and nothing in this presentation should be considered to be legal, accounting or tax advice</a:t>
            </a:r>
          </a:p>
          <a:p>
            <a:r>
              <a:rPr lang="en-US" dirty="0" smtClean="0"/>
              <a:t>You should contact your own attorney, accountant or tax professional with any specific questions you might have related to this presentation that are of a legal, accounting or tax nature</a:t>
            </a:r>
          </a:p>
        </p:txBody>
      </p:sp>
      <p:sp>
        <p:nvSpPr>
          <p:cNvPr id="9" name="Footer Placeholder 4"/>
          <p:cNvSpPr>
            <a:spLocks noGrp="1"/>
          </p:cNvSpPr>
          <p:nvPr>
            <p:ph type="ftr" sz="quarter" idx="3"/>
          </p:nvPr>
        </p:nvSpPr>
        <p:spPr>
          <a:xfrm>
            <a:off x="3124200" y="6356350"/>
            <a:ext cx="2895600" cy="365125"/>
          </a:xfrm>
        </p:spPr>
        <p:txBody>
          <a:bodyPr/>
          <a:lstStyle/>
          <a:p>
            <a:r>
              <a:rPr lang="en-US" smtClean="0"/>
              <a:t>© 2015 EastPay. All Rights Reserved</a:t>
            </a:r>
            <a:endParaRPr lang="en-US" dirty="0"/>
          </a:p>
        </p:txBody>
      </p:sp>
    </p:spTree>
    <p:custDataLst>
      <p:tags r:id="rId1"/>
    </p:custDataLst>
    <p:extLst>
      <p:ext uri="{BB962C8B-B14F-4D97-AF65-F5344CB8AC3E}">
        <p14:creationId xmlns:p14="http://schemas.microsoft.com/office/powerpoint/2010/main" val="4084450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 Considerations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Financial institution origination of Same Day ACH</a:t>
            </a:r>
          </a:p>
          <a:p>
            <a:pPr lvl="1"/>
            <a:r>
              <a:rPr lang="en-US" dirty="0" smtClean="0"/>
              <a:t>Which clients can send same-day ACH transactions?</a:t>
            </a:r>
          </a:p>
          <a:p>
            <a:pPr lvl="1"/>
            <a:r>
              <a:rPr lang="en-US" dirty="0" smtClean="0"/>
              <a:t>Credit limits</a:t>
            </a:r>
          </a:p>
          <a:p>
            <a:pPr lvl="1"/>
            <a:r>
              <a:rPr lang="en-US" dirty="0" smtClean="0"/>
              <a:t>How good is your authentication?</a:t>
            </a:r>
          </a:p>
          <a:p>
            <a:pPr lvl="1"/>
            <a:r>
              <a:rPr lang="en-US" dirty="0" smtClean="0"/>
              <a:t>Receiving returns faster</a:t>
            </a:r>
          </a:p>
          <a:p>
            <a:pPr lvl="1"/>
            <a:r>
              <a:rPr lang="en-US" dirty="0" smtClean="0"/>
              <a:t>Recovery for missed deadlines</a:t>
            </a:r>
          </a:p>
          <a:p>
            <a:pPr lvl="1"/>
            <a:r>
              <a:rPr lang="en-US" dirty="0" smtClean="0"/>
              <a:t>Faster reversals of erroneous transactions (i.e., duplicate file)</a:t>
            </a:r>
          </a:p>
        </p:txBody>
      </p:sp>
      <p:sp>
        <p:nvSpPr>
          <p:cNvPr id="5" name="Footer Placeholder 4"/>
          <p:cNvSpPr>
            <a:spLocks noGrp="1"/>
          </p:cNvSpPr>
          <p:nvPr>
            <p:ph type="ftr" sz="quarter" idx="3"/>
          </p:nvPr>
        </p:nvSpPr>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354647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 Considerations</a:t>
            </a:r>
            <a:endParaRPr lang="en-US" dirty="0"/>
          </a:p>
        </p:txBody>
      </p:sp>
      <p:sp>
        <p:nvSpPr>
          <p:cNvPr id="3" name="Content Placeholder 2"/>
          <p:cNvSpPr>
            <a:spLocks noGrp="1"/>
          </p:cNvSpPr>
          <p:nvPr>
            <p:ph idx="1"/>
          </p:nvPr>
        </p:nvSpPr>
        <p:spPr/>
        <p:txBody>
          <a:bodyPr>
            <a:normAutofit/>
          </a:bodyPr>
          <a:lstStyle/>
          <a:p>
            <a:r>
              <a:rPr lang="en-US" dirty="0" smtClean="0"/>
              <a:t>Financial institution receipt of Same Day ACH</a:t>
            </a:r>
          </a:p>
          <a:p>
            <a:pPr lvl="1"/>
            <a:r>
              <a:rPr lang="en-US" dirty="0" smtClean="0"/>
              <a:t>Risk review before posting ACH credits</a:t>
            </a:r>
          </a:p>
          <a:p>
            <a:pPr lvl="1"/>
            <a:r>
              <a:rPr lang="en-US" dirty="0" smtClean="0"/>
              <a:t>Late day receipt of ACH debits – NSF or bad account information</a:t>
            </a:r>
          </a:p>
          <a:p>
            <a:pPr lvl="1"/>
            <a:r>
              <a:rPr lang="en-US" dirty="0" smtClean="0"/>
              <a:t>Sending returns same-day</a:t>
            </a:r>
          </a:p>
          <a:p>
            <a:pPr lvl="1"/>
            <a:endParaRPr lang="en-US" dirty="0"/>
          </a:p>
        </p:txBody>
      </p:sp>
      <p:sp>
        <p:nvSpPr>
          <p:cNvPr id="5" name="Footer Placeholder 4"/>
          <p:cNvSpPr>
            <a:spLocks noGrp="1"/>
          </p:cNvSpPr>
          <p:nvPr>
            <p:ph type="ftr" sz="quarter" idx="3"/>
          </p:nvPr>
        </p:nvSpPr>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4240676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Impacts for Participants</a:t>
            </a:r>
            <a:br>
              <a:rPr lang="en-US" smtClean="0"/>
            </a:br>
            <a:r>
              <a:rPr lang="en-US" smtClean="0"/>
              <a:t>Implementation checklists</a:t>
            </a:r>
            <a:endParaRPr lang="en-US" dirty="0"/>
          </a:p>
        </p:txBody>
      </p:sp>
      <p:sp>
        <p:nvSpPr>
          <p:cNvPr id="5" name="Footer Placeholder 4"/>
          <p:cNvSpPr>
            <a:spLocks noGrp="1"/>
          </p:cNvSpPr>
          <p:nvPr>
            <p:ph type="ftr" sz="quarter" idx="11"/>
          </p:nvPr>
        </p:nvSpPr>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2456249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ODFI Impacts</a:t>
            </a:r>
            <a:br>
              <a:rPr lang="en-US" dirty="0" smtClean="0"/>
            </a:br>
            <a:r>
              <a:rPr lang="en-US" sz="2000" dirty="0" smtClean="0"/>
              <a:t>(Originating Depository Financial Institutions)</a:t>
            </a:r>
            <a:endParaRPr lang="en-US" sz="2000" dirty="0"/>
          </a:p>
        </p:txBody>
      </p:sp>
      <p:sp>
        <p:nvSpPr>
          <p:cNvPr id="3" name="Content Placeholder 2"/>
          <p:cNvSpPr>
            <a:spLocks noGrp="1"/>
          </p:cNvSpPr>
          <p:nvPr>
            <p:ph idx="1"/>
          </p:nvPr>
        </p:nvSpPr>
        <p:spPr/>
        <p:txBody>
          <a:bodyPr>
            <a:normAutofit fontScale="77500" lnSpcReduction="20000"/>
          </a:bodyPr>
          <a:lstStyle/>
          <a:p>
            <a:r>
              <a:rPr lang="en-US" dirty="0" smtClean="0"/>
              <a:t>Offering Same Day ACH products and services is optional for ODFIs</a:t>
            </a:r>
          </a:p>
          <a:p>
            <a:r>
              <a:rPr lang="en-US" dirty="0" smtClean="0"/>
              <a:t>For those ODFIs that choose to offer Same Day products and services, the following impacts should be considered: </a:t>
            </a:r>
          </a:p>
          <a:p>
            <a:pPr lvl="1"/>
            <a:r>
              <a:rPr lang="en-US" dirty="0" smtClean="0"/>
              <a:t>Discuss new file submission and delivery schedules with their Operator</a:t>
            </a:r>
          </a:p>
          <a:p>
            <a:pPr lvl="1"/>
            <a:r>
              <a:rPr lang="en-US" dirty="0" smtClean="0"/>
              <a:t>Review and revise internal processing schedules and procedures to accommodate new windows for Same Day Entries </a:t>
            </a:r>
          </a:p>
          <a:p>
            <a:pPr lvl="1"/>
            <a:r>
              <a:rPr lang="en-US" dirty="0" smtClean="0"/>
              <a:t>Review downstream applications and systems that may be impacted by Same Day Entries</a:t>
            </a:r>
          </a:p>
        </p:txBody>
      </p:sp>
      <p:sp>
        <p:nvSpPr>
          <p:cNvPr id="5" name="Footer Placeholder 4"/>
          <p:cNvSpPr>
            <a:spLocks noGrp="1"/>
          </p:cNvSpPr>
          <p:nvPr>
            <p:ph type="ftr" sz="quarter" idx="3"/>
          </p:nvPr>
        </p:nvSpPr>
        <p:spPr>
          <a:xfrm>
            <a:off x="3124200" y="6356350"/>
            <a:ext cx="2895600" cy="365125"/>
          </a:xfrm>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2519568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ODFI Impacts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Communicate with Originators and Third-Parties on Same Day Entries</a:t>
            </a:r>
          </a:p>
          <a:p>
            <a:pPr lvl="1"/>
            <a:r>
              <a:rPr lang="en-US" dirty="0" smtClean="0"/>
              <a:t>Determine customers and business models to offer Same Day </a:t>
            </a:r>
          </a:p>
          <a:p>
            <a:pPr lvl="1"/>
            <a:r>
              <a:rPr lang="en-US" dirty="0" smtClean="0"/>
              <a:t>Discuss proper use of the Effective Entry Date and impacts of improper Effective Entry Dates</a:t>
            </a:r>
          </a:p>
          <a:p>
            <a:pPr lvl="1"/>
            <a:r>
              <a:rPr lang="en-US" dirty="0" smtClean="0"/>
              <a:t>Discuss alternatives if an Originator is not able to properly use Effective Entry Dates</a:t>
            </a:r>
          </a:p>
          <a:p>
            <a:pPr lvl="1"/>
            <a:r>
              <a:rPr lang="en-US" dirty="0" smtClean="0"/>
              <a:t>If desired, discuss use of an optional indicator for Same Day entries</a:t>
            </a:r>
          </a:p>
          <a:p>
            <a:pPr lvl="1"/>
            <a:r>
              <a:rPr lang="en-US" dirty="0" smtClean="0"/>
              <a:t>Discuss eligibility requirements ($ limits, Entry Types) for Same Day Entries</a:t>
            </a:r>
          </a:p>
          <a:p>
            <a:endParaRPr lang="en-US" dirty="0"/>
          </a:p>
        </p:txBody>
      </p:sp>
      <p:sp>
        <p:nvSpPr>
          <p:cNvPr id="5" name="Footer Placeholder 4"/>
          <p:cNvSpPr>
            <a:spLocks noGrp="1"/>
          </p:cNvSpPr>
          <p:nvPr>
            <p:ph type="ftr" sz="quarter" idx="3"/>
          </p:nvPr>
        </p:nvSpPr>
        <p:spPr>
          <a:xfrm>
            <a:off x="3124200" y="6356350"/>
            <a:ext cx="2895600" cy="365125"/>
          </a:xfrm>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4241825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ODFI Impacts (con’t)</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Develop procedures for holding entries that are received from an Originator in time for a same day window but that is not the Originator’s desire</a:t>
            </a:r>
          </a:p>
          <a:p>
            <a:pPr lvl="0"/>
            <a:r>
              <a:rPr lang="en-US" dirty="0" smtClean="0"/>
              <a:t>Be aware that Phase 1 is restricted to credit entries and non-monetary entries using credit transaction codes only </a:t>
            </a:r>
          </a:p>
          <a:p>
            <a:pPr lvl="0"/>
            <a:r>
              <a:rPr lang="en-US" dirty="0" smtClean="0"/>
              <a:t>An erroneous credit, whether a same day entry or not, that would result in a debit  reversal will not be eligible to be transmitted as a same day entry until Phase 2 </a:t>
            </a:r>
          </a:p>
          <a:p>
            <a:pPr lvl="0"/>
            <a:r>
              <a:rPr lang="en-US" dirty="0" smtClean="0"/>
              <a:t>ODFIs will receive information from their ACH Operator regarding collection of the Same Day Entry fees</a:t>
            </a:r>
          </a:p>
          <a:p>
            <a:endParaRPr lang="en-US" dirty="0"/>
          </a:p>
        </p:txBody>
      </p:sp>
      <p:sp>
        <p:nvSpPr>
          <p:cNvPr id="5" name="Footer Placeholder 4"/>
          <p:cNvSpPr>
            <a:spLocks noGrp="1"/>
          </p:cNvSpPr>
          <p:nvPr>
            <p:ph type="ftr" sz="quarter" idx="3"/>
          </p:nvPr>
        </p:nvSpPr>
        <p:spPr>
          <a:xfrm>
            <a:off x="3124200" y="6356350"/>
            <a:ext cx="2895600" cy="365125"/>
          </a:xfrm>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4278890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ODFI Implementation Checklist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Receive schedules and deadlines from Operator, discuss any additional services requested</a:t>
            </a:r>
          </a:p>
          <a:p>
            <a:r>
              <a:rPr lang="en-US" dirty="0" smtClean="0"/>
              <a:t>Review and test impacts to downstream systems and applications</a:t>
            </a:r>
          </a:p>
          <a:p>
            <a:r>
              <a:rPr lang="en-US" dirty="0" smtClean="0"/>
              <a:t>Develop procedures and timelines for both internal and customers</a:t>
            </a:r>
          </a:p>
          <a:p>
            <a:r>
              <a:rPr lang="en-US" dirty="0" smtClean="0"/>
              <a:t>Check with core processors/vendors for implementation plans and timelines</a:t>
            </a:r>
          </a:p>
          <a:p>
            <a:r>
              <a:rPr lang="en-US" dirty="0" smtClean="0"/>
              <a:t>Review customers and determine who to talk to about opportunities</a:t>
            </a:r>
          </a:p>
          <a:p>
            <a:pPr lvl="1"/>
            <a:r>
              <a:rPr lang="en-US" dirty="0" smtClean="0"/>
              <a:t>Determine customers who are not using Effective Entry date correctly and educate/formulate plan</a:t>
            </a:r>
            <a:endParaRPr lang="en-US" dirty="0"/>
          </a:p>
        </p:txBody>
      </p:sp>
      <p:sp>
        <p:nvSpPr>
          <p:cNvPr id="5" name="Footer Placeholder 4"/>
          <p:cNvSpPr>
            <a:spLocks noGrp="1"/>
          </p:cNvSpPr>
          <p:nvPr>
            <p:ph type="ftr" sz="quarter" idx="3"/>
          </p:nvPr>
        </p:nvSpPr>
        <p:spPr>
          <a:xfrm>
            <a:off x="3124200" y="6356350"/>
            <a:ext cx="2895600" cy="365125"/>
          </a:xfrm>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349654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RDFI Impacts</a:t>
            </a:r>
            <a:br>
              <a:rPr lang="en-US" dirty="0" smtClean="0"/>
            </a:br>
            <a:r>
              <a:rPr lang="en-US" sz="2000" dirty="0" smtClean="0"/>
              <a:t>(Receiving Depository Financial Institutions)</a:t>
            </a:r>
            <a:endParaRPr lang="en-US" sz="2000" dirty="0"/>
          </a:p>
        </p:txBody>
      </p:sp>
      <p:sp>
        <p:nvSpPr>
          <p:cNvPr id="3" name="Content Placeholder 2"/>
          <p:cNvSpPr>
            <a:spLocks noGrp="1"/>
          </p:cNvSpPr>
          <p:nvPr>
            <p:ph idx="1"/>
          </p:nvPr>
        </p:nvSpPr>
        <p:spPr/>
        <p:txBody>
          <a:bodyPr>
            <a:normAutofit fontScale="85000" lnSpcReduction="20000"/>
          </a:bodyPr>
          <a:lstStyle/>
          <a:p>
            <a:r>
              <a:rPr lang="en-US" dirty="0" smtClean="0"/>
              <a:t>Receipt of Same Day Entries is not optional for RDFIs</a:t>
            </a:r>
          </a:p>
          <a:p>
            <a:r>
              <a:rPr lang="en-US" dirty="0" smtClean="0"/>
              <a:t>RDFIs should discuss new file delivery schedules with their Operator</a:t>
            </a:r>
          </a:p>
          <a:p>
            <a:pPr lvl="0"/>
            <a:r>
              <a:rPr lang="en-US" dirty="0" smtClean="0"/>
              <a:t>RDFIs should review procedures and resources for processing files  in the new delivery windows</a:t>
            </a:r>
          </a:p>
          <a:p>
            <a:pPr lvl="0"/>
            <a:r>
              <a:rPr lang="en-US" dirty="0" smtClean="0"/>
              <a:t>RDFIs should process entries based on the Settlement Date provided by the ACH Operator</a:t>
            </a:r>
          </a:p>
          <a:p>
            <a:pPr lvl="0"/>
            <a:r>
              <a:rPr lang="en-US" dirty="0" smtClean="0"/>
              <a:t>RDFIs do not need to review Effective Entry Date or any other indicator to determine processing</a:t>
            </a:r>
          </a:p>
          <a:p>
            <a:endParaRPr lang="en-US" dirty="0"/>
          </a:p>
        </p:txBody>
      </p:sp>
      <p:sp>
        <p:nvSpPr>
          <p:cNvPr id="5" name="Footer Placeholder 4"/>
          <p:cNvSpPr>
            <a:spLocks noGrp="1"/>
          </p:cNvSpPr>
          <p:nvPr>
            <p:ph type="ftr" sz="quarter" idx="3"/>
          </p:nvPr>
        </p:nvSpPr>
        <p:spPr>
          <a:xfrm>
            <a:off x="3124200" y="6356350"/>
            <a:ext cx="2895600" cy="365125"/>
          </a:xfrm>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2343506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RDFI Impacts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RDFIs do not need to determine same day eligibility for processing </a:t>
            </a:r>
            <a:endParaRPr lang="en-US" dirty="0"/>
          </a:p>
          <a:p>
            <a:pPr lvl="0"/>
            <a:r>
              <a:rPr lang="en-US" dirty="0" smtClean="0"/>
              <a:t>ACH Operators will review and include only same day eligible entries within the same day processing windows</a:t>
            </a:r>
          </a:p>
          <a:p>
            <a:r>
              <a:rPr lang="en-US" dirty="0" smtClean="0"/>
              <a:t>In the first phase, RDFIs will only receive credit entries as same day entries</a:t>
            </a:r>
          </a:p>
          <a:p>
            <a:r>
              <a:rPr lang="en-US" dirty="0" smtClean="0"/>
              <a:t>Beginning in Phase 2, RDFIs should be prepared to also receive debit entries as same day entries</a:t>
            </a:r>
          </a:p>
          <a:p>
            <a:r>
              <a:rPr lang="en-US" dirty="0" smtClean="0"/>
              <a:t>With all phases settlement will occur at 1:00 and 5:00 pm ET</a:t>
            </a:r>
          </a:p>
          <a:p>
            <a:pPr lvl="0"/>
            <a:endParaRPr lang="en-US" dirty="0" smtClean="0"/>
          </a:p>
          <a:p>
            <a:endParaRPr lang="en-US" dirty="0"/>
          </a:p>
        </p:txBody>
      </p:sp>
      <p:sp>
        <p:nvSpPr>
          <p:cNvPr id="5" name="Footer Placeholder 4"/>
          <p:cNvSpPr>
            <a:spLocks noGrp="1"/>
          </p:cNvSpPr>
          <p:nvPr>
            <p:ph type="ftr" sz="quarter" idx="3"/>
          </p:nvPr>
        </p:nvSpPr>
        <p:spPr>
          <a:xfrm>
            <a:off x="3124200" y="6356350"/>
            <a:ext cx="2895600" cy="365125"/>
          </a:xfrm>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2232757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RDFI Impacts (con’t)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Determine whether to use the new same-day processing windows to send returns and Notifications of change (NOCs) </a:t>
            </a:r>
          </a:p>
          <a:p>
            <a:pPr lvl="1"/>
            <a:r>
              <a:rPr lang="en-US" dirty="0" smtClean="0"/>
              <a:t>Returns will be allowed, whether or not the forward transaction is a same-day transaction, to be sent and processed through the same-day clearing and settlement schedules offered by the ACH Operators </a:t>
            </a:r>
          </a:p>
          <a:p>
            <a:pPr lvl="1"/>
            <a:r>
              <a:rPr lang="en-US" dirty="0" smtClean="0"/>
              <a:t>RDFIs will not be required, however, to send same-day returns </a:t>
            </a:r>
          </a:p>
          <a:p>
            <a:pPr lvl="1"/>
            <a:r>
              <a:rPr lang="en-US" dirty="0" smtClean="0"/>
              <a:t>NOCs may also be sent as same day entries but are not required to be </a:t>
            </a:r>
          </a:p>
        </p:txBody>
      </p:sp>
      <p:sp>
        <p:nvSpPr>
          <p:cNvPr id="5" name="Footer Placeholder 4"/>
          <p:cNvSpPr>
            <a:spLocks noGrp="1"/>
          </p:cNvSpPr>
          <p:nvPr>
            <p:ph type="ftr" sz="quarter" idx="3"/>
          </p:nvPr>
        </p:nvSpPr>
        <p:spPr>
          <a:xfrm>
            <a:off x="3124200" y="6356350"/>
            <a:ext cx="2895600" cy="365125"/>
          </a:xfrm>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2390358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Agenda</a:t>
            </a:r>
            <a:endParaRPr lang="en-US" dirty="0"/>
          </a:p>
        </p:txBody>
      </p:sp>
      <p:sp>
        <p:nvSpPr>
          <p:cNvPr id="5" name="Content Placeholder 4"/>
          <p:cNvSpPr>
            <a:spLocks noGrp="1"/>
          </p:cNvSpPr>
          <p:nvPr>
            <p:ph idx="1"/>
          </p:nvPr>
        </p:nvSpPr>
        <p:spPr/>
        <p:txBody>
          <a:bodyPr>
            <a:normAutofit fontScale="77500" lnSpcReduction="20000"/>
          </a:bodyPr>
          <a:lstStyle/>
          <a:p>
            <a:r>
              <a:rPr lang="en-US" dirty="0" smtClean="0"/>
              <a:t>Same Day ACH Key messages</a:t>
            </a:r>
          </a:p>
          <a:p>
            <a:pPr lvl="1"/>
            <a:r>
              <a:rPr lang="en-US" dirty="0" smtClean="0"/>
              <a:t>Use cases</a:t>
            </a:r>
          </a:p>
          <a:p>
            <a:pPr lvl="1"/>
            <a:r>
              <a:rPr lang="en-US" dirty="0" smtClean="0"/>
              <a:t>Operations</a:t>
            </a:r>
          </a:p>
          <a:p>
            <a:pPr lvl="2"/>
            <a:r>
              <a:rPr lang="en-US" dirty="0" smtClean="0"/>
              <a:t>Phased implementation</a:t>
            </a:r>
          </a:p>
          <a:p>
            <a:pPr lvl="2"/>
            <a:r>
              <a:rPr lang="en-US" dirty="0" smtClean="0"/>
              <a:t>Eligibility</a:t>
            </a:r>
          </a:p>
          <a:p>
            <a:pPr lvl="2"/>
            <a:r>
              <a:rPr lang="en-US" dirty="0" smtClean="0"/>
              <a:t>Identification</a:t>
            </a:r>
          </a:p>
          <a:p>
            <a:pPr lvl="2"/>
            <a:r>
              <a:rPr lang="en-US" dirty="0" smtClean="0"/>
              <a:t>Returns and reversals</a:t>
            </a:r>
          </a:p>
          <a:p>
            <a:pPr lvl="1"/>
            <a:r>
              <a:rPr lang="en-US" dirty="0" smtClean="0"/>
              <a:t>Risk management for participants</a:t>
            </a:r>
          </a:p>
          <a:p>
            <a:pPr lvl="1"/>
            <a:r>
              <a:rPr lang="en-US" dirty="0" smtClean="0"/>
              <a:t>Impacts for participants</a:t>
            </a:r>
          </a:p>
          <a:p>
            <a:pPr lvl="1"/>
            <a:r>
              <a:rPr lang="en-US" dirty="0" smtClean="0"/>
              <a:t>Implementation checklists</a:t>
            </a:r>
          </a:p>
          <a:p>
            <a:r>
              <a:rPr lang="en-US" dirty="0" smtClean="0"/>
              <a:t>Faster Payments and Real Time Payments Initiatives</a:t>
            </a:r>
          </a:p>
          <a:p>
            <a:r>
              <a:rPr lang="en-US" dirty="0"/>
              <a:t>Same Day ACH Resources</a:t>
            </a:r>
          </a:p>
          <a:p>
            <a:endParaRPr lang="en-US" dirty="0"/>
          </a:p>
        </p:txBody>
      </p:sp>
      <p:sp>
        <p:nvSpPr>
          <p:cNvPr id="3" name="Footer Placeholder 2"/>
          <p:cNvSpPr>
            <a:spLocks noGrp="1"/>
          </p:cNvSpPr>
          <p:nvPr>
            <p:ph type="ftr" sz="quarter" idx="3"/>
          </p:nvPr>
        </p:nvSpPr>
        <p:spPr>
          <a:xfrm>
            <a:off x="3124200" y="6356350"/>
            <a:ext cx="2895600" cy="365125"/>
          </a:xfrm>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4069918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RDFI Impacts (con’t)</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Beginning in Phase 1, RDFIs should provide end of day funds availability for all same day credit entries received</a:t>
            </a:r>
          </a:p>
          <a:p>
            <a:pPr lvl="0"/>
            <a:r>
              <a:rPr lang="en-US" dirty="0" smtClean="0"/>
              <a:t>Phase 3 will require RDFIs to provide funds availability at 5:00 pm local time for same day credit entries  </a:t>
            </a:r>
          </a:p>
          <a:p>
            <a:pPr lvl="0"/>
            <a:r>
              <a:rPr lang="en-US" dirty="0" smtClean="0"/>
              <a:t>Review downstream applications and systems that may be impacted by Same Day Entries </a:t>
            </a:r>
          </a:p>
          <a:p>
            <a:pPr lvl="0"/>
            <a:r>
              <a:rPr lang="en-US" dirty="0" smtClean="0"/>
              <a:t>RDFIs will receive information from their ACH Operator regarding receipt of the Same Day Entry fees </a:t>
            </a:r>
          </a:p>
          <a:p>
            <a:pPr lvl="0"/>
            <a:r>
              <a:rPr lang="en-US" dirty="0" smtClean="0"/>
              <a:t>Same Day ACH does not alter current next-day processing schedules and procedures</a:t>
            </a:r>
            <a:endParaRPr lang="en-US" dirty="0"/>
          </a:p>
        </p:txBody>
      </p:sp>
      <p:sp>
        <p:nvSpPr>
          <p:cNvPr id="5" name="Footer Placeholder 4"/>
          <p:cNvSpPr>
            <a:spLocks noGrp="1"/>
          </p:cNvSpPr>
          <p:nvPr>
            <p:ph type="ftr" sz="quarter" idx="3"/>
          </p:nvPr>
        </p:nvSpPr>
        <p:spPr>
          <a:xfrm>
            <a:off x="3124200" y="6356350"/>
            <a:ext cx="2895600" cy="365125"/>
          </a:xfrm>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3015791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RDFI Implementation Checklist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Receive schedules and deadlines from Operator, discuss any additional services requested</a:t>
            </a:r>
          </a:p>
          <a:p>
            <a:r>
              <a:rPr lang="en-US" dirty="0" smtClean="0"/>
              <a:t>Test ability to provide funds availability as required</a:t>
            </a:r>
          </a:p>
          <a:p>
            <a:r>
              <a:rPr lang="en-US" dirty="0" smtClean="0"/>
              <a:t>Review and test impacts to downstream systems and applications</a:t>
            </a:r>
          </a:p>
          <a:p>
            <a:r>
              <a:rPr lang="en-US" dirty="0" smtClean="0"/>
              <a:t>Develop procedures and timelines for both internal and customers</a:t>
            </a:r>
          </a:p>
          <a:p>
            <a:r>
              <a:rPr lang="en-US" dirty="0" smtClean="0"/>
              <a:t>Check with core processor/vendors for implementation plans and timelines</a:t>
            </a:r>
          </a:p>
          <a:p>
            <a:endParaRPr lang="en-US" dirty="0"/>
          </a:p>
        </p:txBody>
      </p:sp>
      <p:sp>
        <p:nvSpPr>
          <p:cNvPr id="5" name="Footer Placeholder 4"/>
          <p:cNvSpPr>
            <a:spLocks noGrp="1"/>
          </p:cNvSpPr>
          <p:nvPr>
            <p:ph type="ftr" sz="quarter" idx="3"/>
          </p:nvPr>
        </p:nvSpPr>
        <p:spPr>
          <a:xfrm>
            <a:off x="3124200" y="6356350"/>
            <a:ext cx="2895600" cy="365125"/>
          </a:xfrm>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1771414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Impacts to Other Participants</a:t>
            </a:r>
            <a:endParaRPr lang="en-US" dirty="0"/>
          </a:p>
        </p:txBody>
      </p:sp>
      <p:sp>
        <p:nvSpPr>
          <p:cNvPr id="3" name="Content Placeholder 2"/>
          <p:cNvSpPr>
            <a:spLocks noGrp="1"/>
          </p:cNvSpPr>
          <p:nvPr>
            <p:ph idx="1"/>
          </p:nvPr>
        </p:nvSpPr>
        <p:spPr>
          <a:xfrm>
            <a:off x="479946" y="1600200"/>
            <a:ext cx="8229600" cy="3809999"/>
          </a:xfrm>
        </p:spPr>
        <p:txBody>
          <a:bodyPr>
            <a:normAutofit fontScale="92500" lnSpcReduction="20000"/>
          </a:bodyPr>
          <a:lstStyle/>
          <a:p>
            <a:r>
              <a:rPr lang="en-US" dirty="0" smtClean="0"/>
              <a:t>Originators/Third-Parties</a:t>
            </a:r>
          </a:p>
          <a:p>
            <a:pPr lvl="0"/>
            <a:r>
              <a:rPr lang="en-US" dirty="0" smtClean="0"/>
              <a:t>Review use cases for potential opportunities</a:t>
            </a:r>
          </a:p>
          <a:p>
            <a:pPr lvl="0"/>
            <a:r>
              <a:rPr lang="en-US" dirty="0" smtClean="0"/>
              <a:t>Talk to your FI to determine if Same Day is appropriate and cost effective</a:t>
            </a:r>
          </a:p>
          <a:p>
            <a:pPr lvl="1"/>
            <a:r>
              <a:rPr lang="en-US" dirty="0" smtClean="0"/>
              <a:t>discuss file requirements, new file submission and exception resolution cut-off times</a:t>
            </a:r>
          </a:p>
          <a:p>
            <a:pPr lvl="0"/>
            <a:r>
              <a:rPr lang="en-US" dirty="0" smtClean="0"/>
              <a:t>Review usage of Effective Entry Date</a:t>
            </a:r>
          </a:p>
          <a:p>
            <a:pPr lvl="0"/>
            <a:r>
              <a:rPr lang="en-US" dirty="0" smtClean="0"/>
              <a:t>Consider alternative use of Company Discretionary Data Field as an </a:t>
            </a:r>
            <a:r>
              <a:rPr lang="en-US" dirty="0" err="1" smtClean="0"/>
              <a:t>idenditier</a:t>
            </a:r>
            <a:endParaRPr lang="en-US" dirty="0" smtClean="0"/>
          </a:p>
          <a:p>
            <a:endParaRPr lang="en-US" dirty="0"/>
          </a:p>
        </p:txBody>
      </p:sp>
      <p:sp>
        <p:nvSpPr>
          <p:cNvPr id="5" name="Footer Placeholder 4"/>
          <p:cNvSpPr>
            <a:spLocks noGrp="1"/>
          </p:cNvSpPr>
          <p:nvPr>
            <p:ph type="ftr" sz="quarter" idx="3"/>
          </p:nvPr>
        </p:nvSpPr>
        <p:spPr>
          <a:xfrm>
            <a:off x="3124200" y="6356350"/>
            <a:ext cx="2895600" cy="365125"/>
          </a:xfrm>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1234010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229600" cy="1143000"/>
          </a:xfrm>
        </p:spPr>
        <p:txBody>
          <a:bodyPr>
            <a:noAutofit/>
          </a:bodyPr>
          <a:lstStyle/>
          <a:p>
            <a:r>
              <a:rPr lang="en-US" sz="4400" dirty="0" smtClean="0"/>
              <a:t>Faster Payments </a:t>
            </a:r>
            <a:br>
              <a:rPr lang="en-US" sz="4400" dirty="0" smtClean="0"/>
            </a:br>
            <a:r>
              <a:rPr lang="en-US" sz="4400" dirty="0" smtClean="0"/>
              <a:t>and </a:t>
            </a:r>
            <a:br>
              <a:rPr lang="en-US" sz="4400" dirty="0" smtClean="0"/>
            </a:br>
            <a:r>
              <a:rPr lang="en-US" sz="4400" dirty="0" smtClean="0"/>
              <a:t>Real Time Payments</a:t>
            </a:r>
            <a:br>
              <a:rPr lang="en-US" sz="4400" dirty="0" smtClean="0"/>
            </a:br>
            <a:r>
              <a:rPr lang="en-US" sz="4400" dirty="0" smtClean="0"/>
              <a:t>Initiatives</a:t>
            </a:r>
            <a:endParaRPr lang="en-US" sz="4400" dirty="0"/>
          </a:p>
        </p:txBody>
      </p:sp>
      <p:sp>
        <p:nvSpPr>
          <p:cNvPr id="4" name="Footer Placeholder 3"/>
          <p:cNvSpPr>
            <a:spLocks noGrp="1"/>
          </p:cNvSpPr>
          <p:nvPr>
            <p:ph type="ftr" sz="quarter" idx="3"/>
          </p:nvPr>
        </p:nvSpPr>
        <p:spPr/>
        <p:txBody>
          <a:bodyPr/>
          <a:lstStyle/>
          <a:p>
            <a:r>
              <a:rPr lang="en-US" smtClean="0"/>
              <a:t>© 2015 EastPay. All Rights Reserved</a:t>
            </a:r>
            <a:endParaRPr lang="en-US" dirty="0"/>
          </a:p>
        </p:txBody>
      </p:sp>
    </p:spTree>
    <p:extLst>
      <p:ext uri="{BB962C8B-B14F-4D97-AF65-F5344CB8AC3E}">
        <p14:creationId xmlns:p14="http://schemas.microsoft.com/office/powerpoint/2010/main" val="24308978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Initiatives Currently Underway</a:t>
            </a:r>
            <a:endParaRPr lang="en-US" dirty="0"/>
          </a:p>
        </p:txBody>
      </p:sp>
      <p:sp>
        <p:nvSpPr>
          <p:cNvPr id="3" name="Content Placeholder 2"/>
          <p:cNvSpPr>
            <a:spLocks noGrp="1"/>
          </p:cNvSpPr>
          <p:nvPr>
            <p:ph idx="1"/>
          </p:nvPr>
        </p:nvSpPr>
        <p:spPr>
          <a:xfrm>
            <a:off x="485192" y="2209800"/>
            <a:ext cx="8229600" cy="2288170"/>
          </a:xfrm>
        </p:spPr>
        <p:txBody>
          <a:bodyPr>
            <a:normAutofit fontScale="92500" lnSpcReduction="20000"/>
          </a:bodyPr>
          <a:lstStyle/>
          <a:p>
            <a:r>
              <a:rPr lang="en-US" dirty="0" smtClean="0"/>
              <a:t>The Clearing House’s Real Time Payments Initiative</a:t>
            </a:r>
          </a:p>
          <a:p>
            <a:pPr lvl="1"/>
            <a:r>
              <a:rPr lang="en-US" dirty="0" smtClean="0"/>
              <a:t>Committed to develop a real-time system</a:t>
            </a:r>
          </a:p>
          <a:p>
            <a:r>
              <a:rPr lang="en-US" dirty="0" smtClean="0"/>
              <a:t>Federal Reserve Bank’s Faster Payments Initiative </a:t>
            </a:r>
          </a:p>
          <a:p>
            <a:pPr lvl="1"/>
            <a:r>
              <a:rPr lang="en-US" dirty="0" smtClean="0"/>
              <a:t>(18 month project, report by Dec 2016)</a:t>
            </a:r>
            <a:endParaRPr lang="en-US" dirty="0"/>
          </a:p>
        </p:txBody>
      </p:sp>
      <p:sp>
        <p:nvSpPr>
          <p:cNvPr id="4" name="Footer Placeholder 3"/>
          <p:cNvSpPr>
            <a:spLocks noGrp="1"/>
          </p:cNvSpPr>
          <p:nvPr>
            <p:ph type="ftr" sz="quarter" idx="3"/>
          </p:nvPr>
        </p:nvSpPr>
        <p:spPr/>
        <p:txBody>
          <a:bodyPr/>
          <a:lstStyle/>
          <a:p>
            <a:r>
              <a:rPr lang="en-US" smtClean="0"/>
              <a:t>© 2015 EastPay. All Rights Reserved</a:t>
            </a:r>
            <a:endParaRPr lang="en-US" dirty="0"/>
          </a:p>
        </p:txBody>
      </p:sp>
    </p:spTree>
    <p:extLst>
      <p:ext uri="{BB962C8B-B14F-4D97-AF65-F5344CB8AC3E}">
        <p14:creationId xmlns:p14="http://schemas.microsoft.com/office/powerpoint/2010/main" val="29466081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a Potential Faster Payment System</a:t>
            </a:r>
            <a:endParaRPr lang="en-US" dirty="0"/>
          </a:p>
        </p:txBody>
      </p:sp>
      <p:sp>
        <p:nvSpPr>
          <p:cNvPr id="3" name="Content Placeholder 2"/>
          <p:cNvSpPr>
            <a:spLocks noGrp="1"/>
          </p:cNvSpPr>
          <p:nvPr>
            <p:ph idx="1"/>
          </p:nvPr>
        </p:nvSpPr>
        <p:spPr/>
        <p:txBody>
          <a:bodyPr/>
          <a:lstStyle/>
          <a:p>
            <a:r>
              <a:rPr lang="en-US" dirty="0" smtClean="0"/>
              <a:t>Ubiquity</a:t>
            </a:r>
          </a:p>
          <a:p>
            <a:r>
              <a:rPr lang="en-US" dirty="0" smtClean="0"/>
              <a:t>Efficiency</a:t>
            </a:r>
          </a:p>
          <a:p>
            <a:r>
              <a:rPr lang="en-US" dirty="0" smtClean="0"/>
              <a:t>Safety &amp; Security</a:t>
            </a:r>
          </a:p>
          <a:p>
            <a:r>
              <a:rPr lang="en-US" dirty="0" smtClean="0"/>
              <a:t>Speed</a:t>
            </a:r>
          </a:p>
          <a:p>
            <a:r>
              <a:rPr lang="en-US" dirty="0" smtClean="0"/>
              <a:t>Legal</a:t>
            </a:r>
          </a:p>
          <a:p>
            <a:r>
              <a:rPr lang="en-US" dirty="0" err="1" smtClean="0"/>
              <a:t>Goverance</a:t>
            </a:r>
            <a:endParaRPr lang="en-US" dirty="0"/>
          </a:p>
        </p:txBody>
      </p:sp>
      <p:sp>
        <p:nvSpPr>
          <p:cNvPr id="4" name="Footer Placeholder 3"/>
          <p:cNvSpPr>
            <a:spLocks noGrp="1"/>
          </p:cNvSpPr>
          <p:nvPr>
            <p:ph type="ftr" sz="quarter" idx="3"/>
          </p:nvPr>
        </p:nvSpPr>
        <p:spPr/>
        <p:txBody>
          <a:bodyPr/>
          <a:lstStyle/>
          <a:p>
            <a:r>
              <a:rPr lang="en-US" smtClean="0"/>
              <a:t>© 2015 EastPay. All Rights Reserved</a:t>
            </a:r>
            <a:endParaRPr lang="en-US" dirty="0"/>
          </a:p>
        </p:txBody>
      </p:sp>
    </p:spTree>
    <p:extLst>
      <p:ext uri="{BB962C8B-B14F-4D97-AF65-F5344CB8AC3E}">
        <p14:creationId xmlns:p14="http://schemas.microsoft.com/office/powerpoint/2010/main" val="30768085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Faster Payments?</a:t>
            </a:r>
            <a:endParaRPr lang="en-US" dirty="0"/>
          </a:p>
        </p:txBody>
      </p:sp>
      <p:sp>
        <p:nvSpPr>
          <p:cNvPr id="3" name="Content Placeholder 2"/>
          <p:cNvSpPr>
            <a:spLocks noGrp="1"/>
          </p:cNvSpPr>
          <p:nvPr>
            <p:ph idx="1"/>
          </p:nvPr>
        </p:nvSpPr>
        <p:spPr/>
        <p:txBody>
          <a:bodyPr/>
          <a:lstStyle/>
          <a:p>
            <a:r>
              <a:rPr lang="en-US" dirty="0" smtClean="0"/>
              <a:t>Other Countries are way ahead of the U.S.</a:t>
            </a:r>
          </a:p>
          <a:p>
            <a:pPr lvl="1"/>
            <a:r>
              <a:rPr lang="en-US" dirty="0" smtClean="0"/>
              <a:t>U.K., Japan, Australia, other countries already offer faster payment systems</a:t>
            </a:r>
          </a:p>
          <a:p>
            <a:r>
              <a:rPr lang="en-US" dirty="0" smtClean="0"/>
              <a:t>Changing consumer demands for “immediate”</a:t>
            </a:r>
          </a:p>
          <a:p>
            <a:r>
              <a:rPr lang="en-US" dirty="0" smtClean="0"/>
              <a:t>Use Cases</a:t>
            </a:r>
          </a:p>
          <a:p>
            <a:pPr marL="0" indent="0">
              <a:buNone/>
            </a:pPr>
            <a:endParaRPr lang="en-US" dirty="0"/>
          </a:p>
        </p:txBody>
      </p:sp>
      <p:sp>
        <p:nvSpPr>
          <p:cNvPr id="4" name="Footer Placeholder 3"/>
          <p:cNvSpPr>
            <a:spLocks noGrp="1"/>
          </p:cNvSpPr>
          <p:nvPr>
            <p:ph type="ftr" sz="quarter" idx="3"/>
          </p:nvPr>
        </p:nvSpPr>
        <p:spPr/>
        <p:txBody>
          <a:bodyPr/>
          <a:lstStyle/>
          <a:p>
            <a:r>
              <a:rPr lang="en-US" smtClean="0"/>
              <a:t>© 2015 EastPay. All Rights Reserved</a:t>
            </a:r>
            <a:endParaRPr lang="en-US" dirty="0"/>
          </a:p>
        </p:txBody>
      </p:sp>
    </p:spTree>
    <p:extLst>
      <p:ext uri="{BB962C8B-B14F-4D97-AF65-F5344CB8AC3E}">
        <p14:creationId xmlns:p14="http://schemas.microsoft.com/office/powerpoint/2010/main" val="15926586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400" dirty="0">
                <a:solidFill>
                  <a:srgbClr val="000000"/>
                </a:solidFill>
                <a:latin typeface="Arial" panose="020B0604020202020204" pitchFamily="34" charset="0"/>
              </a:rPr>
              <a:t/>
            </a:r>
            <a:br>
              <a:rPr lang="en-US" sz="1400" dirty="0">
                <a:solidFill>
                  <a:srgbClr val="000000"/>
                </a:solidFill>
                <a:latin typeface="Arial" panose="020B0604020202020204" pitchFamily="34" charset="0"/>
              </a:rPr>
            </a:br>
            <a:r>
              <a:rPr lang="en-US" b="1" dirty="0">
                <a:latin typeface="Arial" panose="020B0604020202020204" pitchFamily="34" charset="0"/>
              </a:rPr>
              <a:t>Why Pursue Faster Payments Capabilities in the United States? </a:t>
            </a:r>
            <a:endParaRPr lang="en-US" dirty="0"/>
          </a:p>
        </p:txBody>
      </p:sp>
      <p:sp>
        <p:nvSpPr>
          <p:cNvPr id="3" name="Content Placeholder 2"/>
          <p:cNvSpPr>
            <a:spLocks noGrp="1"/>
          </p:cNvSpPr>
          <p:nvPr>
            <p:ph idx="1"/>
          </p:nvPr>
        </p:nvSpPr>
        <p:spPr/>
        <p:txBody>
          <a:bodyPr>
            <a:normAutofit fontScale="55000" lnSpcReduction="20000"/>
          </a:bodyPr>
          <a:lstStyle/>
          <a:p>
            <a:endParaRPr lang="en-US" sz="2000" dirty="0">
              <a:solidFill>
                <a:srgbClr val="000000"/>
              </a:solidFill>
              <a:latin typeface="Arial" panose="020B0604020202020204" pitchFamily="34" charset="0"/>
            </a:endParaRPr>
          </a:p>
          <a:p>
            <a:endParaRPr lang="en-US" sz="2000" dirty="0">
              <a:latin typeface="Arial" panose="020B0604020202020204" pitchFamily="34" charset="0"/>
            </a:endParaRPr>
          </a:p>
          <a:p>
            <a:r>
              <a:rPr lang="en-US" sz="3200" dirty="0">
                <a:latin typeface="Arial" panose="020B0604020202020204" pitchFamily="34" charset="0"/>
              </a:rPr>
              <a:t>Despite high levels of innovation in the U.S. payment system, a lack of coordination is creating fragmentation, inhibiting ubiquity and creating confusion </a:t>
            </a:r>
          </a:p>
          <a:p>
            <a:endParaRPr lang="en-US" sz="3200" dirty="0">
              <a:latin typeface="Arial" panose="020B0604020202020204" pitchFamily="34" charset="0"/>
            </a:endParaRPr>
          </a:p>
          <a:p>
            <a:r>
              <a:rPr lang="en-US" sz="3200" dirty="0" smtClean="0">
                <a:latin typeface="Arial" panose="020B0604020202020204" pitchFamily="34" charset="0"/>
              </a:rPr>
              <a:t>Several </a:t>
            </a:r>
            <a:r>
              <a:rPr lang="en-US" sz="3200" dirty="0">
                <a:latin typeface="Arial" panose="020B0604020202020204" pitchFamily="34" charset="0"/>
              </a:rPr>
              <a:t>countries have developed/are developing ubiquitous, faster payments capabilities and the United States is at risk of falling behind </a:t>
            </a:r>
            <a:endParaRPr lang="en-US" sz="3200" dirty="0" smtClean="0">
              <a:latin typeface="Arial" panose="020B0604020202020204" pitchFamily="34" charset="0"/>
            </a:endParaRPr>
          </a:p>
          <a:p>
            <a:endParaRPr lang="en-US" sz="3200" dirty="0">
              <a:latin typeface="Arial" panose="020B0604020202020204" pitchFamily="34" charset="0"/>
            </a:endParaRPr>
          </a:p>
          <a:p>
            <a:r>
              <a:rPr lang="en-US" sz="3200" dirty="0" smtClean="0">
                <a:latin typeface="Arial" panose="020B0604020202020204" pitchFamily="34" charset="0"/>
              </a:rPr>
              <a:t>There </a:t>
            </a:r>
            <a:r>
              <a:rPr lang="en-US" sz="3200" dirty="0">
                <a:latin typeface="Arial" panose="020B0604020202020204" pitchFamily="34" charset="0"/>
              </a:rPr>
              <a:t>is clear stakeholder momentum in the United States to pursue faster retail payments on a comprehensive, industry-wide basis </a:t>
            </a:r>
          </a:p>
          <a:p>
            <a:endParaRPr lang="en-US" sz="3200" dirty="0">
              <a:latin typeface="Arial" panose="020B0604020202020204" pitchFamily="34" charset="0"/>
            </a:endParaRPr>
          </a:p>
          <a:p>
            <a:r>
              <a:rPr lang="en-US" sz="3200" dirty="0" smtClean="0">
                <a:latin typeface="Arial" panose="020B0604020202020204" pitchFamily="34" charset="0"/>
              </a:rPr>
              <a:t>Faster </a:t>
            </a:r>
            <a:r>
              <a:rPr lang="en-US" sz="3200" dirty="0">
                <a:latin typeface="Arial" panose="020B0604020202020204" pitchFamily="34" charset="0"/>
              </a:rPr>
              <a:t>payments capabilities have the potential to draw more of the unbanked/underbanked population into the financial mainstream </a:t>
            </a:r>
          </a:p>
          <a:p>
            <a:endParaRPr lang="en-US" dirty="0"/>
          </a:p>
        </p:txBody>
      </p:sp>
      <p:sp>
        <p:nvSpPr>
          <p:cNvPr id="4" name="Footer Placeholder 3"/>
          <p:cNvSpPr>
            <a:spLocks noGrp="1"/>
          </p:cNvSpPr>
          <p:nvPr>
            <p:ph type="ftr" sz="quarter" idx="3"/>
          </p:nvPr>
        </p:nvSpPr>
        <p:spPr/>
        <p:txBody>
          <a:bodyPr/>
          <a:lstStyle/>
          <a:p>
            <a:r>
              <a:rPr lang="en-US" smtClean="0"/>
              <a:t>© 2015 EastPay. All Rights Reserved</a:t>
            </a:r>
            <a:endParaRPr lang="en-US" dirty="0"/>
          </a:p>
        </p:txBody>
      </p:sp>
    </p:spTree>
    <p:extLst>
      <p:ext uri="{BB962C8B-B14F-4D97-AF65-F5344CB8AC3E}">
        <p14:creationId xmlns:p14="http://schemas.microsoft.com/office/powerpoint/2010/main" val="17815173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a:bodyPr>
          <a:lstStyle/>
          <a:p>
            <a:r>
              <a:rPr lang="en-US" dirty="0"/>
              <a:t>NACHA Same Day ACH page: </a:t>
            </a:r>
          </a:p>
          <a:p>
            <a:pPr lvl="1"/>
            <a:r>
              <a:rPr lang="en-US" dirty="0">
                <a:hlinkClick r:id="rId2"/>
              </a:rPr>
              <a:t>https://</a:t>
            </a:r>
            <a:r>
              <a:rPr lang="en-US" dirty="0" smtClean="0">
                <a:hlinkClick r:id="rId2"/>
              </a:rPr>
              <a:t>www.nacha.org/content/same-day-ach</a:t>
            </a:r>
            <a:endParaRPr lang="en-US" dirty="0" smtClean="0"/>
          </a:p>
          <a:p>
            <a:pPr marL="457200" lvl="1" indent="0">
              <a:buNone/>
            </a:pPr>
            <a:endParaRPr lang="en-US" dirty="0" smtClean="0"/>
          </a:p>
          <a:p>
            <a:r>
              <a:rPr lang="en-US" dirty="0" smtClean="0"/>
              <a:t>FRB Payments Improvement:</a:t>
            </a:r>
          </a:p>
          <a:p>
            <a:pPr lvl="1"/>
            <a:r>
              <a:rPr lang="en-US" dirty="0">
                <a:hlinkClick r:id="rId3"/>
              </a:rPr>
              <a:t>https</a:t>
            </a:r>
            <a:r>
              <a:rPr lang="en-US" dirty="0" smtClean="0">
                <a:hlinkClick r:id="rId3"/>
              </a:rPr>
              <a:t>://fedpaymentsimprovement.org</a:t>
            </a:r>
            <a:endParaRPr lang="en-US" dirty="0" smtClean="0"/>
          </a:p>
          <a:p>
            <a:pPr marL="457200" lvl="1" indent="0">
              <a:buNone/>
            </a:pPr>
            <a:endParaRPr lang="en-US" dirty="0"/>
          </a:p>
          <a:p>
            <a:pPr marL="0" indent="0">
              <a:buNone/>
            </a:pPr>
            <a:endParaRPr lang="en-US" dirty="0"/>
          </a:p>
        </p:txBody>
      </p:sp>
      <p:sp>
        <p:nvSpPr>
          <p:cNvPr id="4" name="Footer Placeholder 3"/>
          <p:cNvSpPr>
            <a:spLocks noGrp="1"/>
          </p:cNvSpPr>
          <p:nvPr>
            <p:ph type="ftr" sz="quarter" idx="3"/>
          </p:nvPr>
        </p:nvSpPr>
        <p:spPr/>
        <p:txBody>
          <a:bodyPr/>
          <a:lstStyle/>
          <a:p>
            <a:r>
              <a:rPr lang="en-US" smtClean="0"/>
              <a:t>© 2015 EastPay. All Rights Reserved</a:t>
            </a:r>
            <a:endParaRPr lang="en-US" dirty="0"/>
          </a:p>
        </p:txBody>
      </p:sp>
    </p:spTree>
    <p:extLst>
      <p:ext uri="{BB962C8B-B14F-4D97-AF65-F5344CB8AC3E}">
        <p14:creationId xmlns:p14="http://schemas.microsoft.com/office/powerpoint/2010/main" val="17250983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Questions?</a:t>
            </a:r>
            <a:endParaRPr lang="en-US" dirty="0"/>
          </a:p>
        </p:txBody>
      </p:sp>
      <p:sp>
        <p:nvSpPr>
          <p:cNvPr id="5" name="Footer Placeholder 4"/>
          <p:cNvSpPr>
            <a:spLocks noGrp="1"/>
          </p:cNvSpPr>
          <p:nvPr>
            <p:ph type="ftr" sz="quarter" idx="3"/>
          </p:nvPr>
        </p:nvSpPr>
        <p:spPr/>
        <p:txBody>
          <a:bodyPr/>
          <a:lstStyle/>
          <a:p>
            <a:r>
              <a:rPr lang="en-US" smtClean="0"/>
              <a:t>© 2015 EastPay. All Rights Reserved</a:t>
            </a:r>
            <a:endParaRPr lang="en-US" dirty="0"/>
          </a:p>
        </p:txBody>
      </p:sp>
      <p:pic>
        <p:nvPicPr>
          <p:cNvPr id="1026" name="Picture 2" descr="C:\Users\kevin\Pictures\2012\September\question mark of puzzle pieces 12135708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1371600"/>
            <a:ext cx="2939711" cy="4732338"/>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37237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Messages</a:t>
            </a:r>
            <a:endParaRPr lang="en-US" dirty="0"/>
          </a:p>
        </p:txBody>
      </p:sp>
      <p:sp>
        <p:nvSpPr>
          <p:cNvPr id="5" name="Footer Placeholder 4"/>
          <p:cNvSpPr>
            <a:spLocks noGrp="1"/>
          </p:cNvSpPr>
          <p:nvPr>
            <p:ph type="ftr" sz="quarter" idx="11"/>
          </p:nvPr>
        </p:nvSpPr>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225025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evin\Pictures\2012\January\Contact Us 9669774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2133600"/>
            <a:ext cx="3200400" cy="276072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dirty="0" smtClean="0"/>
              <a:t>Contact The Presenter</a:t>
            </a:r>
            <a:br>
              <a:rPr lang="en-US" dirty="0" smtClean="0"/>
            </a:br>
            <a:endParaRPr lang="en-US" sz="2000" dirty="0"/>
          </a:p>
        </p:txBody>
      </p:sp>
      <p:sp>
        <p:nvSpPr>
          <p:cNvPr id="3" name="Content Placeholder 2"/>
          <p:cNvSpPr>
            <a:spLocks noGrp="1"/>
          </p:cNvSpPr>
          <p:nvPr>
            <p:ph idx="1"/>
          </p:nvPr>
        </p:nvSpPr>
        <p:spPr/>
        <p:txBody>
          <a:bodyPr>
            <a:normAutofit/>
          </a:bodyPr>
          <a:lstStyle/>
          <a:p>
            <a:r>
              <a:rPr lang="en-US" b="1" dirty="0" smtClean="0"/>
              <a:t>Norman Robinson</a:t>
            </a:r>
            <a:r>
              <a:rPr lang="en-US" dirty="0" smtClean="0"/>
              <a:t>, AAP, CTP </a:t>
            </a:r>
            <a:endParaRPr lang="en-US" dirty="0"/>
          </a:p>
          <a:p>
            <a:pPr lvl="1">
              <a:buNone/>
            </a:pPr>
            <a:r>
              <a:rPr lang="en-US" dirty="0" smtClean="0"/>
              <a:t>President &amp; CEO</a:t>
            </a:r>
            <a:endParaRPr lang="en-US" dirty="0"/>
          </a:p>
          <a:p>
            <a:pPr lvl="1">
              <a:buNone/>
            </a:pPr>
            <a:r>
              <a:rPr lang="en-US" dirty="0" smtClean="0">
                <a:hlinkClick r:id="rId4"/>
              </a:rPr>
              <a:t>nrobinson@EastPay.org</a:t>
            </a:r>
            <a:r>
              <a:rPr lang="en-US" dirty="0" smtClean="0"/>
              <a:t> </a:t>
            </a:r>
            <a:endParaRPr lang="en-US" dirty="0"/>
          </a:p>
          <a:p>
            <a:pPr lvl="1">
              <a:buNone/>
            </a:pPr>
            <a:r>
              <a:rPr lang="en-US" dirty="0"/>
              <a:t>800 – 681 – 4224 ext. </a:t>
            </a:r>
            <a:r>
              <a:rPr lang="en-US" dirty="0" smtClean="0"/>
              <a:t>1100</a:t>
            </a:r>
            <a:endParaRPr lang="en-US" dirty="0"/>
          </a:p>
        </p:txBody>
      </p:sp>
      <p:sp>
        <p:nvSpPr>
          <p:cNvPr id="4" name="Footer Placeholder 3"/>
          <p:cNvSpPr>
            <a:spLocks noGrp="1"/>
          </p:cNvSpPr>
          <p:nvPr>
            <p:ph type="ftr" sz="quarter" idx="3"/>
          </p:nvPr>
        </p:nvSpPr>
        <p:spPr/>
        <p:txBody>
          <a:bodyPr/>
          <a:lstStyle/>
          <a:p>
            <a:r>
              <a:rPr lang="en-US" smtClean="0"/>
              <a:t>© 2015 EastPay. All Rights Reserved</a:t>
            </a:r>
            <a:endParaRPr lang="en-US" dirty="0"/>
          </a:p>
        </p:txBody>
      </p:sp>
    </p:spTree>
    <p:custDataLst>
      <p:tags r:id="rId1"/>
    </p:custDataLst>
    <p:extLst>
      <p:ext uri="{BB962C8B-B14F-4D97-AF65-F5344CB8AC3E}">
        <p14:creationId xmlns:p14="http://schemas.microsoft.com/office/powerpoint/2010/main" val="3790112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3" name="Rectangle 3"/>
          <p:cNvSpPr>
            <a:spLocks noGrp="1" noChangeArrowheads="1"/>
          </p:cNvSpPr>
          <p:nvPr>
            <p:ph idx="4294967295"/>
          </p:nvPr>
        </p:nvSpPr>
        <p:spPr>
          <a:xfrm>
            <a:off x="0" y="762000"/>
            <a:ext cx="9144000" cy="5368925"/>
          </a:xfrm>
        </p:spPr>
        <p:txBody>
          <a:bodyPr>
            <a:normAutofit lnSpcReduction="10000"/>
          </a:bodyPr>
          <a:lstStyle/>
          <a:p>
            <a:pPr marL="0" indent="0" algn="ctr">
              <a:buNone/>
            </a:pPr>
            <a:endParaRPr lang="en-US" sz="7400" dirty="0" smtClean="0"/>
          </a:p>
          <a:p>
            <a:pPr marL="0" indent="0" algn="ctr">
              <a:buNone/>
            </a:pPr>
            <a:r>
              <a:rPr lang="en-US" sz="7400" dirty="0" smtClean="0"/>
              <a:t>800-681-4224</a:t>
            </a:r>
          </a:p>
          <a:p>
            <a:pPr marL="0" indent="0" algn="ctr">
              <a:buNone/>
            </a:pPr>
            <a:r>
              <a:rPr lang="en-US" sz="4000" dirty="0" smtClean="0"/>
              <a:t>General Information </a:t>
            </a:r>
            <a:r>
              <a:rPr lang="en-US" sz="4000" dirty="0" smtClean="0">
                <a:hlinkClick r:id="rId4"/>
              </a:rPr>
              <a:t>info@EastPay.org</a:t>
            </a:r>
            <a:r>
              <a:rPr lang="en-US" sz="4000" dirty="0" smtClean="0"/>
              <a:t> </a:t>
            </a:r>
          </a:p>
          <a:p>
            <a:pPr marL="0" indent="0" algn="ctr">
              <a:buNone/>
            </a:pPr>
            <a:r>
              <a:rPr lang="en-US" sz="4000" dirty="0" smtClean="0"/>
              <a:t>Audit and Risk </a:t>
            </a:r>
            <a:r>
              <a:rPr lang="en-US" sz="4000" u="sng" dirty="0">
                <a:hlinkClick r:id="rId5"/>
              </a:rPr>
              <a:t>www.EastPayAdvisors.com </a:t>
            </a:r>
            <a:endParaRPr lang="en-US" sz="4000" u="sng" dirty="0" smtClean="0"/>
          </a:p>
          <a:p>
            <a:pPr marL="0" indent="0" algn="ctr">
              <a:buNone/>
            </a:pPr>
            <a:r>
              <a:rPr lang="en-US" sz="4000" dirty="0" smtClean="0"/>
              <a:t>Education </a:t>
            </a:r>
            <a:r>
              <a:rPr lang="en-US" sz="4000" dirty="0" smtClean="0">
                <a:hlinkClick r:id="rId6"/>
              </a:rPr>
              <a:t>education@EastPay.org</a:t>
            </a:r>
            <a:r>
              <a:rPr lang="en-US" sz="4000" dirty="0" smtClean="0"/>
              <a:t> </a:t>
            </a:r>
          </a:p>
          <a:p>
            <a:pPr marL="0" indent="0">
              <a:buNone/>
            </a:pPr>
            <a:endParaRPr lang="en-US" sz="4000" dirty="0" smtClean="0"/>
          </a:p>
          <a:p>
            <a:pPr marL="0" indent="0">
              <a:buNone/>
            </a:pPr>
            <a:endParaRPr lang="en-US" sz="4000" dirty="0" smtClean="0"/>
          </a:p>
        </p:txBody>
      </p:sp>
      <p:sp>
        <p:nvSpPr>
          <p:cNvPr id="2" name="Footer Placeholder 1"/>
          <p:cNvSpPr>
            <a:spLocks noGrp="1"/>
          </p:cNvSpPr>
          <p:nvPr>
            <p:ph type="ftr" sz="quarter" idx="3"/>
          </p:nvPr>
        </p:nvSpPr>
        <p:spPr/>
        <p:txBody>
          <a:bodyPr/>
          <a:lstStyle/>
          <a:p>
            <a:r>
              <a:rPr lang="en-US" smtClean="0"/>
              <a:t>© 2015 EastPay. All Rights Reserved</a:t>
            </a:r>
            <a:endParaRPr lang="en-US" dirty="0"/>
          </a:p>
        </p:txBody>
      </p:sp>
      <p:pic>
        <p:nvPicPr>
          <p:cNvPr id="4098" name="Picture 2" descr="C:\Users\kevin\AppData\Local\Microsoft\Windows\Temporary Internet Files\Content.Outlook\71UUOKR2\eastpay_logo_art.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30808" y="381000"/>
            <a:ext cx="6882384" cy="1643682"/>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561636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Messages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Same Day ACH enables a ubiquitous same-day capability for virtually any ACH transaction, creating options for the businesses, governments and consumers who want to move their money faster</a:t>
            </a:r>
          </a:p>
          <a:p>
            <a:r>
              <a:rPr lang="en-US" dirty="0" smtClean="0"/>
              <a:t>Same Day ACH will build upon existing, next-day ACH Network capabilities and establish a new option for same-day clearing and settlement via ACH</a:t>
            </a:r>
          </a:p>
          <a:p>
            <a:r>
              <a:rPr lang="en-US" dirty="0" smtClean="0"/>
              <a:t>Current Next Day ACH will continue to be available</a:t>
            </a:r>
          </a:p>
          <a:p>
            <a:endParaRPr lang="en-US" dirty="0"/>
          </a:p>
        </p:txBody>
      </p:sp>
      <p:sp>
        <p:nvSpPr>
          <p:cNvPr id="5" name="Footer Placeholder 4"/>
          <p:cNvSpPr>
            <a:spLocks noGrp="1"/>
          </p:cNvSpPr>
          <p:nvPr>
            <p:ph type="ftr" sz="quarter" idx="3"/>
          </p:nvPr>
        </p:nvSpPr>
        <p:spPr>
          <a:xfrm>
            <a:off x="3124200" y="6356350"/>
            <a:ext cx="2895600" cy="365125"/>
          </a:xfrm>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4067784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Use Cases</a:t>
            </a:r>
            <a:endParaRPr lang="en-US" dirty="0"/>
          </a:p>
        </p:txBody>
      </p:sp>
      <p:sp>
        <p:nvSpPr>
          <p:cNvPr id="5" name="Footer Placeholder 4"/>
          <p:cNvSpPr>
            <a:spLocks noGrp="1"/>
          </p:cNvSpPr>
          <p:nvPr>
            <p:ph type="ftr" sz="quarter" idx="11"/>
          </p:nvPr>
        </p:nvSpPr>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874683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nvPr>
        </p:nvGraphicFramePr>
        <p:xfrm>
          <a:off x="1524000" y="1905000"/>
          <a:ext cx="6430818" cy="443345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itle 1"/>
          <p:cNvSpPr>
            <a:spLocks noGrp="1"/>
          </p:cNvSpPr>
          <p:nvPr>
            <p:ph type="title"/>
          </p:nvPr>
        </p:nvSpPr>
        <p:spPr/>
        <p:txBody>
          <a:bodyPr>
            <a:normAutofit/>
          </a:bodyPr>
          <a:lstStyle/>
          <a:p>
            <a:r>
              <a:rPr lang="en-US" sz="2800" dirty="0" smtClean="0"/>
              <a:t>The Major Use Cases for Same Day ACH are Projected to Generate 1.4 Billion Transactions</a:t>
            </a:r>
            <a:endParaRPr lang="en-US" sz="2800" dirty="0"/>
          </a:p>
        </p:txBody>
      </p:sp>
      <p:sp>
        <p:nvSpPr>
          <p:cNvPr id="4" name="Footer Placeholder 3"/>
          <p:cNvSpPr>
            <a:spLocks noGrp="1"/>
          </p:cNvSpPr>
          <p:nvPr>
            <p:ph type="ftr" sz="quarter" idx="3"/>
          </p:nvPr>
        </p:nvSpPr>
        <p:spPr>
          <a:xfrm>
            <a:off x="3124200" y="6356350"/>
            <a:ext cx="2895600" cy="365125"/>
          </a:xfrm>
        </p:spPr>
        <p:txBody>
          <a:bodyPr/>
          <a:lstStyle/>
          <a:p>
            <a:r>
              <a:rPr lang="en-US" smtClean="0"/>
              <a:t>© 2015 EastPay. All Rights Reserved</a:t>
            </a:r>
            <a:endParaRPr lang="en-US" dirty="0" smtClean="0"/>
          </a:p>
        </p:txBody>
      </p:sp>
      <p:sp useBgFill="1">
        <p:nvSpPr>
          <p:cNvPr id="8" name="Content Placeholder 5"/>
          <p:cNvSpPr txBox="1">
            <a:spLocks/>
          </p:cNvSpPr>
          <p:nvPr/>
        </p:nvSpPr>
        <p:spPr>
          <a:xfrm rot="250430">
            <a:off x="6198237" y="4977300"/>
            <a:ext cx="2791426" cy="817190"/>
          </a:xfrm>
          <a:prstGeom prst="rect">
            <a:avLst/>
          </a:prstGeom>
          <a:effectLst>
            <a:outerShdw blurRad="95250" dist="114300" dir="2700000" algn="tl" rotWithShape="0">
              <a:srgbClr val="000000">
                <a:alpha val="43000"/>
              </a:srgb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noAutofit/>
          </a:bodyPr>
          <a:lstStyle>
            <a:lvl1pPr marL="342900" indent="-342900" algn="l" defTabSz="457200" rtl="0" eaLnBrk="0" fontAlgn="base" hangingPunct="0">
              <a:spcBef>
                <a:spcPct val="20000"/>
              </a:spcBef>
              <a:spcAft>
                <a:spcPct val="0"/>
              </a:spcAft>
              <a:buFont typeface="Arial" charset="0"/>
              <a:buChar char="•"/>
              <a:defRPr sz="2000" kern="1200">
                <a:solidFill>
                  <a:schemeClr val="lt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kern="1200">
                <a:solidFill>
                  <a:schemeClr val="lt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1600" kern="1200">
                <a:solidFill>
                  <a:schemeClr val="lt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1400" kern="1200">
                <a:solidFill>
                  <a:schemeClr val="lt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14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57150" indent="0">
              <a:buNone/>
            </a:pPr>
            <a:r>
              <a:rPr lang="en-US" sz="1800" i="1" dirty="0" smtClean="0">
                <a:solidFill>
                  <a:srgbClr val="000000"/>
                </a:solidFill>
                <a:latin typeface="Tw Cen MT"/>
                <a:cs typeface="Tw Cen MT"/>
              </a:rPr>
              <a:t>10 Primary Use Cases</a:t>
            </a:r>
          </a:p>
          <a:p>
            <a:pPr marL="57150" indent="0">
              <a:buNone/>
            </a:pPr>
            <a:r>
              <a:rPr lang="en-US" sz="1800" i="1" dirty="0" smtClean="0">
                <a:solidFill>
                  <a:srgbClr val="000000"/>
                </a:solidFill>
                <a:latin typeface="Tw Cen MT"/>
                <a:cs typeface="Tw Cen MT"/>
              </a:rPr>
              <a:t>63 Total Sub-Use Cases</a:t>
            </a:r>
          </a:p>
        </p:txBody>
      </p:sp>
      <p:sp>
        <p:nvSpPr>
          <p:cNvPr id="10" name="TextBox 9"/>
          <p:cNvSpPr txBox="1"/>
          <p:nvPr/>
        </p:nvSpPr>
        <p:spPr>
          <a:xfrm>
            <a:off x="3200400" y="1304522"/>
            <a:ext cx="3365642" cy="461665"/>
          </a:xfrm>
          <a:prstGeom prst="rect">
            <a:avLst/>
          </a:prstGeom>
          <a:solidFill>
            <a:schemeClr val="accent3"/>
          </a:solidFill>
          <a:ln/>
          <a:effectLst>
            <a:outerShdw blurRad="50800" dist="88900" dir="2700000" algn="tl" rotWithShape="0">
              <a:srgbClr val="000000">
                <a:alpha val="43000"/>
              </a:srgbClr>
            </a:outerShdw>
          </a:effectLst>
        </p:spPr>
        <p:style>
          <a:lnRef idx="2">
            <a:schemeClr val="accent3"/>
          </a:lnRef>
          <a:fillRef idx="1">
            <a:schemeClr val="lt1"/>
          </a:fillRef>
          <a:effectRef idx="0">
            <a:schemeClr val="accent3"/>
          </a:effectRef>
          <a:fontRef idx="minor">
            <a:schemeClr val="dk1"/>
          </a:fontRef>
        </p:style>
        <p:txBody>
          <a:bodyPr wrap="square" rtlCol="0">
            <a:spAutoFit/>
          </a:bodyPr>
          <a:lstStyle/>
          <a:p>
            <a:pPr marL="0" algn="ctr"/>
            <a:r>
              <a:rPr lang="en-US" sz="1200" dirty="0" smtClean="0">
                <a:solidFill>
                  <a:srgbClr val="000000"/>
                </a:solidFill>
                <a:cs typeface="Tw Cen MT"/>
              </a:rPr>
              <a:t>Over 60% of estimated Same Day ACH volume comes from existing ACH</a:t>
            </a:r>
          </a:p>
        </p:txBody>
      </p:sp>
    </p:spTree>
    <p:custDataLst>
      <p:tags r:id="rId1"/>
    </p:custDataLst>
    <p:extLst>
      <p:ext uri="{BB962C8B-B14F-4D97-AF65-F5344CB8AC3E}">
        <p14:creationId xmlns:p14="http://schemas.microsoft.com/office/powerpoint/2010/main" val="1513546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Operations</a:t>
            </a:r>
            <a:endParaRPr lang="en-US" dirty="0"/>
          </a:p>
        </p:txBody>
      </p:sp>
      <p:sp>
        <p:nvSpPr>
          <p:cNvPr id="5" name="Footer Placeholder 4"/>
          <p:cNvSpPr>
            <a:spLocks noGrp="1"/>
          </p:cNvSpPr>
          <p:nvPr>
            <p:ph type="ftr" sz="quarter" idx="11"/>
          </p:nvPr>
        </p:nvSpPr>
        <p:spPr/>
        <p:txBody>
          <a:bodyPr/>
          <a:lstStyle/>
          <a:p>
            <a:r>
              <a:rPr lang="en-US" smtClean="0"/>
              <a:t>© 2015 EastPay. All Rights Reserved</a:t>
            </a:r>
            <a:endParaRPr lang="en-US" dirty="0" smtClean="0"/>
          </a:p>
        </p:txBody>
      </p:sp>
    </p:spTree>
    <p:custDataLst>
      <p:tags r:id="rId1"/>
    </p:custDataLst>
    <p:extLst>
      <p:ext uri="{BB962C8B-B14F-4D97-AF65-F5344CB8AC3E}">
        <p14:creationId xmlns:p14="http://schemas.microsoft.com/office/powerpoint/2010/main" val="2824237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63"/>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EastPay KO">
      <a:dk1>
        <a:sysClr val="windowText" lastClr="000000"/>
      </a:dk1>
      <a:lt1>
        <a:sysClr val="window" lastClr="FFFFFF"/>
      </a:lt1>
      <a:dk2>
        <a:srgbClr val="04617B"/>
      </a:dk2>
      <a:lt2>
        <a:srgbClr val="92D050"/>
      </a:lt2>
      <a:accent1>
        <a:srgbClr val="0B5394"/>
      </a:accent1>
      <a:accent2>
        <a:srgbClr val="009DD9"/>
      </a:accent2>
      <a:accent3>
        <a:srgbClr val="0BD0D9"/>
      </a:accent3>
      <a:accent4>
        <a:srgbClr val="10CF9B"/>
      </a:accent4>
      <a:accent5>
        <a:srgbClr val="7CCA62"/>
      </a:accent5>
      <a:accent6>
        <a:srgbClr val="A5C249"/>
      </a:accent6>
      <a:hlink>
        <a:srgbClr val="005293"/>
      </a:hlink>
      <a:folHlink>
        <a:srgbClr val="005293"/>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EastPay KO">
      <a:dk1>
        <a:sysClr val="windowText" lastClr="000000"/>
      </a:dk1>
      <a:lt1>
        <a:sysClr val="window" lastClr="FFFFFF"/>
      </a:lt1>
      <a:dk2>
        <a:srgbClr val="04617B"/>
      </a:dk2>
      <a:lt2>
        <a:srgbClr val="92D050"/>
      </a:lt2>
      <a:accent1>
        <a:srgbClr val="0B5394"/>
      </a:accent1>
      <a:accent2>
        <a:srgbClr val="009DD9"/>
      </a:accent2>
      <a:accent3>
        <a:srgbClr val="0BD0D9"/>
      </a:accent3>
      <a:accent4>
        <a:srgbClr val="10CF9B"/>
      </a:accent4>
      <a:accent5>
        <a:srgbClr val="7CCA62"/>
      </a:accent5>
      <a:accent6>
        <a:srgbClr val="A5C249"/>
      </a:accent6>
      <a:hlink>
        <a:srgbClr val="005293"/>
      </a:hlink>
      <a:folHlink>
        <a:srgbClr val="005293"/>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3974</TotalTime>
  <Words>3195</Words>
  <Application>Microsoft Office PowerPoint</Application>
  <PresentationFormat>On-screen Show (4:3)</PresentationFormat>
  <Paragraphs>381</Paragraphs>
  <Slides>51</Slides>
  <Notes>13</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51</vt:i4>
      </vt:variant>
    </vt:vector>
  </HeadingPairs>
  <TitlesOfParts>
    <vt:vector size="62" baseType="lpstr">
      <vt:lpstr>Arial</vt:lpstr>
      <vt:lpstr>Blue Highway</vt:lpstr>
      <vt:lpstr>Calibri</vt:lpstr>
      <vt:lpstr>Franklin Gothic Book</vt:lpstr>
      <vt:lpstr>Franklin Gothic Medium</vt:lpstr>
      <vt:lpstr>Times</vt:lpstr>
      <vt:lpstr>Tw Cen MT</vt:lpstr>
      <vt:lpstr>Wingdings</vt:lpstr>
      <vt:lpstr>Office Theme</vt:lpstr>
      <vt:lpstr>1_Office Theme</vt:lpstr>
      <vt:lpstr>Worksheet</vt:lpstr>
      <vt:lpstr>Same Day ACH and Faster Payments Initiative 2015 GFOASC Fall Conference</vt:lpstr>
      <vt:lpstr>PowerPoint Presentation</vt:lpstr>
      <vt:lpstr>Disclaimer</vt:lpstr>
      <vt:lpstr>Agenda</vt:lpstr>
      <vt:lpstr>Key Messages</vt:lpstr>
      <vt:lpstr>Key Messages</vt:lpstr>
      <vt:lpstr>Use Cases</vt:lpstr>
      <vt:lpstr>The Major Use Cases for Same Day ACH are Projected to Generate 1.4 Billion Transactions</vt:lpstr>
      <vt:lpstr>Operations</vt:lpstr>
      <vt:lpstr>Same Day Entry Fee</vt:lpstr>
      <vt:lpstr>How Does the Same Day ACH  Schedule Compare to Existing ACH?</vt:lpstr>
      <vt:lpstr>What Transactions Are  Eligible for Same Day ACH?</vt:lpstr>
      <vt:lpstr>What Transactions Are  Not Eligible for Same Day ACH?</vt:lpstr>
      <vt:lpstr>A Phased Approach to  New ACH Network Functionality</vt:lpstr>
      <vt:lpstr>Effective Dates Are Contingent  on the Federal Reserve</vt:lpstr>
      <vt:lpstr>How will Same Day Transactions be identified?</vt:lpstr>
      <vt:lpstr>Identification of  Same Day ACH Transactions</vt:lpstr>
      <vt:lpstr>Identification of  Same Day ACH Transactions</vt:lpstr>
      <vt:lpstr>Optional Means to Identify  Same Day ACH Transactions</vt:lpstr>
      <vt:lpstr>Optional Means to Identify  Same Day ACH Transactions</vt:lpstr>
      <vt:lpstr>Optional Means to Identify Same Day ACH Transactions</vt:lpstr>
      <vt:lpstr>ODFI Handling of  Same Day ACH Transactions</vt:lpstr>
      <vt:lpstr>Company Discretionary Data Field Use</vt:lpstr>
      <vt:lpstr>Additional Examples of  Effective Entry Date Handling</vt:lpstr>
      <vt:lpstr>Eligibility of Non-Monetary ACH Transactions for Same Day Processing</vt:lpstr>
      <vt:lpstr>How will Returns be affected?</vt:lpstr>
      <vt:lpstr>Return Processing</vt:lpstr>
      <vt:lpstr>Risk management for participants</vt:lpstr>
      <vt:lpstr>Risk Management Considerations</vt:lpstr>
      <vt:lpstr>Risk Management Considerations</vt:lpstr>
      <vt:lpstr>Risk Management Considerations</vt:lpstr>
      <vt:lpstr>Impacts for Participants Implementation checklists</vt:lpstr>
      <vt:lpstr>ODFI Impacts (Originating Depository Financial Institutions)</vt:lpstr>
      <vt:lpstr>ODFI Impacts (con’t)</vt:lpstr>
      <vt:lpstr>ODFI Impacts (con’t)</vt:lpstr>
      <vt:lpstr>ODFI Implementation Checklist</vt:lpstr>
      <vt:lpstr>RDFI Impacts (Receiving Depository Financial Institutions)</vt:lpstr>
      <vt:lpstr>RDFI Impacts</vt:lpstr>
      <vt:lpstr>RDFI Impacts (con’t)</vt:lpstr>
      <vt:lpstr>RDFI Impacts (con’t)</vt:lpstr>
      <vt:lpstr>RDFI Implementation Checklist</vt:lpstr>
      <vt:lpstr>Impacts to Other Participants</vt:lpstr>
      <vt:lpstr>Faster Payments  and  Real Time Payments Initiatives</vt:lpstr>
      <vt:lpstr>Two Initiatives Currently Underway</vt:lpstr>
      <vt:lpstr>Characteristics of a Potential Faster Payment System</vt:lpstr>
      <vt:lpstr>Why Faster Payments?</vt:lpstr>
      <vt:lpstr> Why Pursue Faster Payments Capabilities in the United States? </vt:lpstr>
      <vt:lpstr>Resources</vt:lpstr>
      <vt:lpstr>Questions?</vt:lpstr>
      <vt:lpstr>Contact The Presenter </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dc:creator>
  <cp:lastModifiedBy>william hall</cp:lastModifiedBy>
  <cp:revision>146</cp:revision>
  <cp:lastPrinted>2015-10-18T01:17:12Z</cp:lastPrinted>
  <dcterms:created xsi:type="dcterms:W3CDTF">2012-11-16T14:13:30Z</dcterms:created>
  <dcterms:modified xsi:type="dcterms:W3CDTF">2015-10-18T17:11:44Z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418F23DF-D50D-4A71-9179-B1A7517F6809</vt:lpwstr>
  </property>
  <property fmtid="{D5CDD505-2E9C-101B-9397-08002B2CF9AE}" pid="3" name="ArticulatePath">
    <vt:lpwstr>EastPay PowerPoint Template 2014</vt:lpwstr>
  </property>
</Properties>
</file>