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3"/>
  </p:notesMasterIdLst>
  <p:handoutMasterIdLst>
    <p:handoutMasterId r:id="rId54"/>
  </p:handoutMasterIdLst>
  <p:sldIdLst>
    <p:sldId id="416" r:id="rId2"/>
    <p:sldId id="388" r:id="rId3"/>
    <p:sldId id="423" r:id="rId4"/>
    <p:sldId id="424" r:id="rId5"/>
    <p:sldId id="440" r:id="rId6"/>
    <p:sldId id="381" r:id="rId7"/>
    <p:sldId id="386" r:id="rId8"/>
    <p:sldId id="391" r:id="rId9"/>
    <p:sldId id="392" r:id="rId10"/>
    <p:sldId id="394" r:id="rId11"/>
    <p:sldId id="428" r:id="rId12"/>
    <p:sldId id="425" r:id="rId13"/>
    <p:sldId id="427" r:id="rId14"/>
    <p:sldId id="426" r:id="rId15"/>
    <p:sldId id="363" r:id="rId16"/>
    <p:sldId id="365" r:id="rId17"/>
    <p:sldId id="367" r:id="rId18"/>
    <p:sldId id="397" r:id="rId19"/>
    <p:sldId id="366" r:id="rId20"/>
    <p:sldId id="368" r:id="rId21"/>
    <p:sldId id="405" r:id="rId22"/>
    <p:sldId id="407" r:id="rId23"/>
    <p:sldId id="443" r:id="rId24"/>
    <p:sldId id="399" r:id="rId25"/>
    <p:sldId id="437" r:id="rId26"/>
    <p:sldId id="398" r:id="rId27"/>
    <p:sldId id="411" r:id="rId28"/>
    <p:sldId id="413" r:id="rId29"/>
    <p:sldId id="414" r:id="rId30"/>
    <p:sldId id="412" r:id="rId31"/>
    <p:sldId id="435" r:id="rId32"/>
    <p:sldId id="434" r:id="rId33"/>
    <p:sldId id="378" r:id="rId34"/>
    <p:sldId id="379" r:id="rId35"/>
    <p:sldId id="380" r:id="rId36"/>
    <p:sldId id="373" r:id="rId37"/>
    <p:sldId id="400" r:id="rId38"/>
    <p:sldId id="396" r:id="rId39"/>
    <p:sldId id="433" r:id="rId40"/>
    <p:sldId id="431" r:id="rId41"/>
    <p:sldId id="432" r:id="rId42"/>
    <p:sldId id="415" r:id="rId43"/>
    <p:sldId id="419" r:id="rId44"/>
    <p:sldId id="421" r:id="rId45"/>
    <p:sldId id="429" r:id="rId46"/>
    <p:sldId id="430" r:id="rId47"/>
    <p:sldId id="438" r:id="rId48"/>
    <p:sldId id="441" r:id="rId49"/>
    <p:sldId id="439" r:id="rId50"/>
    <p:sldId id="436" r:id="rId51"/>
    <p:sldId id="409" r:id="rId5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22"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E:\Info%20to%20create%20graphs\Total%20Energy%20by%20Se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7975075284097775"/>
          <c:y val="0.14984702762198318"/>
          <c:w val="0.52930517702938695"/>
          <c:h val="0.80172583047868784"/>
        </c:manualLayout>
      </c:layout>
      <c:pieChart>
        <c:varyColors val="1"/>
        <c:ser>
          <c:idx val="0"/>
          <c:order val="0"/>
          <c:explosion val="7"/>
          <c:dPt>
            <c:idx val="0"/>
            <c:bubble3D val="0"/>
            <c:spPr>
              <a:solidFill>
                <a:srgbClr val="7030A0"/>
              </a:solidFill>
            </c:spPr>
          </c:dPt>
          <c:dPt>
            <c:idx val="1"/>
            <c:bubble3D val="0"/>
            <c:spPr>
              <a:solidFill>
                <a:schemeClr val="tx1"/>
              </a:solidFill>
            </c:spPr>
          </c:dPt>
          <c:dPt>
            <c:idx val="2"/>
            <c:bubble3D val="0"/>
            <c:spPr>
              <a:solidFill>
                <a:srgbClr val="C00000"/>
              </a:solidFill>
            </c:spPr>
          </c:dPt>
          <c:dPt>
            <c:idx val="3"/>
            <c:bubble3D val="0"/>
            <c:spPr>
              <a:solidFill>
                <a:schemeClr val="tx2"/>
              </a:solidFill>
            </c:spPr>
          </c:dPt>
          <c:dPt>
            <c:idx val="4"/>
            <c:bubble3D val="0"/>
            <c:spPr>
              <a:solidFill>
                <a:srgbClr val="996600"/>
              </a:solidFill>
            </c:spPr>
          </c:dPt>
          <c:dLbls>
            <c:dLbl>
              <c:idx val="0"/>
              <c:layout>
                <c:manualLayout>
                  <c:x val="-0.15123893439854461"/>
                  <c:y val="-3.5917284236529255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8547628613131339"/>
                  <c:y val="0.10340242396171066"/>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5.1800413760434642E-2"/>
                  <c:y val="-0.11186932935611461"/>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4.0248594616280699E-2"/>
                  <c:y val="-0.180775192098202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4.3816759738645461E-2"/>
                  <c:y val="-0.1289414466574031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8.9299598604016039E-2"/>
                  <c:y val="-4.3528060830631467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5.0277465623443693E-2"/>
                  <c:y val="4.4246564767639336E-2"/>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8.719347986552127E-2"/>
                  <c:y val="0.25934093716226647"/>
                </c:manualLayout>
              </c:layout>
              <c:showLegendKey val="0"/>
              <c:showVal val="0"/>
              <c:showCatName val="1"/>
              <c:showSerName val="0"/>
              <c:showPercent val="1"/>
              <c:showBubbleSize val="0"/>
              <c:extLst>
                <c:ext xmlns:c15="http://schemas.microsoft.com/office/drawing/2012/chart" uri="{CE6537A1-D6FC-4f65-9D91-7224C49458BB}"/>
              </c:extLst>
            </c:dLbl>
            <c:dLbl>
              <c:idx val="8"/>
              <c:layout>
                <c:manualLayout>
                  <c:x val="5.8706316359764789E-2"/>
                  <c:y val="0.16813744789254284"/>
                </c:manualLayout>
              </c:layout>
              <c:numFmt formatCode="0.0000%" sourceLinked="0"/>
              <c:spPr/>
              <c:txPr>
                <a:bodyPr/>
                <a:lstStyle/>
                <a:p>
                  <a:pPr>
                    <a:defRPr sz="1600"/>
                  </a:pPr>
                  <a:endParaRPr lang="en-US"/>
                </a:p>
              </c:txPr>
              <c:showLegendKey val="0"/>
              <c:showVal val="0"/>
              <c:showCatName val="1"/>
              <c:showSerName val="0"/>
              <c:showPercent val="1"/>
              <c:showBubbleSize val="0"/>
              <c:extLst>
                <c:ext xmlns:c15="http://schemas.microsoft.com/office/drawing/2012/chart" uri="{CE6537A1-D6FC-4f65-9D91-7224C49458BB}"/>
              </c:extLst>
            </c:dLbl>
            <c:numFmt formatCode="0.00%" sourceLinked="0"/>
            <c:spPr>
              <a:noFill/>
              <a:ln>
                <a:noFill/>
              </a:ln>
              <a:effectLst/>
            </c:spPr>
            <c:txPr>
              <a:bodyPr/>
              <a:lstStyle/>
              <a:p>
                <a:pPr>
                  <a:defRPr sz="16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Electricity!$A$52:$A$60</c:f>
              <c:strCache>
                <c:ptCount val="9"/>
                <c:pt idx="0">
                  <c:v>Nuclear</c:v>
                </c:pt>
                <c:pt idx="1">
                  <c:v>Coal</c:v>
                </c:pt>
                <c:pt idx="2">
                  <c:v>Natural Gas</c:v>
                </c:pt>
                <c:pt idx="3">
                  <c:v>Hydroelectric</c:v>
                </c:pt>
                <c:pt idx="4">
                  <c:v>Wood</c:v>
                </c:pt>
                <c:pt idx="5">
                  <c:v>Other Biomass</c:v>
                </c:pt>
                <c:pt idx="6">
                  <c:v>Other</c:v>
                </c:pt>
                <c:pt idx="7">
                  <c:v>Petroleum</c:v>
                </c:pt>
                <c:pt idx="8">
                  <c:v>Solar</c:v>
                </c:pt>
              </c:strCache>
            </c:strRef>
          </c:cat>
          <c:val>
            <c:numRef>
              <c:f>Electricity!$C$52:$C$60</c:f>
              <c:numCache>
                <c:formatCode>#,##0</c:formatCode>
                <c:ptCount val="9"/>
                <c:pt idx="0">
                  <c:v>54251968</c:v>
                </c:pt>
                <c:pt idx="1">
                  <c:v>24407148</c:v>
                </c:pt>
                <c:pt idx="2">
                  <c:v>11834074</c:v>
                </c:pt>
                <c:pt idx="3">
                  <c:v>3160274</c:v>
                </c:pt>
                <c:pt idx="4">
                  <c:v>2012988</c:v>
                </c:pt>
                <c:pt idx="5">
                  <c:v>212896</c:v>
                </c:pt>
                <c:pt idx="6">
                  <c:v>62007</c:v>
                </c:pt>
                <c:pt idx="7">
                  <c:v>103346</c:v>
                </c:pt>
                <c:pt idx="8">
                  <c:v>115</c:v>
                </c:pt>
              </c:numCache>
            </c:numRef>
          </c:val>
        </c:ser>
        <c:dLbls>
          <c:showLegendKey val="0"/>
          <c:showVal val="0"/>
          <c:showCatName val="1"/>
          <c:showSerName val="0"/>
          <c:showPercent val="1"/>
          <c:showBubbleSize val="0"/>
          <c:showLeaderLines val="1"/>
        </c:dLbls>
        <c:firstSliceAng val="103"/>
      </c:pieChart>
    </c:plotArea>
    <c:plotVisOnly val="1"/>
    <c:dispBlanksAs val="gap"/>
    <c:showDLblsOverMax val="0"/>
  </c:chart>
  <c:spPr>
    <a:scene3d>
      <a:camera prst="orthographicFront"/>
      <a:lightRig rig="threePt" dir="t"/>
    </a:scene3d>
    <a:sp3d>
      <a:bevelT w="139700" prst="cross"/>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South Carolina Energy</a:t>
            </a:r>
            <a:r>
              <a:rPr lang="en-US" baseline="0"/>
              <a:t> Expenditures ('70-'11)</a:t>
            </a:r>
            <a:endParaRPr lang="en-US"/>
          </a:p>
        </c:rich>
      </c:tx>
      <c:layout>
        <c:manualLayout>
          <c:xMode val="edge"/>
          <c:yMode val="edge"/>
          <c:x val="0.15640871974336551"/>
          <c:y val="2.852574197456088E-2"/>
        </c:manualLayout>
      </c:layout>
      <c:overlay val="0"/>
    </c:title>
    <c:autoTitleDeleted val="0"/>
    <c:plotArea>
      <c:layout/>
      <c:lineChart>
        <c:grouping val="standard"/>
        <c:varyColors val="0"/>
        <c:ser>
          <c:idx val="0"/>
          <c:order val="0"/>
          <c:tx>
            <c:v>Energy Expenditures</c:v>
          </c:tx>
          <c:spPr>
            <a:ln w="88900"/>
          </c:spPr>
          <c:marker>
            <c:symbol val="none"/>
          </c:marker>
          <c:trendline>
            <c:name>Historical Trend</c:name>
            <c:spPr>
              <a:ln w="41275">
                <a:prstDash val="sysDot"/>
              </a:ln>
            </c:spPr>
            <c:trendlineType val="linear"/>
            <c:intercept val="0"/>
            <c:dispRSqr val="0"/>
            <c:dispEq val="0"/>
          </c:trendline>
          <c:cat>
            <c:numRef>
              <c:f>Price!$D$34:$AS$34</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Price!$D$35:$AS$35</c:f>
              <c:numCache>
                <c:formatCode>General</c:formatCode>
                <c:ptCount val="42"/>
                <c:pt idx="0">
                  <c:v>969.5</c:v>
                </c:pt>
                <c:pt idx="1">
                  <c:v>1083.3</c:v>
                </c:pt>
                <c:pt idx="2">
                  <c:v>1206</c:v>
                </c:pt>
                <c:pt idx="3">
                  <c:v>1389.2</c:v>
                </c:pt>
                <c:pt idx="4">
                  <c:v>1892.7</c:v>
                </c:pt>
                <c:pt idx="5">
                  <c:v>2111.1</c:v>
                </c:pt>
                <c:pt idx="6">
                  <c:v>2531.3000000000002</c:v>
                </c:pt>
                <c:pt idx="7">
                  <c:v>2907.9</c:v>
                </c:pt>
                <c:pt idx="8">
                  <c:v>3051.7</c:v>
                </c:pt>
                <c:pt idx="9">
                  <c:v>3757.6</c:v>
                </c:pt>
                <c:pt idx="10">
                  <c:v>4725.8</c:v>
                </c:pt>
                <c:pt idx="11">
                  <c:v>5473.9</c:v>
                </c:pt>
                <c:pt idx="12">
                  <c:v>5430.3</c:v>
                </c:pt>
                <c:pt idx="13">
                  <c:v>5456.8</c:v>
                </c:pt>
                <c:pt idx="14">
                  <c:v>5833.2</c:v>
                </c:pt>
                <c:pt idx="15">
                  <c:v>5928.9</c:v>
                </c:pt>
                <c:pt idx="16">
                  <c:v>5452</c:v>
                </c:pt>
                <c:pt idx="17">
                  <c:v>5842.3</c:v>
                </c:pt>
                <c:pt idx="18">
                  <c:v>6089.8</c:v>
                </c:pt>
                <c:pt idx="19">
                  <c:v>6351.5</c:v>
                </c:pt>
                <c:pt idx="20">
                  <c:v>6879.9</c:v>
                </c:pt>
                <c:pt idx="21">
                  <c:v>6928.6</c:v>
                </c:pt>
                <c:pt idx="22">
                  <c:v>6790.6</c:v>
                </c:pt>
                <c:pt idx="23">
                  <c:v>7064.8</c:v>
                </c:pt>
                <c:pt idx="24">
                  <c:v>7192.6</c:v>
                </c:pt>
                <c:pt idx="25">
                  <c:v>7522.7</c:v>
                </c:pt>
                <c:pt idx="26">
                  <c:v>7979.1</c:v>
                </c:pt>
                <c:pt idx="27">
                  <c:v>8146</c:v>
                </c:pt>
                <c:pt idx="28">
                  <c:v>7924</c:v>
                </c:pt>
                <c:pt idx="29">
                  <c:v>8335.2999999999884</c:v>
                </c:pt>
                <c:pt idx="30">
                  <c:v>10141.799999999988</c:v>
                </c:pt>
                <c:pt idx="31">
                  <c:v>9937.2000000000007</c:v>
                </c:pt>
                <c:pt idx="32">
                  <c:v>9972</c:v>
                </c:pt>
                <c:pt idx="33">
                  <c:v>11025</c:v>
                </c:pt>
                <c:pt idx="34">
                  <c:v>13170.8</c:v>
                </c:pt>
                <c:pt idx="35">
                  <c:v>15556.8</c:v>
                </c:pt>
                <c:pt idx="36">
                  <c:v>16951</c:v>
                </c:pt>
                <c:pt idx="37">
                  <c:v>17708.099999999977</c:v>
                </c:pt>
                <c:pt idx="38">
                  <c:v>20631.099999999977</c:v>
                </c:pt>
                <c:pt idx="39">
                  <c:v>16292.6</c:v>
                </c:pt>
                <c:pt idx="40">
                  <c:v>18592.5</c:v>
                </c:pt>
                <c:pt idx="41">
                  <c:v>21174.9</c:v>
                </c:pt>
              </c:numCache>
            </c:numRef>
          </c:val>
          <c:smooth val="0"/>
        </c:ser>
        <c:dLbls>
          <c:showLegendKey val="0"/>
          <c:showVal val="0"/>
          <c:showCatName val="0"/>
          <c:showSerName val="0"/>
          <c:showPercent val="0"/>
          <c:showBubbleSize val="0"/>
        </c:dLbls>
        <c:smooth val="0"/>
        <c:axId val="265375192"/>
        <c:axId val="265373232"/>
      </c:lineChart>
      <c:catAx>
        <c:axId val="265375192"/>
        <c:scaling>
          <c:orientation val="minMax"/>
        </c:scaling>
        <c:delete val="0"/>
        <c:axPos val="b"/>
        <c:numFmt formatCode="General" sourceLinked="1"/>
        <c:majorTickMark val="out"/>
        <c:minorTickMark val="none"/>
        <c:tickLblPos val="nextTo"/>
        <c:txPr>
          <a:bodyPr/>
          <a:lstStyle/>
          <a:p>
            <a:pPr>
              <a:defRPr sz="1100"/>
            </a:pPr>
            <a:endParaRPr lang="en-US"/>
          </a:p>
        </c:txPr>
        <c:crossAx val="265373232"/>
        <c:crosses val="autoZero"/>
        <c:auto val="1"/>
        <c:lblAlgn val="ctr"/>
        <c:lblOffset val="100"/>
        <c:noMultiLvlLbl val="0"/>
      </c:catAx>
      <c:valAx>
        <c:axId val="265373232"/>
        <c:scaling>
          <c:orientation val="minMax"/>
        </c:scaling>
        <c:delete val="0"/>
        <c:axPos val="l"/>
        <c:majorGridlines/>
        <c:title>
          <c:tx>
            <c:rich>
              <a:bodyPr rot="-5400000" vert="horz"/>
              <a:lstStyle/>
              <a:p>
                <a:pPr>
                  <a:defRPr sz="1200"/>
                </a:pPr>
                <a:r>
                  <a:rPr lang="en-US" sz="1200"/>
                  <a:t>$ Million (Nominal)</a:t>
                </a:r>
              </a:p>
            </c:rich>
          </c:tx>
          <c:overlay val="0"/>
        </c:title>
        <c:numFmt formatCode="General" sourceLinked="1"/>
        <c:majorTickMark val="out"/>
        <c:minorTickMark val="none"/>
        <c:tickLblPos val="nextTo"/>
        <c:crossAx val="265375192"/>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CB5D0B9-67D8-4B1E-A856-AC8DDC77BB38}" type="datetimeFigureOut">
              <a:rPr lang="en-US" smtClean="0"/>
              <a:pPr/>
              <a:t>10/14/2015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5FF2839F-E7BA-4197-A23C-4EE2CBA1EA7E}" type="slidenum">
              <a:rPr lang="en-US" smtClean="0"/>
              <a:pPr/>
              <a:t>‹#›</a:t>
            </a:fld>
            <a:endParaRPr lang="en-US"/>
          </a:p>
        </p:txBody>
      </p:sp>
    </p:spTree>
    <p:extLst>
      <p:ext uri="{BB962C8B-B14F-4D97-AF65-F5344CB8AC3E}">
        <p14:creationId xmlns:p14="http://schemas.microsoft.com/office/powerpoint/2010/main" val="2624403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23079AD1-935C-445C-973F-0595CCAFC814}" type="datetimeFigureOut">
              <a:rPr lang="en-US" smtClean="0"/>
              <a:pPr/>
              <a:t>10/14/2015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5AAAF3C-6A12-4F12-A0A5-241B8723BD53}" type="slidenum">
              <a:rPr lang="en-US" smtClean="0"/>
              <a:pPr/>
              <a:t>‹#›</a:t>
            </a:fld>
            <a:endParaRPr lang="en-US"/>
          </a:p>
        </p:txBody>
      </p:sp>
    </p:spTree>
    <p:extLst>
      <p:ext uri="{BB962C8B-B14F-4D97-AF65-F5344CB8AC3E}">
        <p14:creationId xmlns:p14="http://schemas.microsoft.com/office/powerpoint/2010/main" val="23946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andby.lbl.gov/summary-tabl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Helping citizens, businesses and public entities save energy and money through greater efficiency and cleaner energy sources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5AAAF3C-6A12-4F12-A0A5-241B8723BD53}" type="slidenum">
              <a:rPr lang="en-US" smtClean="0"/>
              <a:pPr/>
              <a:t>2</a:t>
            </a:fld>
            <a:endParaRPr lang="en-US"/>
          </a:p>
        </p:txBody>
      </p:sp>
    </p:spTree>
    <p:extLst>
      <p:ext uri="{BB962C8B-B14F-4D97-AF65-F5344CB8AC3E}">
        <p14:creationId xmlns:p14="http://schemas.microsoft.com/office/powerpoint/2010/main" val="313020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lstStyle/>
          <a:p>
            <a:endParaRPr lang="en-US" dirty="0" smtClean="0"/>
          </a:p>
          <a:p>
            <a:r>
              <a:rPr lang="en-US" b="1" dirty="0" smtClean="0"/>
              <a:t>Energy Monitoring and Recording</a:t>
            </a:r>
            <a:endParaRPr lang="en-US" dirty="0" smtClean="0"/>
          </a:p>
          <a:p>
            <a:r>
              <a:rPr lang="en-US" dirty="0" smtClean="0"/>
              <a:t> </a:t>
            </a:r>
          </a:p>
          <a:p>
            <a:r>
              <a:rPr lang="en-US" dirty="0" smtClean="0"/>
              <a:t>“We use School Dude’s Utility Direct to monitor and analyze all of our utilities. We can now more precisely compare school to school, month to month and even year to year usage, check for billing errors, and compose comprehensive reports and more accurately report usage to the State Energy Office. We can even identify areas where savings are possible by investigating bills that vary in usage and cost above a certain amount to see if there is a water leak, equipment operating after hours, etc.</a:t>
            </a:r>
          </a:p>
          <a:p>
            <a:endParaRPr lang="en-US" dirty="0" smtClean="0"/>
          </a:p>
          <a:p>
            <a:r>
              <a:rPr lang="en-US" dirty="0" smtClean="0"/>
              <a:t>“Each month, school administrators are sent a report on their utilities. This way they can see their usage in all areas such as electric, natural gas, water, etc., and compare it to other schools. This information is vital in relaying progress or the need for improvements in energy consumption to faculty and staff. It can even encourage friendly competition between schools. They are divided into three different categories: high schools, middle schools, and elementary schools because each grade level has different levels of energy needs</a:t>
            </a:r>
          </a:p>
          <a:p>
            <a:endParaRPr lang="en-US" dirty="0" smtClean="0"/>
          </a:p>
        </p:txBody>
      </p:sp>
      <p:sp>
        <p:nvSpPr>
          <p:cNvPr id="68612" name="Slide Number Placeholder 3"/>
          <p:cNvSpPr>
            <a:spLocks noGrp="1"/>
          </p:cNvSpPr>
          <p:nvPr>
            <p:ph type="sldNum" sz="quarter" idx="5"/>
          </p:nvPr>
        </p:nvSpPr>
        <p:spPr>
          <a:noFill/>
        </p:spPr>
        <p:txBody>
          <a:bodyPr/>
          <a:lstStyle/>
          <a:p>
            <a:fld id="{0150A05F-22CB-4CB4-84B7-64F4CD58A762}" type="slidenum">
              <a:rPr lang="en-US" smtClean="0"/>
              <a:pPr/>
              <a:t>22</a:t>
            </a:fld>
            <a:endParaRPr lang="en-US" smtClean="0"/>
          </a:p>
        </p:txBody>
      </p:sp>
    </p:spTree>
    <p:extLst>
      <p:ext uri="{BB962C8B-B14F-4D97-AF65-F5344CB8AC3E}">
        <p14:creationId xmlns:p14="http://schemas.microsoft.com/office/powerpoint/2010/main" val="221189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r>
              <a:rPr lang="en-US" smtClean="0"/>
              <a:t>Sumter School District 17hool District 17 - $241,757</a:t>
            </a:r>
          </a:p>
        </p:txBody>
      </p:sp>
      <p:sp>
        <p:nvSpPr>
          <p:cNvPr id="64516" name="Slide Number Placeholder 3"/>
          <p:cNvSpPr>
            <a:spLocks noGrp="1"/>
          </p:cNvSpPr>
          <p:nvPr>
            <p:ph type="sldNum" sz="quarter" idx="5"/>
          </p:nvPr>
        </p:nvSpPr>
        <p:spPr>
          <a:noFill/>
        </p:spPr>
        <p:txBody>
          <a:bodyPr/>
          <a:lstStyle/>
          <a:p>
            <a:fld id="{86D68A74-3606-4577-8DF8-AB5B10F5D6CF}" type="slidenum">
              <a:rPr lang="en-US" smtClean="0"/>
              <a:pPr/>
              <a:t>25</a:t>
            </a:fld>
            <a:endParaRPr lang="en-US" smtClean="0"/>
          </a:p>
        </p:txBody>
      </p:sp>
    </p:spTree>
    <p:extLst>
      <p:ext uri="{BB962C8B-B14F-4D97-AF65-F5344CB8AC3E}">
        <p14:creationId xmlns:p14="http://schemas.microsoft.com/office/powerpoint/2010/main" val="6748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Converted 14 light-duty vehicles</a:t>
            </a:r>
          </a:p>
          <a:p>
            <a:pPr lvl="1"/>
            <a:r>
              <a:rPr lang="en-US" dirty="0" smtClean="0"/>
              <a:t>Installed a CNG fast-fill station open to the public ($412,000) saved $80,000 using CPW labor</a:t>
            </a:r>
          </a:p>
          <a:p>
            <a:pPr lvl="1"/>
            <a:r>
              <a:rPr lang="en-US" dirty="0" smtClean="0"/>
              <a:t>Encouraging other CNG development in the area (AT&amp;T, Frito Lay, City of Greer)</a:t>
            </a:r>
          </a:p>
          <a:p>
            <a:pPr lvl="1"/>
            <a:endParaRPr lang="en-US" dirty="0" smtClean="0"/>
          </a:p>
          <a:p>
            <a:pPr lvl="1"/>
            <a:r>
              <a:rPr lang="en-US" dirty="0" smtClean="0"/>
              <a:t>Loaner</a:t>
            </a:r>
            <a:r>
              <a:rPr lang="en-US" baseline="0" dirty="0" smtClean="0"/>
              <a:t> program available in January </a:t>
            </a:r>
            <a:endParaRPr lang="en-US" dirty="0" smtClean="0"/>
          </a:p>
          <a:p>
            <a:endParaRPr lang="en-US" dirty="0"/>
          </a:p>
        </p:txBody>
      </p:sp>
      <p:sp>
        <p:nvSpPr>
          <p:cNvPr id="4" name="Slide Number Placeholder 3"/>
          <p:cNvSpPr>
            <a:spLocks noGrp="1"/>
          </p:cNvSpPr>
          <p:nvPr>
            <p:ph type="sldNum" sz="quarter" idx="10"/>
          </p:nvPr>
        </p:nvSpPr>
        <p:spPr/>
        <p:txBody>
          <a:bodyPr/>
          <a:lstStyle/>
          <a:p>
            <a:fld id="{A5AAAF3C-6A12-4F12-A0A5-241B8723BD53}" type="slidenum">
              <a:rPr lang="en-US" smtClean="0"/>
              <a:pPr/>
              <a:t>30</a:t>
            </a:fld>
            <a:endParaRPr lang="en-US"/>
          </a:p>
        </p:txBody>
      </p:sp>
    </p:spTree>
    <p:extLst>
      <p:ext uri="{BB962C8B-B14F-4D97-AF65-F5344CB8AC3E}">
        <p14:creationId xmlns:p14="http://schemas.microsoft.com/office/powerpoint/2010/main" val="393337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Q1. What is the most efficient appliance in your kitchen?</a:t>
            </a:r>
            <a:endParaRPr lang="en-US" dirty="0"/>
          </a:p>
          <a:p>
            <a:pPr fontAlgn="base"/>
            <a:r>
              <a:rPr lang="en-US" dirty="0"/>
              <a:t>The answer:  It’s your microwave, believe it or not. That two-minute popcorn machine uses just 1/3 of the wattage your oven at 750–1100 watts on average and can be used for more than just frozen meals, reheating leftovers, and defrosting chicken. In fact, there are entire books dedicated to culinary usage of the microwave. Recipe books such as “A Man, a Can, a Microwave,” have now turned some of your favorite party-pleasing meals and hors d'oeuvres into microwavable treats (think Buffalo wings).  As a general rule, shorter cooking time equals fewer watts, and you're unlikely to use a microwave for anything more than 20 minutes at a time, even with these new age recipes.</a:t>
            </a:r>
          </a:p>
          <a:p>
            <a:pPr fontAlgn="base"/>
            <a:r>
              <a:rPr lang="en-US" b="1" dirty="0"/>
              <a:t>Q2.  What kitchen appliance uses less energy than your oven and can be left on all day?</a:t>
            </a:r>
            <a:endParaRPr lang="en-US" dirty="0"/>
          </a:p>
          <a:p>
            <a:pPr fontAlgn="base"/>
            <a:r>
              <a:rPr lang="en-US" dirty="0"/>
              <a:t>Answer? If you didn’t guess it, it’s a Crock-Pot or slow cooker. The device that made “Set it and forget it” style cooking popular in the 70s makes incredible beef stews, brisket, and chicken casserole as easy as turning a dial. It also uses much less energy. At 200-250 watts on the high setting, it beats any toaster oven at 1225 watts.  Try slow-cooking a tasty 8-lb cured- ham, drizzled with brown sugar for four hours. Pair your vegetables accordingly.</a:t>
            </a:r>
          </a:p>
          <a:p>
            <a:pPr fontAlgn="base"/>
            <a:r>
              <a:rPr lang="en-US" b="1" dirty="0"/>
              <a:t>Q3. </a:t>
            </a:r>
            <a:r>
              <a:rPr lang="en-US" dirty="0"/>
              <a:t>leaving the door open for a longer period while you remove items from the ‘fridge is better than opening and closing the door multiple times over the course of a few minutes. Each time the door closes, the motor starts to re-cool the interior. By allowing the motor to start only once, you save some energy. </a:t>
            </a:r>
          </a:p>
          <a:p>
            <a:endParaRPr lang="en-US" dirty="0"/>
          </a:p>
        </p:txBody>
      </p:sp>
      <p:sp>
        <p:nvSpPr>
          <p:cNvPr id="4" name="Slide Number Placeholder 3"/>
          <p:cNvSpPr>
            <a:spLocks noGrp="1"/>
          </p:cNvSpPr>
          <p:nvPr>
            <p:ph type="sldNum" sz="quarter" idx="10"/>
          </p:nvPr>
        </p:nvSpPr>
        <p:spPr/>
        <p:txBody>
          <a:bodyPr/>
          <a:lstStyle/>
          <a:p>
            <a:fld id="{28025424-E3B4-420A-9A91-2E72158087B6}" type="slidenum">
              <a:rPr lang="en-US" smtClean="0"/>
              <a:t>32</a:t>
            </a:fld>
            <a:endParaRPr lang="en-US"/>
          </a:p>
        </p:txBody>
      </p:sp>
    </p:spTree>
    <p:extLst>
      <p:ext uri="{BB962C8B-B14F-4D97-AF65-F5344CB8AC3E}">
        <p14:creationId xmlns:p14="http://schemas.microsoft.com/office/powerpoint/2010/main" val="234900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you know your agency</a:t>
            </a:r>
            <a:r>
              <a:rPr lang="en-US" baseline="0" dirty="0" smtClean="0"/>
              <a:t> needs to change its T12 lighting and ballasts.</a:t>
            </a:r>
          </a:p>
          <a:p>
            <a:r>
              <a:rPr lang="en-US" baseline="0" dirty="0" smtClean="0"/>
              <a:t>For financing, </a:t>
            </a:r>
            <a:r>
              <a:rPr lang="en-US" baseline="0" dirty="0" err="1" smtClean="0"/>
              <a:t>ConserFund</a:t>
            </a:r>
            <a:r>
              <a:rPr lang="en-US" baseline="0" dirty="0" smtClean="0"/>
              <a:t> is for government agencies, EARL is for commercial and industrial retrofits, SC Saves is available for private and public organizations</a:t>
            </a:r>
            <a:endParaRPr lang="en-US" dirty="0"/>
          </a:p>
        </p:txBody>
      </p:sp>
      <p:sp>
        <p:nvSpPr>
          <p:cNvPr id="4" name="Slide Number Placeholder 3"/>
          <p:cNvSpPr>
            <a:spLocks noGrp="1"/>
          </p:cNvSpPr>
          <p:nvPr>
            <p:ph type="sldNum" sz="quarter" idx="10"/>
          </p:nvPr>
        </p:nvSpPr>
        <p:spPr/>
        <p:txBody>
          <a:bodyPr/>
          <a:lstStyle/>
          <a:p>
            <a:fld id="{59C3F51F-758C-4153-8261-664ED345D1BA}" type="slidenum">
              <a:rPr lang="en-US" smtClean="0"/>
              <a:pPr/>
              <a:t>34</a:t>
            </a:fld>
            <a:endParaRPr lang="en-US" dirty="0"/>
          </a:p>
        </p:txBody>
      </p:sp>
    </p:spTree>
    <p:extLst>
      <p:ext uri="{BB962C8B-B14F-4D97-AF65-F5344CB8AC3E}">
        <p14:creationId xmlns:p14="http://schemas.microsoft.com/office/powerpoint/2010/main" val="400366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programmable thermostat, you can adjust the times you turn on the heating or air-conditioning according to a pre-set schedule. Programmable thermostats can store and repeat multiple daily settings (six or more temperature settings a day) that you can manually override without affecting the rest of the daily or weekly program. </a:t>
            </a:r>
            <a:r>
              <a:rPr lang="en-US" b="1" dirty="0"/>
              <a:t>COULD SAVE YOU UP TO 10% PER YEAR</a:t>
            </a:r>
          </a:p>
          <a:p>
            <a:endParaRPr lang="en-US" dirty="0"/>
          </a:p>
          <a:p>
            <a:r>
              <a:rPr lang="en-US" dirty="0"/>
              <a:t>You can easily save energy in the winter by setting the thermostat to 68°F while you're awake and setting it lower while you're asleep or away from home. By turning your thermostat back 10° to 15° for 8 hours, you can save 5% to 15% a year on your heating bill -- a savings of as much as 1% for each degree if the setback period is eight hours long. </a:t>
            </a:r>
          </a:p>
          <a:p>
            <a:endParaRPr lang="en-US" dirty="0"/>
          </a:p>
          <a:p>
            <a:r>
              <a:rPr lang="en-US" dirty="0"/>
              <a:t>In the summer, you can follow the same strategy with central air conditioning by keeping your house warmer than normal when you are away, and setting the thermostat to 78°F (26°C) only when you are at home and need cooling. </a:t>
            </a:r>
          </a:p>
          <a:p>
            <a:endParaRPr lang="en-US" dirty="0"/>
          </a:p>
          <a:p>
            <a:r>
              <a:rPr lang="en-US" b="1" dirty="0"/>
              <a:t>Fans</a:t>
            </a:r>
            <a:r>
              <a:rPr lang="en-US" dirty="0"/>
              <a:t> circulate air in the room creating a “wind chill effect” that makes occupants more comfortable. Ceiling fans allow you to raise the thermostat about 4 degrees without impacting comfort. And remember, you can reverse the direction of the blades to push air toward the floor or pull air up from the floor.</a:t>
            </a:r>
          </a:p>
          <a:p>
            <a:endParaRPr lang="en-US" dirty="0"/>
          </a:p>
          <a:p>
            <a:r>
              <a:rPr lang="en-US" b="1" dirty="0"/>
              <a:t>WINDOWS</a:t>
            </a:r>
            <a:r>
              <a:rPr lang="en-US" dirty="0"/>
              <a:t> can help heat your home in winter and covering your windows with energy efficient coverings to block out the sun in summer can keep your home cooler.</a:t>
            </a:r>
          </a:p>
        </p:txBody>
      </p:sp>
      <p:sp>
        <p:nvSpPr>
          <p:cNvPr id="4" name="Slide Number Placeholder 3"/>
          <p:cNvSpPr>
            <a:spLocks noGrp="1"/>
          </p:cNvSpPr>
          <p:nvPr>
            <p:ph type="sldNum" sz="quarter" idx="10"/>
          </p:nvPr>
        </p:nvSpPr>
        <p:spPr/>
        <p:txBody>
          <a:bodyPr/>
          <a:lstStyle/>
          <a:p>
            <a:fld id="{28025424-E3B4-420A-9A91-2E72158087B6}" type="slidenum">
              <a:rPr lang="en-US" smtClean="0"/>
              <a:t>40</a:t>
            </a:fld>
            <a:endParaRPr lang="en-US"/>
          </a:p>
        </p:txBody>
      </p:sp>
    </p:spTree>
    <p:extLst>
      <p:ext uri="{BB962C8B-B14F-4D97-AF65-F5344CB8AC3E}">
        <p14:creationId xmlns:p14="http://schemas.microsoft.com/office/powerpoint/2010/main" val="461782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 TRUE! When there</a:t>
            </a:r>
            <a:r>
              <a:rPr lang="en-US" baseline="0" dirty="0" smtClean="0"/>
              <a:t> is excess humidity in the air our body’s ability to cool itself through perspiration is inhibited. Walk outside on a warm day and look at your HVAC unit, is there water dripping from your p-trap? That’s humidity from the interior of your home being removed by your unit!</a:t>
            </a:r>
          </a:p>
          <a:p>
            <a:r>
              <a:rPr lang="en-US" baseline="0" dirty="0" smtClean="0"/>
              <a:t>Q2: </a:t>
            </a:r>
            <a:endParaRPr lang="en-US" dirty="0"/>
          </a:p>
        </p:txBody>
      </p:sp>
      <p:sp>
        <p:nvSpPr>
          <p:cNvPr id="4" name="Slide Number Placeholder 3"/>
          <p:cNvSpPr>
            <a:spLocks noGrp="1"/>
          </p:cNvSpPr>
          <p:nvPr>
            <p:ph type="sldNum" sz="quarter" idx="10"/>
          </p:nvPr>
        </p:nvSpPr>
        <p:spPr/>
        <p:txBody>
          <a:bodyPr/>
          <a:lstStyle/>
          <a:p>
            <a:fld id="{28025424-E3B4-420A-9A91-2E72158087B6}" type="slidenum">
              <a:rPr lang="en-US" smtClean="0"/>
              <a:t>41</a:t>
            </a:fld>
            <a:endParaRPr lang="en-US"/>
          </a:p>
        </p:txBody>
      </p:sp>
    </p:spTree>
    <p:extLst>
      <p:ext uri="{BB962C8B-B14F-4D97-AF65-F5344CB8AC3E}">
        <p14:creationId xmlns:p14="http://schemas.microsoft.com/office/powerpoint/2010/main" val="60808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Wingdings" panose="05000000000000000000" pitchFamily="2" charset="2"/>
              <a:buChar char="§"/>
            </a:pPr>
            <a:r>
              <a:rPr lang="en-US" dirty="0" smtClean="0"/>
              <a:t>Obtain 1% of peak capacity equivalent from large scale renewables (Utilities building) Biggest segment, but one you’ll hear the least about</a:t>
            </a:r>
          </a:p>
          <a:p>
            <a:pPr lvl="1">
              <a:buFont typeface="Wingdings" panose="05000000000000000000" pitchFamily="2" charset="2"/>
              <a:buChar char="§"/>
            </a:pPr>
            <a:r>
              <a:rPr lang="en-US" dirty="0" smtClean="0"/>
              <a:t>Obtain another 75% of peak capacity equivalent from facilities &lt;1.0 MW  This will affect your constituents, or has affected, as developers search for suitable land to lease for a solar farm.  Our office has received many calls about it. If they aren’t sure about someone contacting them, they should call their utility. </a:t>
            </a:r>
          </a:p>
          <a:p>
            <a:pPr lvl="1">
              <a:buFont typeface="Wingdings" panose="05000000000000000000" pitchFamily="2" charset="2"/>
              <a:buNone/>
            </a:pPr>
            <a:endParaRPr lang="en-US" dirty="0" smtClean="0"/>
          </a:p>
          <a:p>
            <a:pPr lvl="1">
              <a:buFont typeface="Wingdings" panose="05000000000000000000" pitchFamily="2" charset="2"/>
              <a:buChar char="§"/>
            </a:pPr>
            <a:r>
              <a:rPr lang="en-US" b="1" dirty="0" smtClean="0"/>
              <a:t>Provide incentives to enable customers to purchase or lease solar facilities &lt;20 KW for the equivalent of 0.25% of peak capacity (“rooftop solar” for homes and commercial spaces)   This will create a huge demand</a:t>
            </a:r>
            <a:r>
              <a:rPr lang="en-US" b="1" baseline="0" dirty="0" smtClean="0"/>
              <a:t> for solar from constituents, putting some pressure on local government code officials and permitting offices to keep up.  May also affect local first responders who have to get up to speed on how to respond to a fire where a solar panel is involved. </a:t>
            </a:r>
          </a:p>
          <a:p>
            <a:pPr lvl="1">
              <a:buFont typeface="Wingdings" panose="05000000000000000000" pitchFamily="2" charset="2"/>
              <a:buChar char="§"/>
            </a:pPr>
            <a:r>
              <a:rPr lang="en-US" dirty="0" smtClean="0"/>
              <a:t>Finally, regulated</a:t>
            </a:r>
            <a:r>
              <a:rPr lang="en-US" baseline="0" dirty="0" smtClean="0"/>
              <a:t> utilities have to d</a:t>
            </a:r>
            <a:r>
              <a:rPr lang="en-US" dirty="0" smtClean="0"/>
              <a:t>evelop plan for tax exempt facilities like schools and churches  Community solar can be an option, and in the case</a:t>
            </a:r>
            <a:r>
              <a:rPr lang="en-US" baseline="0" dirty="0" smtClean="0"/>
              <a:t> of SCE&amp;G, there are generous incentives for schools. </a:t>
            </a:r>
            <a:endParaRPr lang="en-US" dirty="0" smtClean="0"/>
          </a:p>
          <a:p>
            <a:endParaRPr lang="en-US" dirty="0"/>
          </a:p>
        </p:txBody>
      </p:sp>
      <p:sp>
        <p:nvSpPr>
          <p:cNvPr id="4" name="Slide Number Placeholder 3"/>
          <p:cNvSpPr>
            <a:spLocks noGrp="1"/>
          </p:cNvSpPr>
          <p:nvPr>
            <p:ph type="sldNum" sz="quarter" idx="10"/>
          </p:nvPr>
        </p:nvSpPr>
        <p:spPr/>
        <p:txBody>
          <a:bodyPr/>
          <a:lstStyle/>
          <a:p>
            <a:fld id="{913F844B-49EA-46F6-984D-BE4474733768}" type="slidenum">
              <a:rPr lang="en-US" smtClean="0"/>
              <a:t>43</a:t>
            </a:fld>
            <a:endParaRPr lang="en-US"/>
          </a:p>
        </p:txBody>
      </p:sp>
    </p:spTree>
    <p:extLst>
      <p:ext uri="{BB962C8B-B14F-4D97-AF65-F5344CB8AC3E}">
        <p14:creationId xmlns:p14="http://schemas.microsoft.com/office/powerpoint/2010/main" val="364222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number of installations has grown from 581 when we conducted this survey last year to 831 this year, an increase of 250.  As expected, many of the areas with the highest number of installations are those with high populations as well as coastal areas with good solar.  What you have to keep in mind is that if the utilities are going to meet the requirements of the law they estimate that SCE&amp;G and Duke/Duke Progress all together will have to go from under 900 installations to about 7000 in a period of 5 years.  This is going to create strains on installers and local government offices. </a:t>
            </a:r>
            <a:endParaRPr lang="en-US" dirty="0"/>
          </a:p>
        </p:txBody>
      </p:sp>
      <p:sp>
        <p:nvSpPr>
          <p:cNvPr id="4" name="Slide Number Placeholder 3"/>
          <p:cNvSpPr>
            <a:spLocks noGrp="1"/>
          </p:cNvSpPr>
          <p:nvPr>
            <p:ph type="sldNum" sz="quarter" idx="10"/>
          </p:nvPr>
        </p:nvSpPr>
        <p:spPr/>
        <p:txBody>
          <a:bodyPr/>
          <a:lstStyle/>
          <a:p>
            <a:fld id="{DEDA0BA5-C376-4130-B58A-FAE4C366D269}" type="slidenum">
              <a:rPr lang="en-US" smtClean="0"/>
              <a:pPr/>
              <a:t>44</a:t>
            </a:fld>
            <a:endParaRPr lang="en-US" dirty="0"/>
          </a:p>
        </p:txBody>
      </p:sp>
    </p:spTree>
    <p:extLst>
      <p:ext uri="{BB962C8B-B14F-4D97-AF65-F5344CB8AC3E}">
        <p14:creationId xmlns:p14="http://schemas.microsoft.com/office/powerpoint/2010/main" val="149491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smtClean="0"/>
              <a:t>To</a:t>
            </a:r>
            <a:r>
              <a:rPr lang="en-US" altLang="en-US" baseline="0" dirty="0" smtClean="0"/>
              <a:t> give you some background, over half of the electricity generated in South Carolina is via nuclear power, but coal is an important fuel, and natural gas use is increasing.  Renewables are a small part of the mix right now, but we expect them to grow.  </a:t>
            </a:r>
          </a:p>
          <a:p>
            <a:endParaRPr lang="en-US" altLang="en-US" baseline="0" dirty="0" smtClean="0"/>
          </a:p>
          <a:p>
            <a:r>
              <a:rPr lang="en-US" altLang="en-US" dirty="0" smtClean="0"/>
              <a:t>IN the US, coal accounts for 41% and nuclear</a:t>
            </a:r>
            <a:r>
              <a:rPr lang="en-US" altLang="en-US" baseline="0" dirty="0" smtClean="0"/>
              <a:t> for only about 21% </a:t>
            </a:r>
            <a:endParaRPr lang="en-US" altLang="en-US" dirty="0" smtClean="0"/>
          </a:p>
          <a:p>
            <a:endParaRPr lang="en-US" altLang="en-US" dirty="0" smtClean="0"/>
          </a:p>
          <a:p>
            <a:r>
              <a:rPr lang="en-US" altLang="en-US" dirty="0" smtClean="0"/>
              <a:t>Wood 1.84%, Petroleum 0.11% and Hydro 2.81%. The graph is on energy (kWh) for generation in the state only.  </a:t>
            </a:r>
          </a:p>
        </p:txBody>
      </p:sp>
      <p:sp>
        <p:nvSpPr>
          <p:cNvPr id="22532" name="Slide Number Placeholder 3"/>
          <p:cNvSpPr>
            <a:spLocks noGrp="1"/>
          </p:cNvSpPr>
          <p:nvPr>
            <p:ph type="sldNum" sz="quarter" idx="5"/>
          </p:nvPr>
        </p:nvSpPr>
        <p:spPr>
          <a:noFill/>
        </p:spPr>
        <p:txBody>
          <a:bodyPr/>
          <a:lstStyle>
            <a:lvl1pPr defTabSz="927173" eaLnBrk="0" hangingPunct="0">
              <a:spcBef>
                <a:spcPct val="30000"/>
              </a:spcBef>
              <a:defRPr sz="1200">
                <a:solidFill>
                  <a:schemeClr val="tx1"/>
                </a:solidFill>
                <a:latin typeface="Arial" charset="0"/>
                <a:cs typeface="Arial" charset="0"/>
              </a:defRPr>
            </a:lvl1pPr>
            <a:lvl2pPr marL="739550" indent="-284562" defTabSz="927173" eaLnBrk="0" hangingPunct="0">
              <a:spcBef>
                <a:spcPct val="30000"/>
              </a:spcBef>
              <a:defRPr sz="1200">
                <a:solidFill>
                  <a:schemeClr val="tx1"/>
                </a:solidFill>
                <a:latin typeface="Arial" charset="0"/>
                <a:cs typeface="Arial" charset="0"/>
              </a:defRPr>
            </a:lvl2pPr>
            <a:lvl3pPr marL="1138249" indent="-226712" defTabSz="927173" eaLnBrk="0" hangingPunct="0">
              <a:spcBef>
                <a:spcPct val="30000"/>
              </a:spcBef>
              <a:defRPr sz="1200">
                <a:solidFill>
                  <a:schemeClr val="tx1"/>
                </a:solidFill>
                <a:latin typeface="Arial" charset="0"/>
                <a:cs typeface="Arial" charset="0"/>
              </a:defRPr>
            </a:lvl3pPr>
            <a:lvl4pPr marL="1593236" indent="-226712" defTabSz="927173" eaLnBrk="0" hangingPunct="0">
              <a:spcBef>
                <a:spcPct val="30000"/>
              </a:spcBef>
              <a:defRPr sz="1200">
                <a:solidFill>
                  <a:schemeClr val="tx1"/>
                </a:solidFill>
                <a:latin typeface="Arial" charset="0"/>
                <a:cs typeface="Arial" charset="0"/>
              </a:defRPr>
            </a:lvl4pPr>
            <a:lvl5pPr marL="2048223" indent="-226712" defTabSz="927173" eaLnBrk="0" hangingPunct="0">
              <a:spcBef>
                <a:spcPct val="30000"/>
              </a:spcBef>
              <a:defRPr sz="1200">
                <a:solidFill>
                  <a:schemeClr val="tx1"/>
                </a:solidFill>
                <a:latin typeface="Arial" charset="0"/>
                <a:cs typeface="Arial" charset="0"/>
              </a:defRPr>
            </a:lvl5pPr>
            <a:lvl6pPr marL="2498519" indent="-226712" defTabSz="927173" eaLnBrk="0" fontAlgn="base" hangingPunct="0">
              <a:spcBef>
                <a:spcPct val="30000"/>
              </a:spcBef>
              <a:spcAft>
                <a:spcPct val="0"/>
              </a:spcAft>
              <a:defRPr sz="1200">
                <a:solidFill>
                  <a:schemeClr val="tx1"/>
                </a:solidFill>
                <a:latin typeface="Arial" charset="0"/>
                <a:cs typeface="Arial" charset="0"/>
              </a:defRPr>
            </a:lvl6pPr>
            <a:lvl7pPr marL="2948815" indent="-226712" defTabSz="927173" eaLnBrk="0" fontAlgn="base" hangingPunct="0">
              <a:spcBef>
                <a:spcPct val="30000"/>
              </a:spcBef>
              <a:spcAft>
                <a:spcPct val="0"/>
              </a:spcAft>
              <a:defRPr sz="1200">
                <a:solidFill>
                  <a:schemeClr val="tx1"/>
                </a:solidFill>
                <a:latin typeface="Arial" charset="0"/>
                <a:cs typeface="Arial" charset="0"/>
              </a:defRPr>
            </a:lvl7pPr>
            <a:lvl8pPr marL="3399112" indent="-226712" defTabSz="927173" eaLnBrk="0" fontAlgn="base" hangingPunct="0">
              <a:spcBef>
                <a:spcPct val="30000"/>
              </a:spcBef>
              <a:spcAft>
                <a:spcPct val="0"/>
              </a:spcAft>
              <a:defRPr sz="1200">
                <a:solidFill>
                  <a:schemeClr val="tx1"/>
                </a:solidFill>
                <a:latin typeface="Arial" charset="0"/>
                <a:cs typeface="Arial" charset="0"/>
              </a:defRPr>
            </a:lvl8pPr>
            <a:lvl9pPr marL="3849408" indent="-226712" defTabSz="92717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4AAEE0A-BF2F-4F29-BA5F-128D383A6344}"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169545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take your utility bill and imagine 30% of it going to waste </a:t>
            </a:r>
            <a:endParaRPr lang="en-US" dirty="0"/>
          </a:p>
        </p:txBody>
      </p:sp>
      <p:sp>
        <p:nvSpPr>
          <p:cNvPr id="4" name="Slide Number Placeholder 3"/>
          <p:cNvSpPr>
            <a:spLocks noGrp="1"/>
          </p:cNvSpPr>
          <p:nvPr>
            <p:ph type="sldNum" sz="quarter" idx="10"/>
          </p:nvPr>
        </p:nvSpPr>
        <p:spPr/>
        <p:txBody>
          <a:bodyPr/>
          <a:lstStyle/>
          <a:p>
            <a:fld id="{A5AAAF3C-6A12-4F12-A0A5-241B8723BD53}" type="slidenum">
              <a:rPr lang="en-US" smtClean="0"/>
              <a:pPr/>
              <a:t>6</a:t>
            </a:fld>
            <a:endParaRPr lang="en-US"/>
          </a:p>
        </p:txBody>
      </p:sp>
    </p:spTree>
    <p:extLst>
      <p:ext uri="{BB962C8B-B14F-4D97-AF65-F5344CB8AC3E}">
        <p14:creationId xmlns:p14="http://schemas.microsoft.com/office/powerpoint/2010/main" val="5187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r>
              <a:rPr lang="en-US" smtClean="0"/>
              <a:t>Steven Chu, quoted in Olson and Fri, eds., “National Academies Summit on America’s Energy Future,” Washington D.C., The National Academies Press, 2008, p. 63.</a:t>
            </a:r>
          </a:p>
        </p:txBody>
      </p:sp>
      <p:sp>
        <p:nvSpPr>
          <p:cNvPr id="32772" name="Slide Number Placeholder 3"/>
          <p:cNvSpPr>
            <a:spLocks noGrp="1"/>
          </p:cNvSpPr>
          <p:nvPr>
            <p:ph type="sldNum" sz="quarter" idx="5"/>
          </p:nvPr>
        </p:nvSpPr>
        <p:spPr>
          <a:noFill/>
        </p:spPr>
        <p:txBody>
          <a:bodyPr/>
          <a:lstStyle/>
          <a:p>
            <a:fld id="{3D625AE9-C338-479F-894A-76628A87172E}" type="slidenum">
              <a:rPr lang="en-US" smtClean="0"/>
              <a:pPr/>
              <a:t>10</a:t>
            </a:fld>
            <a:endParaRPr lang="en-US" smtClean="0"/>
          </a:p>
        </p:txBody>
      </p:sp>
    </p:spTree>
    <p:extLst>
      <p:ext uri="{BB962C8B-B14F-4D97-AF65-F5344CB8AC3E}">
        <p14:creationId xmlns:p14="http://schemas.microsoft.com/office/powerpoint/2010/main" val="360774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025424-E3B4-420A-9A91-2E72158087B6}" type="slidenum">
              <a:rPr lang="en-US" smtClean="0"/>
              <a:t>12</a:t>
            </a:fld>
            <a:endParaRPr lang="en-US"/>
          </a:p>
        </p:txBody>
      </p:sp>
    </p:spTree>
    <p:extLst>
      <p:ext uri="{BB962C8B-B14F-4D97-AF65-F5344CB8AC3E}">
        <p14:creationId xmlns:p14="http://schemas.microsoft.com/office/powerpoint/2010/main" val="1779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when appliances are turned off most are still using some electricity. Appliances are either</a:t>
            </a:r>
            <a:r>
              <a:rPr lang="en-US" baseline="0" dirty="0" smtClean="0"/>
              <a:t> in passive </a:t>
            </a:r>
            <a:r>
              <a:rPr lang="en-US" baseline="0" dirty="0" err="1" smtClean="0"/>
              <a:t>standyby</a:t>
            </a:r>
            <a:r>
              <a:rPr lang="en-US" baseline="0" dirty="0" smtClean="0"/>
              <a:t> mode (the clock on your microwave or stove is still running) or active standby mode (the VCR is off but programmed to record).</a:t>
            </a:r>
          </a:p>
          <a:p>
            <a:endParaRPr lang="en-US" dirty="0" smtClean="0"/>
          </a:p>
          <a:p>
            <a:r>
              <a:rPr lang="en-US" dirty="0" smtClean="0"/>
              <a:t>A typical </a:t>
            </a:r>
            <a:r>
              <a:rPr lang="en-US" dirty="0" err="1" smtClean="0"/>
              <a:t>american</a:t>
            </a:r>
            <a:r>
              <a:rPr lang="en-US" dirty="0" smtClean="0"/>
              <a:t> home has about 40 products</a:t>
            </a:r>
            <a:r>
              <a:rPr lang="en-US" baseline="0" dirty="0" smtClean="0"/>
              <a:t> continuously drawing power. That amounts to roughly 10% of your energy bill.</a:t>
            </a:r>
            <a:endParaRPr lang="en-US" dirty="0"/>
          </a:p>
        </p:txBody>
      </p:sp>
      <p:sp>
        <p:nvSpPr>
          <p:cNvPr id="4" name="Slide Number Placeholder 3"/>
          <p:cNvSpPr>
            <a:spLocks noGrp="1"/>
          </p:cNvSpPr>
          <p:nvPr>
            <p:ph type="sldNum" sz="quarter" idx="10"/>
          </p:nvPr>
        </p:nvSpPr>
        <p:spPr/>
        <p:txBody>
          <a:bodyPr/>
          <a:lstStyle/>
          <a:p>
            <a:fld id="{28025424-E3B4-420A-9A91-2E72158087B6}" type="slidenum">
              <a:rPr lang="en-US" smtClean="0"/>
              <a:t>13</a:t>
            </a:fld>
            <a:endParaRPr lang="en-US"/>
          </a:p>
        </p:txBody>
      </p:sp>
    </p:spTree>
    <p:extLst>
      <p:ext uri="{BB962C8B-B14F-4D97-AF65-F5344CB8AC3E}">
        <p14:creationId xmlns:p14="http://schemas.microsoft.com/office/powerpoint/2010/main" val="233205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a:t>
            </a:r>
            <a:r>
              <a:rPr lang="en-US" baseline="0" dirty="0" smtClean="0"/>
              <a:t> Even if you unplug the phone from the charger, if it is still in the outlet, it’s still pulling power.</a:t>
            </a:r>
          </a:p>
          <a:p>
            <a:pPr defTabSz="929579">
              <a:defRPr/>
            </a:pPr>
            <a:r>
              <a:rPr lang="en-US" baseline="0" dirty="0" smtClean="0"/>
              <a:t>Q2: </a:t>
            </a:r>
            <a:r>
              <a:rPr lang="en-US" dirty="0"/>
              <a:t>It is a common misperception that screen savers reduce a monitor's energy use. Use automatic switching to sleep mode or simply turn it off.</a:t>
            </a:r>
          </a:p>
          <a:p>
            <a:pPr defTabSz="929579">
              <a:defRPr/>
            </a:pPr>
            <a:r>
              <a:rPr lang="en-US" dirty="0" smtClean="0"/>
              <a:t>Q3: </a:t>
            </a:r>
            <a:r>
              <a:rPr lang="en-US" dirty="0"/>
              <a:t> one of the largest offenders in your home might just be your cable or satellite TV box. Unlike computers and other electronic devices, a set-top cable box with a digital recorder can consume as much as 35 watts of power Even when they’re powered off, these devices consume an average of </a:t>
            </a:r>
            <a:r>
              <a:rPr lang="en-US" b="1" dirty="0">
                <a:hlinkClick r:id="rId3"/>
              </a:rPr>
              <a:t>17.83 watts</a:t>
            </a:r>
            <a:r>
              <a:rPr lang="en-US" dirty="0"/>
              <a:t>. That means that even if you simply left your cable box plugged in for a year and never turned it off, it would add $17.83 to your electrical bill. Make that a cable box with DVR capabilities, which is an increasingly popular option, and your total more than doubles to $43.46.</a:t>
            </a:r>
          </a:p>
        </p:txBody>
      </p:sp>
      <p:sp>
        <p:nvSpPr>
          <p:cNvPr id="4" name="Slide Number Placeholder 3"/>
          <p:cNvSpPr>
            <a:spLocks noGrp="1"/>
          </p:cNvSpPr>
          <p:nvPr>
            <p:ph type="sldNum" sz="quarter" idx="10"/>
          </p:nvPr>
        </p:nvSpPr>
        <p:spPr/>
        <p:txBody>
          <a:bodyPr/>
          <a:lstStyle/>
          <a:p>
            <a:fld id="{28025424-E3B4-420A-9A91-2E72158087B6}" type="slidenum">
              <a:rPr lang="en-US" smtClean="0"/>
              <a:t>14</a:t>
            </a:fld>
            <a:endParaRPr lang="en-US"/>
          </a:p>
        </p:txBody>
      </p:sp>
    </p:spTree>
    <p:extLst>
      <p:ext uri="{BB962C8B-B14F-4D97-AF65-F5344CB8AC3E}">
        <p14:creationId xmlns:p14="http://schemas.microsoft.com/office/powerpoint/2010/main" val="134951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71575" y="696913"/>
            <a:ext cx="4641850" cy="3481387"/>
          </a:xfrm>
          <a:noFill/>
          <a:ln>
            <a:solidFill>
              <a:srgbClr val="000000"/>
            </a:solidFill>
            <a:miter lim="800000"/>
            <a:headEnd/>
            <a:tailEnd/>
          </a:ln>
        </p:spPr>
      </p:sp>
      <p:sp>
        <p:nvSpPr>
          <p:cNvPr id="48131" name="Notes Placeholder 2"/>
          <p:cNvSpPr>
            <a:spLocks noGrp="1"/>
          </p:cNvSpPr>
          <p:nvPr>
            <p:ph type="body" idx="1"/>
          </p:nvPr>
        </p:nvSpPr>
        <p:spPr>
          <a:noFill/>
          <a:ln/>
        </p:spPr>
        <p:txBody>
          <a:bodyPr/>
          <a:lstStyle/>
          <a:p>
            <a:r>
              <a:rPr lang="en-US" smtClean="0"/>
              <a:t> Annual interest rate is a fixed rate set below the Wall Street Journal Prime Rate on July 1 every year (currently two percent through June 2011).</a:t>
            </a:r>
          </a:p>
          <a:p>
            <a:endParaRPr lang="en-US" smtClean="0"/>
          </a:p>
          <a:p>
            <a:r>
              <a:rPr lang="en-US" smtClean="0"/>
              <a:t>Loans are for 100% of eligible project costs. </a:t>
            </a:r>
          </a:p>
          <a:p>
            <a:endParaRPr lang="en-US" smtClean="0"/>
          </a:p>
          <a:p>
            <a:endParaRPr lang="en-US" smtClean="0"/>
          </a:p>
          <a:p>
            <a:r>
              <a:rPr lang="en-US" smtClean="0"/>
              <a:t> Borrowers may finance one project or multiple projects up to $500,000 per fiscal year.</a:t>
            </a:r>
          </a:p>
          <a:p>
            <a:endParaRPr lang="en-US" smtClean="0"/>
          </a:p>
          <a:p>
            <a:r>
              <a:rPr lang="en-US" smtClean="0"/>
              <a:t>Financing agreements have a maximum term of 10 years. </a:t>
            </a:r>
          </a:p>
          <a:p>
            <a:r>
              <a:rPr lang="en-US" smtClean="0"/>
              <a:t>Payments can be made monthly, quarterly, semi-annually or annually. </a:t>
            </a:r>
          </a:p>
          <a:p>
            <a:endParaRPr lang="en-US" smtClean="0"/>
          </a:p>
        </p:txBody>
      </p:sp>
      <p:sp>
        <p:nvSpPr>
          <p:cNvPr id="48132" name="Slide Number Placeholder 3"/>
          <p:cNvSpPr>
            <a:spLocks noGrp="1"/>
          </p:cNvSpPr>
          <p:nvPr>
            <p:ph type="sldNum" sz="quarter" idx="5"/>
          </p:nvPr>
        </p:nvSpPr>
        <p:spPr>
          <a:noFill/>
        </p:spPr>
        <p:txBody>
          <a:bodyPr/>
          <a:lstStyle/>
          <a:p>
            <a:fld id="{6BEF7BE0-5E2B-4F23-B68F-DFFF79CDF23C}" type="slidenum">
              <a:rPr lang="en-US" smtClean="0"/>
              <a:pPr/>
              <a:t>17</a:t>
            </a:fld>
            <a:endParaRPr lang="en-US" smtClean="0"/>
          </a:p>
        </p:txBody>
      </p:sp>
    </p:spTree>
    <p:extLst>
      <p:ext uri="{BB962C8B-B14F-4D97-AF65-F5344CB8AC3E}">
        <p14:creationId xmlns:p14="http://schemas.microsoft.com/office/powerpoint/2010/main" val="261570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In the past three years, Georgetown School District has made improvements that reduced energy consumption </a:t>
            </a:r>
            <a:r>
              <a:rPr lang="en-US" i="1" dirty="0" smtClean="0"/>
              <a:t>by over one million </a:t>
            </a:r>
            <a:r>
              <a:rPr lang="en-US" i="1" dirty="0" err="1" smtClean="0"/>
              <a:t>kBtus</a:t>
            </a:r>
            <a:r>
              <a:rPr lang="en-US" i="1" dirty="0" smtClean="0"/>
              <a:t> from fiscal year 2004 to fiscal year 2008 and that are projected to produce further reductions in fiscal year 2007(revise)</a:t>
            </a:r>
            <a:r>
              <a:rPr lang="en-US" dirty="0" smtClean="0"/>
              <a:t>. The Energy Management Department upgraded the district’s energy management system, replaced HVAC units, implemented “no cost” measures, and started tracking all utility bills. A three-year usage comparison chart illustrates the results.</a:t>
            </a:r>
          </a:p>
          <a:p>
            <a:pPr>
              <a:defRPr/>
            </a:pPr>
            <a:r>
              <a:rPr lang="en-US" dirty="0" smtClean="0"/>
              <a:t> </a:t>
            </a:r>
          </a:p>
          <a:p>
            <a:pPr>
              <a:defRPr/>
            </a:pPr>
            <a:r>
              <a:rPr lang="en-US" dirty="0" smtClean="0"/>
              <a:t>The major capital improvement was the replacement of 91 rooftop HVAC units on five of the District’s 17 schools. The new 14 SEER units use 410A refrigerant (which is non-ozone depleting) and variable speed indoor fan motors. In a side-by-side actual runtime comparison with the older 7 SEER units, the new units reduced usage up to 30 percent.</a:t>
            </a:r>
          </a:p>
          <a:p>
            <a:pPr>
              <a:defRPr/>
            </a:pPr>
            <a:r>
              <a:rPr lang="en-US" dirty="0" smtClean="0"/>
              <a:t> </a:t>
            </a:r>
          </a:p>
          <a:p>
            <a:pPr>
              <a:defRPr/>
            </a:pPr>
            <a:r>
              <a:rPr lang="en-US" dirty="0" smtClean="0"/>
              <a:t>Several in-house projects, implemented at no cost other than staff time, generated annual savings of $93,000. These included removing lights from vending machines and changing the nighttime temperature setbacks. The district also restructured utility rates and identified billing errors.</a:t>
            </a:r>
          </a:p>
          <a:p>
            <a:pPr>
              <a:defRPr/>
            </a:pPr>
            <a:r>
              <a:rPr lang="en-US" dirty="0" smtClean="0"/>
              <a:t> </a:t>
            </a:r>
          </a:p>
          <a:p>
            <a:pPr>
              <a:defRPr/>
            </a:pPr>
            <a:r>
              <a:rPr lang="en-US" dirty="0" smtClean="0"/>
              <a:t>Georgetown School District’s Energy Manager, Tony Holcomb, has a three-pronged approach to energy management—technology, tracking, and education. He offered the following snapshots of the Energy Management Department’s ongoing program.</a:t>
            </a:r>
          </a:p>
          <a:p>
            <a:pPr>
              <a:defRPr/>
            </a:pPr>
            <a:endParaRPr lang="en-US" dirty="0"/>
          </a:p>
        </p:txBody>
      </p:sp>
      <p:sp>
        <p:nvSpPr>
          <p:cNvPr id="66564" name="Slide Number Placeholder 3"/>
          <p:cNvSpPr>
            <a:spLocks noGrp="1"/>
          </p:cNvSpPr>
          <p:nvPr>
            <p:ph type="sldNum" sz="quarter" idx="5"/>
          </p:nvPr>
        </p:nvSpPr>
        <p:spPr>
          <a:noFill/>
        </p:spPr>
        <p:txBody>
          <a:bodyPr/>
          <a:lstStyle/>
          <a:p>
            <a:fld id="{6BF275AF-E170-47C0-8349-BA0582695239}" type="slidenum">
              <a:rPr lang="en-US" smtClean="0"/>
              <a:pPr/>
              <a:t>21</a:t>
            </a:fld>
            <a:endParaRPr lang="en-US" smtClean="0"/>
          </a:p>
        </p:txBody>
      </p:sp>
    </p:spTree>
    <p:extLst>
      <p:ext uri="{BB962C8B-B14F-4D97-AF65-F5344CB8AC3E}">
        <p14:creationId xmlns:p14="http://schemas.microsoft.com/office/powerpoint/2010/main" val="405881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337606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216875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329340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260600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182923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422274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370282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259766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216023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22859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25FB-3D42-4CFC-A839-79979475C9F1}"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CCB-EB78-4143-9CFF-44E3C6194BC1}" type="slidenum">
              <a:rPr lang="en-US" smtClean="0"/>
              <a:pPr/>
              <a:t>‹#›</a:t>
            </a:fld>
            <a:endParaRPr lang="en-US"/>
          </a:p>
        </p:txBody>
      </p:sp>
    </p:spTree>
    <p:extLst>
      <p:ext uri="{BB962C8B-B14F-4D97-AF65-F5344CB8AC3E}">
        <p14:creationId xmlns:p14="http://schemas.microsoft.com/office/powerpoint/2010/main" val="168986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725FB-3D42-4CFC-A839-79979475C9F1}" type="datetimeFigureOut">
              <a:rPr lang="en-US" smtClean="0"/>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65CCB-EB78-4143-9CFF-44E3C6194BC1}" type="slidenum">
              <a:rPr lang="en-US" smtClean="0"/>
              <a:pPr/>
              <a:t>‹#›</a:t>
            </a:fld>
            <a:endParaRPr lang="en-US"/>
          </a:p>
        </p:txBody>
      </p:sp>
    </p:spTree>
    <p:extLst>
      <p:ext uri="{BB962C8B-B14F-4D97-AF65-F5344CB8AC3E}">
        <p14:creationId xmlns:p14="http://schemas.microsoft.com/office/powerpoint/2010/main" val="22873666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energy.sc.gov/perfcon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shannon.legree@sc.usda.gov"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reducetheuse.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energy.sc.gov/"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www.energy.sc.gov/"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eia.gov/state/seds/"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jsatterthwaite@energy.sc.gov" TargetMode="External"/><Relationship Id="rId2" Type="http://schemas.openxmlformats.org/officeDocument/2006/relationships/hyperlink" Target="mailto:tjerman@energy.sc.gov" TargetMode="External"/><Relationship Id="rId1" Type="http://schemas.openxmlformats.org/officeDocument/2006/relationships/slideLayout" Target="../slideLayouts/slideLayout7.xml"/><Relationship Id="rId4" Type="http://schemas.openxmlformats.org/officeDocument/2006/relationships/image" Target="../media/image5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ved=0CAcQjRxqFQoTCLKx0Jm7vcgCFUXTgAod6F8Icg&amp;url=http://www.resplendentchaos.com/las-vegas-chronicles/&amp;psig=AFQjCNGID131Bj-bTrlQ5-EAk8mX0r_1Lg&amp;ust=1444757474248983"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981200"/>
          </a:xfrm>
          <a:solidFill>
            <a:schemeClr val="tx2">
              <a:lumMod val="40000"/>
              <a:lumOff val="60000"/>
            </a:schemeClr>
          </a:solidFill>
        </p:spPr>
        <p:txBody>
          <a:bodyPr>
            <a:normAutofit fontScale="90000"/>
          </a:bodyPr>
          <a:lstStyle/>
          <a:p>
            <a:r>
              <a:rPr lang="en-US" b="1" dirty="0" smtClean="0"/>
              <a:t>Financial Options for Energy Efficiency Retrofits</a:t>
            </a:r>
            <a:br>
              <a:rPr lang="en-US" b="1" dirty="0" smtClean="0"/>
            </a:br>
            <a:r>
              <a:rPr lang="en-US" b="1" dirty="0" smtClean="0"/>
              <a:t>(And some personal energy tips!) </a:t>
            </a:r>
            <a:endParaRPr lang="en-US" b="1" dirty="0"/>
          </a:p>
        </p:txBody>
      </p:sp>
      <p:sp>
        <p:nvSpPr>
          <p:cNvPr id="3" name="Subtitle 2"/>
          <p:cNvSpPr>
            <a:spLocks noGrp="1"/>
          </p:cNvSpPr>
          <p:nvPr>
            <p:ph type="subTitle" idx="1"/>
          </p:nvPr>
        </p:nvSpPr>
        <p:spPr>
          <a:xfrm>
            <a:off x="914400" y="3886200"/>
            <a:ext cx="6858000" cy="1752600"/>
          </a:xfrm>
        </p:spPr>
        <p:txBody>
          <a:bodyPr>
            <a:normAutofit/>
          </a:bodyPr>
          <a:lstStyle/>
          <a:p>
            <a:r>
              <a:rPr lang="en-US" b="1" dirty="0" smtClean="0">
                <a:solidFill>
                  <a:schemeClr val="tx2">
                    <a:lumMod val="75000"/>
                  </a:schemeClr>
                </a:solidFill>
              </a:rPr>
              <a:t>Trish Jerman </a:t>
            </a:r>
          </a:p>
          <a:p>
            <a:r>
              <a:rPr lang="en-US" b="1" dirty="0" smtClean="0">
                <a:solidFill>
                  <a:schemeClr val="tx2">
                    <a:lumMod val="75000"/>
                  </a:schemeClr>
                </a:solidFill>
              </a:rPr>
              <a:t>Office of Regulatory Staff/Energy Office 803-737-8030  </a:t>
            </a:r>
          </a:p>
          <a:p>
            <a:endParaRPr lang="en-US" dirty="0"/>
          </a:p>
        </p:txBody>
      </p:sp>
      <p:pic>
        <p:nvPicPr>
          <p:cNvPr id="1026" name="Picture 2" descr="H:\Energy Office Information\Office Information\Logo - O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410200"/>
            <a:ext cx="1066799" cy="1216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Energy Office Information\Office Information\Logo - O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441887"/>
            <a:ext cx="1066799" cy="121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38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descr="048.JPG"/>
          <p:cNvPicPr>
            <a:picLocks noChangeAspect="1"/>
          </p:cNvPicPr>
          <p:nvPr/>
        </p:nvPicPr>
        <p:blipFill>
          <a:blip r:embed="rId3" cstate="print"/>
          <a:srcRect/>
          <a:stretch>
            <a:fillRect/>
          </a:stretch>
        </p:blipFill>
        <p:spPr bwMode="auto">
          <a:xfrm>
            <a:off x="5373124" y="1828800"/>
            <a:ext cx="2856476" cy="1898650"/>
          </a:xfrm>
          <a:prstGeom prst="rect">
            <a:avLst/>
          </a:prstGeom>
          <a:noFill/>
          <a:ln w="9525">
            <a:noFill/>
            <a:miter lim="800000"/>
            <a:headEnd/>
            <a:tailEnd/>
          </a:ln>
        </p:spPr>
      </p:pic>
      <p:sp>
        <p:nvSpPr>
          <p:cNvPr id="5" name="Title 4"/>
          <p:cNvSpPr>
            <a:spLocks noGrp="1"/>
          </p:cNvSpPr>
          <p:nvPr>
            <p:ph type="title"/>
          </p:nvPr>
        </p:nvSpPr>
        <p:spPr>
          <a:xfrm>
            <a:off x="457200" y="274638"/>
            <a:ext cx="8229600" cy="868362"/>
          </a:xfrm>
          <a:solidFill>
            <a:schemeClr val="tx2">
              <a:lumMod val="40000"/>
              <a:lumOff val="60000"/>
            </a:schemeClr>
          </a:solidFill>
        </p:spPr>
        <p:txBody>
          <a:bodyPr/>
          <a:lstStyle/>
          <a:p>
            <a:pPr>
              <a:defRPr/>
            </a:pPr>
            <a:r>
              <a:rPr lang="en-US" dirty="0" smtClean="0"/>
              <a:t>Efficiency First!  </a:t>
            </a:r>
            <a:endParaRPr lang="en-US" dirty="0"/>
          </a:p>
        </p:txBody>
      </p:sp>
      <p:sp>
        <p:nvSpPr>
          <p:cNvPr id="14338" name="Content Placeholder 5"/>
          <p:cNvSpPr>
            <a:spLocks noGrp="1"/>
          </p:cNvSpPr>
          <p:nvPr>
            <p:ph idx="1"/>
          </p:nvPr>
        </p:nvSpPr>
        <p:spPr>
          <a:xfrm>
            <a:off x="228600" y="1219201"/>
            <a:ext cx="5105400" cy="2438399"/>
          </a:xfrm>
        </p:spPr>
        <p:txBody>
          <a:bodyPr>
            <a:normAutofit/>
          </a:bodyPr>
          <a:lstStyle/>
          <a:p>
            <a:pPr>
              <a:buFont typeface="Wingdings 3" pitchFamily="18" charset="2"/>
              <a:buNone/>
            </a:pPr>
            <a:r>
              <a:rPr lang="en-US" sz="2800" i="1" dirty="0" smtClean="0"/>
              <a:t>“maximizing energy efficiency and decreasing energy use will remain the lowest hanging fruit of the next several decades.”</a:t>
            </a:r>
          </a:p>
          <a:p>
            <a:pPr>
              <a:buFont typeface="Wingdings 3" pitchFamily="18" charset="2"/>
              <a:buNone/>
            </a:pPr>
            <a:r>
              <a:rPr lang="en-US" i="1" dirty="0" smtClean="0"/>
              <a:t>       </a:t>
            </a:r>
            <a:r>
              <a:rPr lang="en-US" sz="1700" i="1" dirty="0" smtClean="0"/>
              <a:t>Former U.S. Energy Secretary Steven Chu </a:t>
            </a:r>
            <a:endParaRPr lang="en-US" sz="1700" dirty="0" smtClean="0"/>
          </a:p>
        </p:txBody>
      </p:sp>
      <p:sp>
        <p:nvSpPr>
          <p:cNvPr id="2" name="TextBox 1"/>
          <p:cNvSpPr txBox="1"/>
          <p:nvPr/>
        </p:nvSpPr>
        <p:spPr>
          <a:xfrm>
            <a:off x="1219200" y="3962400"/>
            <a:ext cx="7010400" cy="2585323"/>
          </a:xfrm>
          <a:prstGeom prst="rect">
            <a:avLst/>
          </a:prstGeom>
          <a:noFill/>
        </p:spPr>
        <p:txBody>
          <a:bodyPr wrap="square" rtlCol="0">
            <a:spAutoFit/>
          </a:bodyPr>
          <a:lstStyle/>
          <a:p>
            <a:r>
              <a:rPr lang="en-US" sz="2400" i="1" dirty="0" smtClean="0"/>
              <a:t>“Efficiency </a:t>
            </a:r>
            <a:r>
              <a:rPr lang="en-US" sz="2400" i="1" dirty="0"/>
              <a:t>is going to be a big focus going forward. I just don't see the solutions to our biggest energy and environmental challenges without a very big demand-side response. That's why it's important to move this way, way up in our priorities." </a:t>
            </a:r>
            <a:endParaRPr lang="en-US" sz="2400" i="1" dirty="0" smtClean="0"/>
          </a:p>
          <a:p>
            <a:endParaRPr lang="en-US" sz="2800" i="1" dirty="0"/>
          </a:p>
          <a:p>
            <a:r>
              <a:rPr lang="en-US" sz="1400" i="1" dirty="0" smtClean="0"/>
              <a:t>Current Energy </a:t>
            </a:r>
            <a:r>
              <a:rPr lang="en-US" sz="1400" i="1" dirty="0"/>
              <a:t>Secretary Ernest Moniz </a:t>
            </a:r>
          </a:p>
        </p:txBody>
      </p:sp>
    </p:spTree>
    <p:extLst>
      <p:ext uri="{BB962C8B-B14F-4D97-AF65-F5344CB8AC3E}">
        <p14:creationId xmlns:p14="http://schemas.microsoft.com/office/powerpoint/2010/main" val="129090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Vampires!  In the Living Room!   </a:t>
            </a:r>
            <a:endParaRPr lang="en-US" dirty="0"/>
          </a:p>
        </p:txBody>
      </p:sp>
      <p:sp>
        <p:nvSpPr>
          <p:cNvPr id="3" name="Text Placeholder 2"/>
          <p:cNvSpPr>
            <a:spLocks noGrp="1"/>
          </p:cNvSpPr>
          <p:nvPr>
            <p:ph type="body" idx="1"/>
          </p:nvPr>
        </p:nvSpPr>
        <p:spPr/>
        <p:txBody>
          <a:bodyPr>
            <a:normAutofit/>
          </a:bodyPr>
          <a:lstStyle/>
          <a:p>
            <a:r>
              <a:rPr lang="en-US" sz="4000" dirty="0" smtClean="0">
                <a:solidFill>
                  <a:schemeClr val="tx2"/>
                </a:solidFill>
              </a:rPr>
              <a:t>Quiz Time! </a:t>
            </a:r>
            <a:endParaRPr lang="en-US" sz="40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57200"/>
            <a:ext cx="3048000" cy="2838695"/>
          </a:xfrm>
          <a:prstGeom prst="rect">
            <a:avLst/>
          </a:prstGeom>
        </p:spPr>
      </p:pic>
    </p:spTree>
    <p:extLst>
      <p:ext uri="{BB962C8B-B14F-4D97-AF65-F5344CB8AC3E}">
        <p14:creationId xmlns:p14="http://schemas.microsoft.com/office/powerpoint/2010/main" val="968436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a:solidFill>
            <a:schemeClr val="tx2">
              <a:lumMod val="40000"/>
              <a:lumOff val="60000"/>
            </a:schemeClr>
          </a:solidFill>
        </p:spPr>
        <p:txBody>
          <a:bodyPr>
            <a:normAutofit/>
          </a:bodyPr>
          <a:lstStyle/>
          <a:p>
            <a:r>
              <a:rPr lang="en-US" dirty="0" smtClean="0"/>
              <a:t>Living Room/Office</a:t>
            </a:r>
            <a:endParaRPr lang="en-US" dirty="0"/>
          </a:p>
        </p:txBody>
      </p:sp>
      <p:sp>
        <p:nvSpPr>
          <p:cNvPr id="3" name="Content Placeholder 2"/>
          <p:cNvSpPr>
            <a:spLocks noGrp="1"/>
          </p:cNvSpPr>
          <p:nvPr>
            <p:ph idx="1"/>
          </p:nvPr>
        </p:nvSpPr>
        <p:spPr>
          <a:xfrm>
            <a:off x="3137848" y="1600200"/>
            <a:ext cx="5875070" cy="3810000"/>
          </a:xfrm>
        </p:spPr>
        <p:txBody>
          <a:bodyPr>
            <a:normAutofit/>
          </a:bodyPr>
          <a:lstStyle/>
          <a:p>
            <a:r>
              <a:rPr lang="en-US" dirty="0"/>
              <a:t>Replace those old lightbulbs with energy-efficient options.</a:t>
            </a:r>
          </a:p>
          <a:p>
            <a:r>
              <a:rPr lang="en-US" dirty="0" smtClean="0"/>
              <a:t>Think the TV is off? Think again!</a:t>
            </a:r>
          </a:p>
          <a:p>
            <a:r>
              <a:rPr lang="en-US" dirty="0" smtClean="0"/>
              <a:t>Use power strips!</a:t>
            </a:r>
          </a:p>
        </p:txBody>
      </p:sp>
      <p:pic>
        <p:nvPicPr>
          <p:cNvPr id="7170" name="Picture 2" descr="http://www.clker.com/cliparts/a/I/w/d/v/H/tv-vintage-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565400"/>
            <a:ext cx="297410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8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awesome.good.is/transparency/008/images/008_vampire_energy.gif"/>
          <p:cNvPicPr>
            <a:picLocks noChangeAspect="1" noChangeArrowheads="1"/>
          </p:cNvPicPr>
          <p:nvPr/>
        </p:nvPicPr>
        <p:blipFill rotWithShape="1">
          <a:blip r:embed="rId3">
            <a:extLst>
              <a:ext uri="{28A0092B-C50C-407E-A947-70E740481C1C}">
                <a14:useLocalDpi xmlns:a14="http://schemas.microsoft.com/office/drawing/2010/main" val="0"/>
              </a:ext>
            </a:extLst>
          </a:blip>
          <a:srcRect t="7728" b="11425"/>
          <a:stretch/>
        </p:blipFill>
        <p:spPr bwMode="auto">
          <a:xfrm>
            <a:off x="1219200" y="-28180"/>
            <a:ext cx="6810966" cy="688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851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a:solidFill>
            <a:schemeClr val="tx2">
              <a:lumMod val="40000"/>
              <a:lumOff val="60000"/>
            </a:schemeClr>
          </a:solidFill>
        </p:spPr>
        <p:txBody>
          <a:bodyPr>
            <a:normAutofit fontScale="90000"/>
          </a:bodyPr>
          <a:lstStyle/>
          <a:p>
            <a:r>
              <a:rPr lang="en-US" dirty="0" smtClean="0"/>
              <a:t>Living Room/Office </a:t>
            </a:r>
            <a:br>
              <a:rPr lang="en-US" dirty="0" smtClean="0"/>
            </a:br>
            <a:r>
              <a:rPr lang="en-US" dirty="0" smtClean="0"/>
              <a:t>TRIVIA TIME</a:t>
            </a:r>
            <a:endParaRPr lang="en-US" dirty="0"/>
          </a:p>
        </p:txBody>
      </p:sp>
      <p:sp>
        <p:nvSpPr>
          <p:cNvPr id="6" name="Content Placeholder 2"/>
          <p:cNvSpPr>
            <a:spLocks noGrp="1"/>
          </p:cNvSpPr>
          <p:nvPr>
            <p:ph idx="1"/>
          </p:nvPr>
        </p:nvSpPr>
        <p:spPr>
          <a:xfrm>
            <a:off x="838200" y="1600200"/>
            <a:ext cx="8153400" cy="5029200"/>
          </a:xfrm>
        </p:spPr>
        <p:txBody>
          <a:bodyPr>
            <a:normAutofit/>
          </a:bodyPr>
          <a:lstStyle/>
          <a:p>
            <a:r>
              <a:rPr lang="en-US" dirty="0" smtClean="0"/>
              <a:t>True or False: When my cell phone is fully charged it stops using power automatically. </a:t>
            </a:r>
          </a:p>
          <a:p>
            <a:pPr lvl="1"/>
            <a:r>
              <a:rPr lang="en-US" b="1" dirty="0" smtClean="0">
                <a:solidFill>
                  <a:srgbClr val="00B050"/>
                </a:solidFill>
              </a:rPr>
              <a:t>FALSE</a:t>
            </a:r>
          </a:p>
          <a:p>
            <a:r>
              <a:rPr lang="en-US" dirty="0" smtClean="0"/>
              <a:t>True or False: I have a screen saver on my computer so I’m saving power!</a:t>
            </a:r>
          </a:p>
          <a:p>
            <a:pPr lvl="1"/>
            <a:r>
              <a:rPr lang="en-US" b="1" dirty="0" smtClean="0">
                <a:solidFill>
                  <a:srgbClr val="00B050"/>
                </a:solidFill>
              </a:rPr>
              <a:t>FALSE</a:t>
            </a:r>
          </a:p>
          <a:p>
            <a:r>
              <a:rPr lang="en-US" dirty="0" smtClean="0"/>
              <a:t>How much money, on average, does it cost to operate a cable box with DVR per year? </a:t>
            </a:r>
            <a:endParaRPr lang="en-US" dirty="0"/>
          </a:p>
          <a:p>
            <a:pPr lvl="1"/>
            <a:r>
              <a:rPr lang="en-US" b="1" dirty="0" smtClean="0">
                <a:solidFill>
                  <a:srgbClr val="00B050"/>
                </a:solidFill>
              </a:rPr>
              <a:t>$43.46</a:t>
            </a:r>
          </a:p>
          <a:p>
            <a:endParaRPr lang="en-US" dirty="0"/>
          </a:p>
        </p:txBody>
      </p:sp>
    </p:spTree>
    <p:extLst>
      <p:ext uri="{BB962C8B-B14F-4D97-AF65-F5344CB8AC3E}">
        <p14:creationId xmlns:p14="http://schemas.microsoft.com/office/powerpoint/2010/main" val="27030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Financial Assistance  </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ConserFund &amp; ConserFund Plus</a:t>
            </a:r>
          </a:p>
          <a:p>
            <a:r>
              <a:rPr lang="en-US" dirty="0" smtClean="0"/>
              <a:t>Performance Contracting </a:t>
            </a:r>
          </a:p>
          <a:p>
            <a:r>
              <a:rPr lang="en-US" dirty="0" smtClean="0"/>
              <a:t>Energy Efficiency Revolving Loan </a:t>
            </a:r>
          </a:p>
          <a:p>
            <a:r>
              <a:rPr lang="en-US" dirty="0" smtClean="0"/>
              <a:t>USDA grants and loans </a:t>
            </a:r>
          </a:p>
          <a:p>
            <a:r>
              <a:rPr lang="en-US" dirty="0" smtClean="0"/>
              <a:t>Mini-grants</a:t>
            </a:r>
          </a:p>
          <a:p>
            <a:pPr>
              <a:buNone/>
            </a:pPr>
            <a:endParaRPr lang="en-US" dirty="0"/>
          </a:p>
        </p:txBody>
      </p:sp>
      <p:pic>
        <p:nvPicPr>
          <p:cNvPr id="4" name="Content Placeholder 11" descr="eff duct.jpg"/>
          <p:cNvPicPr>
            <a:picLocks noChangeAspect="1"/>
          </p:cNvPicPr>
          <p:nvPr/>
        </p:nvPicPr>
        <p:blipFill>
          <a:blip r:embed="rId2" cstate="print"/>
          <a:srcRect/>
          <a:stretch>
            <a:fillRect/>
          </a:stretch>
        </p:blipFill>
        <p:spPr bwMode="auto">
          <a:xfrm>
            <a:off x="6858000" y="533400"/>
            <a:ext cx="1676400" cy="2705100"/>
          </a:xfrm>
          <a:prstGeom prst="rect">
            <a:avLst/>
          </a:prstGeom>
          <a:noFill/>
          <a:ln w="9525">
            <a:noFill/>
            <a:miter lim="800000"/>
            <a:headEnd/>
            <a:tailEnd/>
          </a:ln>
        </p:spPr>
      </p:pic>
      <p:pic>
        <p:nvPicPr>
          <p:cNvPr id="5" name="Picture 4" descr="Energy%20Audit%20045.jpg"/>
          <p:cNvPicPr>
            <a:picLocks noChangeAspect="1"/>
          </p:cNvPicPr>
          <p:nvPr/>
        </p:nvPicPr>
        <p:blipFill>
          <a:blip r:embed="rId3" cstate="print"/>
          <a:srcRect/>
          <a:stretch>
            <a:fillRect/>
          </a:stretch>
        </p:blipFill>
        <p:spPr bwMode="auto">
          <a:xfrm>
            <a:off x="6342460" y="3733800"/>
            <a:ext cx="2115740" cy="2840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81000" y="304800"/>
            <a:ext cx="8229600" cy="1143000"/>
          </a:xfrm>
          <a:solidFill>
            <a:schemeClr val="tx2">
              <a:lumMod val="40000"/>
              <a:lumOff val="60000"/>
            </a:schemeClr>
          </a:solidFill>
        </p:spPr>
        <p:txBody>
          <a:bodyPr anchor="t">
            <a:normAutofit/>
          </a:bodyPr>
          <a:lstStyle/>
          <a:p>
            <a:pPr eaLnBrk="1" hangingPunct="1"/>
            <a:r>
              <a:rPr lang="en-US" dirty="0" smtClean="0"/>
              <a:t>Financial Assistance – ConserFund  </a:t>
            </a:r>
          </a:p>
        </p:txBody>
      </p:sp>
      <p:sp>
        <p:nvSpPr>
          <p:cNvPr id="14339" name="Rectangle 3"/>
          <p:cNvSpPr>
            <a:spLocks noGrp="1" noChangeArrowheads="1"/>
          </p:cNvSpPr>
          <p:nvPr>
            <p:ph type="body" idx="4294967295"/>
          </p:nvPr>
        </p:nvSpPr>
        <p:spPr>
          <a:xfrm>
            <a:off x="914400" y="1447800"/>
            <a:ext cx="8229600" cy="4373563"/>
          </a:xfrm>
        </p:spPr>
        <p:txBody>
          <a:bodyPr>
            <a:normAutofit/>
          </a:bodyPr>
          <a:lstStyle/>
          <a:p>
            <a:pPr eaLnBrk="1" hangingPunct="1"/>
            <a:r>
              <a:rPr lang="en-US" b="1" dirty="0" err="1" smtClean="0"/>
              <a:t>ConserFund</a:t>
            </a:r>
            <a:r>
              <a:rPr lang="en-US" b="1" dirty="0" smtClean="0"/>
              <a:t> Loan Program</a:t>
            </a:r>
          </a:p>
          <a:p>
            <a:pPr lvl="1"/>
            <a:r>
              <a:rPr lang="en-US" dirty="0" smtClean="0"/>
              <a:t>For government and non-profit</a:t>
            </a:r>
          </a:p>
          <a:p>
            <a:pPr lvl="1"/>
            <a:r>
              <a:rPr lang="en-US" dirty="0" smtClean="0"/>
              <a:t>Retrofits</a:t>
            </a:r>
          </a:p>
          <a:p>
            <a:pPr lvl="2"/>
            <a:r>
              <a:rPr lang="en-US" dirty="0" smtClean="0"/>
              <a:t>Replacement  or modification of lighting, HVAC, building envelope (doors, windows, insulation, roofs); energy control systems </a:t>
            </a:r>
          </a:p>
          <a:p>
            <a:pPr lvl="1" eaLnBrk="1" hangingPunct="1"/>
            <a:r>
              <a:rPr lang="en-US" dirty="0" err="1" smtClean="0"/>
              <a:t>Renewables</a:t>
            </a:r>
            <a:r>
              <a:rPr lang="en-US" dirty="0" smtClean="0"/>
              <a:t> &amp; Alternative Transportation </a:t>
            </a:r>
          </a:p>
          <a:p>
            <a:pPr lvl="2" eaLnBrk="1" hangingPunct="1"/>
            <a:r>
              <a:rPr lang="en-US" dirty="0" smtClean="0"/>
              <a:t>Fleet conversions (cost of conversion or equivalent)</a:t>
            </a:r>
          </a:p>
          <a:p>
            <a:pPr lvl="2" eaLnBrk="1" hangingPunct="1"/>
            <a:r>
              <a:rPr lang="en-US" dirty="0" smtClean="0"/>
              <a:t>Biomass, solar, geothermal if return is acceptable</a:t>
            </a:r>
          </a:p>
          <a:p>
            <a:pPr lvl="1" eaLnBrk="1" hangingPunct="1">
              <a:buFontTx/>
              <a:buChar char="•"/>
            </a:pPr>
            <a:endParaRPr lang="en-US" dirty="0" smtClean="0"/>
          </a:p>
        </p:txBody>
      </p:sp>
      <p:sp>
        <p:nvSpPr>
          <p:cNvPr id="5" name="TextBox 4"/>
          <p:cNvSpPr txBox="1"/>
          <p:nvPr/>
        </p:nvSpPr>
        <p:spPr>
          <a:xfrm>
            <a:off x="762000" y="5937783"/>
            <a:ext cx="6543458" cy="461665"/>
          </a:xfrm>
          <a:prstGeom prst="rect">
            <a:avLst/>
          </a:prstGeom>
          <a:noFill/>
        </p:spPr>
        <p:txBody>
          <a:bodyPr wrap="none" rtlCol="0">
            <a:spAutoFit/>
          </a:bodyPr>
          <a:lstStyle/>
          <a:p>
            <a:r>
              <a:rPr lang="en-US" sz="2400" b="1" dirty="0" smtClean="0"/>
              <a:t>http://www.energy.sc.gov/incentives/conserfund</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chemeClr val="tx2">
              <a:lumMod val="40000"/>
              <a:lumOff val="60000"/>
            </a:schemeClr>
          </a:solidFill>
        </p:spPr>
        <p:txBody>
          <a:bodyPr>
            <a:normAutofit fontScale="90000"/>
          </a:bodyPr>
          <a:lstStyle/>
          <a:p>
            <a:pPr algn="ctr" eaLnBrk="1" hangingPunct="1">
              <a:defRPr/>
            </a:pPr>
            <a:r>
              <a:rPr lang="en-US" sz="4000" b="1" dirty="0" smtClean="0">
                <a:latin typeface="Arial" pitchFamily="34" charset="0"/>
                <a:cs typeface="Arial" pitchFamily="34" charset="0"/>
              </a:rPr>
              <a:t/>
            </a:r>
            <a:br>
              <a:rPr lang="en-US" sz="4000" b="1" dirty="0" smtClean="0">
                <a:latin typeface="Arial" pitchFamily="34" charset="0"/>
                <a:cs typeface="Arial" pitchFamily="34" charset="0"/>
              </a:rPr>
            </a:br>
            <a:r>
              <a:rPr lang="en-US" sz="4000" dirty="0" smtClean="0">
                <a:latin typeface="Arial" pitchFamily="34" charset="0"/>
                <a:cs typeface="Arial" pitchFamily="34" charset="0"/>
              </a:rPr>
              <a:t>Financial</a:t>
            </a:r>
            <a:r>
              <a:rPr lang="en-US" sz="4000" b="1" dirty="0" smtClean="0">
                <a:latin typeface="Arial" pitchFamily="34" charset="0"/>
                <a:cs typeface="Arial" pitchFamily="34" charset="0"/>
              </a:rPr>
              <a:t> </a:t>
            </a:r>
            <a:r>
              <a:rPr lang="en-US" sz="4000" dirty="0" smtClean="0">
                <a:latin typeface="Arial" pitchFamily="34" charset="0"/>
                <a:cs typeface="Arial" pitchFamily="34" charset="0"/>
              </a:rPr>
              <a:t>Assistance – ConserFund  </a:t>
            </a:r>
            <a:r>
              <a:rPr lang="en-US" sz="3800" dirty="0" smtClean="0">
                <a:latin typeface="Calibri" pitchFamily="34" charset="0"/>
              </a:rPr>
              <a:t/>
            </a:r>
            <a:br>
              <a:rPr lang="en-US" sz="3800" dirty="0" smtClean="0">
                <a:latin typeface="Calibri" pitchFamily="34" charset="0"/>
              </a:rPr>
            </a:br>
            <a:r>
              <a:rPr lang="en-US" sz="3800" dirty="0" smtClean="0">
                <a:latin typeface="Calibri" pitchFamily="34" charset="0"/>
              </a:rPr>
              <a:t>		</a:t>
            </a:r>
          </a:p>
        </p:txBody>
      </p:sp>
      <p:sp>
        <p:nvSpPr>
          <p:cNvPr id="13315" name="Rectangle 3"/>
          <p:cNvSpPr>
            <a:spLocks noGrp="1" noChangeArrowheads="1"/>
          </p:cNvSpPr>
          <p:nvPr>
            <p:ph idx="1"/>
          </p:nvPr>
        </p:nvSpPr>
        <p:spPr>
          <a:xfrm>
            <a:off x="444500" y="1447800"/>
            <a:ext cx="8229600" cy="4937125"/>
          </a:xfrm>
        </p:spPr>
        <p:txBody>
          <a:bodyPr/>
          <a:lstStyle/>
          <a:p>
            <a:r>
              <a:rPr lang="en-US" sz="2800" dirty="0" smtClean="0">
                <a:latin typeface="Arial" charset="0"/>
                <a:ea typeface="Calibri" pitchFamily="34" charset="0"/>
                <a:cs typeface="Arial" charset="0"/>
              </a:rPr>
              <a:t>2% annual interest rate (reevaluated each June) </a:t>
            </a:r>
          </a:p>
          <a:p>
            <a:r>
              <a:rPr lang="en-US" sz="2800" dirty="0" smtClean="0">
                <a:latin typeface="Arial" charset="0"/>
                <a:ea typeface="Calibri" pitchFamily="34" charset="0"/>
                <a:cs typeface="Arial" charset="0"/>
              </a:rPr>
              <a:t>100% of eligible project costs </a:t>
            </a:r>
          </a:p>
          <a:p>
            <a:r>
              <a:rPr lang="en-US" sz="2800" dirty="0" smtClean="0">
                <a:latin typeface="Arial" charset="0"/>
                <a:ea typeface="Calibri" pitchFamily="34" charset="0"/>
                <a:cs typeface="Arial" charset="0"/>
              </a:rPr>
              <a:t>One project or multiple projects up to $500,000 per fiscal year</a:t>
            </a:r>
          </a:p>
          <a:p>
            <a:r>
              <a:rPr lang="en-US" sz="2800" dirty="0" smtClean="0">
                <a:latin typeface="Arial" charset="0"/>
                <a:ea typeface="Calibri" pitchFamily="34" charset="0"/>
                <a:cs typeface="Arial" charset="0"/>
              </a:rPr>
              <a:t>Maximum term of 10 years. </a:t>
            </a:r>
          </a:p>
          <a:p>
            <a:r>
              <a:rPr lang="en-US" sz="3200" dirty="0" smtClean="0">
                <a:latin typeface="Arial" charset="0"/>
                <a:ea typeface="Calibri" pitchFamily="34" charset="0"/>
                <a:cs typeface="Arial" charset="0"/>
              </a:rPr>
              <a:t>P</a:t>
            </a:r>
            <a:r>
              <a:rPr lang="en-US" sz="2800" dirty="0" smtClean="0">
                <a:latin typeface="Arial" charset="0"/>
                <a:ea typeface="Calibri" pitchFamily="34" charset="0"/>
                <a:cs typeface="Arial" charset="0"/>
              </a:rPr>
              <a:t>ayments made annually after a grace period for construction </a:t>
            </a:r>
            <a:endParaRPr lang="en-US" sz="2400" dirty="0" smtClean="0">
              <a:latin typeface="Arial" charset="0"/>
              <a:ea typeface="Calibri" pitchFamily="34" charset="0"/>
              <a:cs typeface="Arial" charset="0"/>
            </a:endParaRPr>
          </a:p>
          <a:p>
            <a:pPr eaLnBrk="1" hangingPunct="1"/>
            <a:endParaRPr lang="en-US" dirty="0" smtClean="0">
              <a:latin typeface="Calibri" pitchFamily="34" charset="0"/>
              <a:ea typeface="Calibri" pitchFamily="34" charset="0"/>
              <a:cs typeface="Arial" charset="0"/>
            </a:endParaRPr>
          </a:p>
          <a:p>
            <a:pPr eaLnBrk="1" hangingPunct="1"/>
            <a:endParaRPr lang="en-US" dirty="0" smtClean="0">
              <a:latin typeface="Calibri" pitchFamily="34" charset="0"/>
              <a:ea typeface="Calibri" pitchFamily="34" charset="0"/>
              <a:cs typeface="Arial" charset="0"/>
            </a:endParaRPr>
          </a:p>
          <a:p>
            <a:pPr eaLnBrk="1" hangingPunct="1">
              <a:buFont typeface="Wingdings" pitchFamily="2" charset="2"/>
              <a:buNone/>
            </a:pPr>
            <a:endParaRPr lang="en-US" dirty="0" smtClean="0">
              <a:latin typeface="Calibri" pitchFamily="34" charset="0"/>
              <a:ea typeface="Calibri" pitchFamily="34" charset="0"/>
              <a:cs typeface="Arial" charset="0"/>
            </a:endParaRPr>
          </a:p>
        </p:txBody>
      </p:sp>
      <p:pic>
        <p:nvPicPr>
          <p:cNvPr id="5" name="Picture 4" descr="Berkeley - Lighting2.jpg"/>
          <p:cNvPicPr>
            <a:picLocks noChangeAspect="1"/>
          </p:cNvPicPr>
          <p:nvPr/>
        </p:nvPicPr>
        <p:blipFill>
          <a:blip r:embed="rId3" cstate="print"/>
          <a:stretch>
            <a:fillRect/>
          </a:stretch>
        </p:blipFill>
        <p:spPr>
          <a:xfrm>
            <a:off x="6019800" y="4610565"/>
            <a:ext cx="2654300" cy="1993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US" dirty="0" smtClean="0"/>
              <a:t>Financial Assistance - ConserFund</a:t>
            </a:r>
            <a:endParaRPr lang="en-US" dirty="0"/>
          </a:p>
        </p:txBody>
      </p:sp>
      <p:sp>
        <p:nvSpPr>
          <p:cNvPr id="3" name="Content Placeholder 2"/>
          <p:cNvSpPr>
            <a:spLocks noGrp="1"/>
          </p:cNvSpPr>
          <p:nvPr>
            <p:ph idx="1"/>
          </p:nvPr>
        </p:nvSpPr>
        <p:spPr>
          <a:xfrm>
            <a:off x="533400" y="1600200"/>
            <a:ext cx="8229600" cy="4221163"/>
          </a:xfrm>
        </p:spPr>
        <p:txBody>
          <a:bodyPr/>
          <a:lstStyle/>
          <a:p>
            <a:r>
              <a:rPr lang="en-US" dirty="0" smtClean="0"/>
              <a:t>Requires technical analysis </a:t>
            </a:r>
          </a:p>
          <a:p>
            <a:r>
              <a:rPr lang="en-US" dirty="0" smtClean="0"/>
              <a:t>Three years of audited financials plus year-to- date</a:t>
            </a:r>
          </a:p>
          <a:p>
            <a:r>
              <a:rPr lang="en-US" dirty="0" smtClean="0"/>
              <a:t>Collateral </a:t>
            </a:r>
          </a:p>
          <a:p>
            <a:pPr lvl="1"/>
            <a:r>
              <a:rPr lang="en-US" dirty="0" smtClean="0"/>
              <a:t>Treasurer’s Intercept </a:t>
            </a:r>
          </a:p>
          <a:p>
            <a:pPr lvl="1"/>
            <a:r>
              <a:rPr lang="en-US" dirty="0" smtClean="0"/>
              <a:t>Bank letter of credit for non-profits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483" y="4840581"/>
            <a:ext cx="3505200" cy="1985732"/>
          </a:xfrm>
          <a:prstGeom prst="rect">
            <a:avLst/>
          </a:prstGeom>
        </p:spPr>
      </p:pic>
    </p:spTree>
    <p:extLst>
      <p:ext uri="{BB962C8B-B14F-4D97-AF65-F5344CB8AC3E}">
        <p14:creationId xmlns:p14="http://schemas.microsoft.com/office/powerpoint/2010/main" val="2478984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28600" y="228600"/>
            <a:ext cx="8229600" cy="1143000"/>
          </a:xfrm>
          <a:solidFill>
            <a:schemeClr val="tx2">
              <a:lumMod val="40000"/>
              <a:lumOff val="60000"/>
            </a:schemeClr>
          </a:solidFill>
        </p:spPr>
        <p:txBody>
          <a:bodyPr anchor="t">
            <a:normAutofit fontScale="90000"/>
          </a:bodyPr>
          <a:lstStyle/>
          <a:p>
            <a:pPr eaLnBrk="1" hangingPunct="1"/>
            <a:r>
              <a:rPr lang="en-US" dirty="0" smtClean="0"/>
              <a:t>Financial Assistance – ConserFund Plus  </a:t>
            </a:r>
          </a:p>
        </p:txBody>
      </p:sp>
      <p:sp>
        <p:nvSpPr>
          <p:cNvPr id="14339" name="Rectangle 3"/>
          <p:cNvSpPr>
            <a:spLocks noGrp="1" noChangeArrowheads="1"/>
          </p:cNvSpPr>
          <p:nvPr>
            <p:ph type="body" idx="4294967295"/>
          </p:nvPr>
        </p:nvSpPr>
        <p:spPr>
          <a:xfrm>
            <a:off x="914400" y="1676400"/>
            <a:ext cx="8229600" cy="3505200"/>
          </a:xfrm>
        </p:spPr>
        <p:txBody>
          <a:bodyPr>
            <a:normAutofit/>
          </a:bodyPr>
          <a:lstStyle/>
          <a:p>
            <a:pPr eaLnBrk="1" hangingPunct="1"/>
            <a:r>
              <a:rPr lang="en-US" b="1" dirty="0" smtClean="0"/>
              <a:t>ConserFund Plus </a:t>
            </a:r>
          </a:p>
          <a:p>
            <a:pPr lvl="1"/>
            <a:r>
              <a:rPr lang="en-US" dirty="0" smtClean="0"/>
              <a:t>For state government and schools only </a:t>
            </a:r>
          </a:p>
          <a:p>
            <a:pPr lvl="1"/>
            <a:r>
              <a:rPr lang="en-US" dirty="0" smtClean="0"/>
              <a:t>30% grant/70% revolving loan at 2% interest</a:t>
            </a:r>
          </a:p>
          <a:p>
            <a:pPr lvl="1"/>
            <a:r>
              <a:rPr lang="en-US" dirty="0" smtClean="0"/>
              <a:t>ARRA based </a:t>
            </a:r>
          </a:p>
          <a:p>
            <a:pPr lvl="2">
              <a:buFontTx/>
              <a:buChar char="•"/>
            </a:pPr>
            <a:r>
              <a:rPr lang="en-US" dirty="0" smtClean="0"/>
              <a:t>Davis Bacon</a:t>
            </a:r>
          </a:p>
          <a:p>
            <a:pPr lvl="2">
              <a:buFontTx/>
              <a:buChar char="•"/>
            </a:pPr>
            <a:r>
              <a:rPr lang="en-US" dirty="0" smtClean="0"/>
              <a:t>Buy American </a:t>
            </a:r>
            <a:endParaRPr lang="en-US" dirty="0"/>
          </a:p>
          <a:p>
            <a:pPr marL="914400" lvl="2" indent="0">
              <a:buNone/>
            </a:pPr>
            <a:endParaRPr lang="en-US" dirty="0" smtClean="0"/>
          </a:p>
          <a:p>
            <a:pPr lvl="2">
              <a:buFontTx/>
              <a:buChar char="•"/>
            </a:pPr>
            <a:endParaRPr lang="en-US" dirty="0" smtClean="0"/>
          </a:p>
          <a:p>
            <a:pPr lvl="1" eaLnBrk="1" hangingPunct="1">
              <a:buFontTx/>
              <a:buChar char="•"/>
            </a:pPr>
            <a:endParaRPr lang="en-US" dirty="0" smtClean="0"/>
          </a:p>
        </p:txBody>
      </p:sp>
      <p:pic>
        <p:nvPicPr>
          <p:cNvPr id="5" name="Picture 4" descr="reccovery-stimulus-logo.jpg"/>
          <p:cNvPicPr>
            <a:picLocks noChangeAspect="1"/>
          </p:cNvPicPr>
          <p:nvPr/>
        </p:nvPicPr>
        <p:blipFill>
          <a:blip r:embed="rId2" cstate="print"/>
          <a:stretch>
            <a:fillRect/>
          </a:stretch>
        </p:blipFill>
        <p:spPr>
          <a:xfrm>
            <a:off x="3352800" y="4953000"/>
            <a:ext cx="1543317" cy="14230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52400" y="304800"/>
            <a:ext cx="8686800" cy="762000"/>
          </a:xfrm>
          <a:solidFill>
            <a:schemeClr val="tx2">
              <a:lumMod val="40000"/>
              <a:lumOff val="60000"/>
            </a:schemeClr>
          </a:solidFill>
        </p:spPr>
        <p:txBody>
          <a:bodyPr>
            <a:normAutofit fontScale="90000"/>
          </a:bodyPr>
          <a:lstStyle/>
          <a:p>
            <a:r>
              <a:rPr lang="en-US" sz="4600" dirty="0" smtClean="0"/>
              <a:t>Programs</a:t>
            </a:r>
          </a:p>
        </p:txBody>
      </p:sp>
      <p:sp>
        <p:nvSpPr>
          <p:cNvPr id="8195" name="Rectangle 3"/>
          <p:cNvSpPr>
            <a:spLocks noGrp="1" noChangeArrowheads="1"/>
          </p:cNvSpPr>
          <p:nvPr>
            <p:ph type="body" idx="4294967295"/>
          </p:nvPr>
        </p:nvSpPr>
        <p:spPr>
          <a:xfrm>
            <a:off x="0" y="990600"/>
            <a:ext cx="8229600" cy="5257800"/>
          </a:xfrm>
        </p:spPr>
        <p:txBody>
          <a:bodyPr/>
          <a:lstStyle/>
          <a:p>
            <a:pPr>
              <a:buClr>
                <a:schemeClr val="bg1"/>
              </a:buClr>
            </a:pPr>
            <a:endParaRPr lang="en-US" sz="2800" dirty="0" smtClean="0"/>
          </a:p>
          <a:p>
            <a:r>
              <a:rPr lang="en-US" sz="2800" dirty="0" smtClean="0"/>
              <a:t>Transportation Alternatives</a:t>
            </a:r>
          </a:p>
          <a:p>
            <a:r>
              <a:rPr lang="en-US" sz="2800" dirty="0" smtClean="0"/>
              <a:t>Renewable Energy </a:t>
            </a:r>
          </a:p>
          <a:p>
            <a:r>
              <a:rPr lang="en-US" sz="2800" dirty="0" smtClean="0"/>
              <a:t>Energy Efficiency</a:t>
            </a:r>
          </a:p>
          <a:p>
            <a:r>
              <a:rPr lang="en-US" sz="2800" dirty="0" smtClean="0"/>
              <a:t>Energy Planning and Forecasting</a:t>
            </a:r>
          </a:p>
          <a:p>
            <a:r>
              <a:rPr lang="en-US" sz="2800" dirty="0" smtClean="0"/>
              <a:t>Low level Radioactive Waste Issues</a:t>
            </a:r>
          </a:p>
          <a:p>
            <a:r>
              <a:rPr lang="en-US" sz="2800" dirty="0"/>
              <a:t>Energy Education and Outreach</a:t>
            </a:r>
          </a:p>
          <a:p>
            <a:pPr marL="0" indent="0">
              <a:buNone/>
            </a:pPr>
            <a:endParaRPr lang="en-US" sz="2800" dirty="0" smtClean="0"/>
          </a:p>
          <a:p>
            <a:endParaRPr lang="en-US" sz="2800" dirty="0" smtClean="0"/>
          </a:p>
        </p:txBody>
      </p:sp>
      <p:pic>
        <p:nvPicPr>
          <p:cNvPr id="8196" name="Picture 7" descr="cfl"/>
          <p:cNvPicPr>
            <a:picLocks noChangeAspect="1" noChangeArrowheads="1"/>
          </p:cNvPicPr>
          <p:nvPr/>
        </p:nvPicPr>
        <p:blipFill>
          <a:blip r:embed="rId3" cstate="print"/>
          <a:srcRect/>
          <a:stretch>
            <a:fillRect/>
          </a:stretch>
        </p:blipFill>
        <p:spPr bwMode="auto">
          <a:xfrm>
            <a:off x="4343406" y="4800600"/>
            <a:ext cx="1828800" cy="1828800"/>
          </a:xfrm>
          <a:prstGeom prst="rect">
            <a:avLst/>
          </a:prstGeom>
          <a:noFill/>
          <a:ln w="3175">
            <a:solidFill>
              <a:srgbClr val="000000"/>
            </a:solidFill>
            <a:miter lim="800000"/>
            <a:headEnd/>
            <a:tailEnd/>
          </a:ln>
        </p:spPr>
      </p:pic>
      <p:pic>
        <p:nvPicPr>
          <p:cNvPr id="8197" name="Picture 9" descr="http://onemansblog.com/wp-content/uploads/2006/12/solar_panel.jpg"/>
          <p:cNvPicPr>
            <a:picLocks noChangeAspect="1" noChangeArrowheads="1"/>
          </p:cNvPicPr>
          <p:nvPr/>
        </p:nvPicPr>
        <p:blipFill>
          <a:blip r:embed="rId4" cstate="print"/>
          <a:srcRect/>
          <a:stretch>
            <a:fillRect/>
          </a:stretch>
        </p:blipFill>
        <p:spPr bwMode="auto">
          <a:xfrm>
            <a:off x="6324600" y="4800600"/>
            <a:ext cx="2362200" cy="1771650"/>
          </a:xfrm>
          <a:prstGeom prst="rect">
            <a:avLst/>
          </a:prstGeom>
          <a:noFill/>
          <a:ln w="6350">
            <a:solidFill>
              <a:schemeClr val="tx1"/>
            </a:solidFill>
            <a:miter lim="800000"/>
            <a:headEnd/>
            <a:tailEnd/>
          </a:ln>
        </p:spPr>
      </p:pic>
      <p:pic>
        <p:nvPicPr>
          <p:cNvPr id="8198" name="Picture 15" descr="http://www.xyvy.info/barn.GIF"/>
          <p:cNvPicPr>
            <a:picLocks noChangeAspect="1" noChangeArrowheads="1"/>
          </p:cNvPicPr>
          <p:nvPr/>
        </p:nvPicPr>
        <p:blipFill>
          <a:blip r:embed="rId5" cstate="print"/>
          <a:srcRect/>
          <a:stretch>
            <a:fillRect/>
          </a:stretch>
        </p:blipFill>
        <p:spPr bwMode="auto">
          <a:xfrm>
            <a:off x="6553201" y="1295400"/>
            <a:ext cx="2286000" cy="1714500"/>
          </a:xfrm>
          <a:prstGeom prst="rect">
            <a:avLst/>
          </a:prstGeom>
          <a:noFill/>
          <a:ln w="6350">
            <a:solidFill>
              <a:schemeClr val="tx1"/>
            </a:solidFill>
            <a:miter lim="800000"/>
            <a:headEnd/>
            <a:tailEnd/>
          </a:ln>
        </p:spPr>
      </p:pic>
      <p:pic>
        <p:nvPicPr>
          <p:cNvPr id="8199" name="Picture 17" descr="http://anlscape.sitesuite.ws/images/products/mulch_ff.jpg"/>
          <p:cNvPicPr>
            <a:picLocks noChangeAspect="1" noChangeArrowheads="1"/>
          </p:cNvPicPr>
          <p:nvPr/>
        </p:nvPicPr>
        <p:blipFill>
          <a:blip r:embed="rId6" cstate="print"/>
          <a:srcRect/>
          <a:stretch>
            <a:fillRect/>
          </a:stretch>
        </p:blipFill>
        <p:spPr bwMode="auto">
          <a:xfrm>
            <a:off x="6248400" y="3200404"/>
            <a:ext cx="2590800" cy="1425575"/>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11307622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04800" y="152400"/>
            <a:ext cx="8229600" cy="1143000"/>
          </a:xfrm>
          <a:solidFill>
            <a:schemeClr val="tx2">
              <a:lumMod val="40000"/>
              <a:lumOff val="60000"/>
            </a:schemeClr>
          </a:solidFill>
        </p:spPr>
        <p:txBody>
          <a:bodyPr anchor="t">
            <a:normAutofit/>
          </a:bodyPr>
          <a:lstStyle/>
          <a:p>
            <a:pPr eaLnBrk="1" hangingPunct="1"/>
            <a:r>
              <a:rPr lang="en-US" dirty="0" smtClean="0"/>
              <a:t>Financial Assistance – EERL </a:t>
            </a:r>
          </a:p>
        </p:txBody>
      </p:sp>
      <p:sp>
        <p:nvSpPr>
          <p:cNvPr id="14339" name="Rectangle 3"/>
          <p:cNvSpPr>
            <a:spLocks noGrp="1" noChangeArrowheads="1"/>
          </p:cNvSpPr>
          <p:nvPr>
            <p:ph type="body" idx="4294967295"/>
          </p:nvPr>
        </p:nvSpPr>
        <p:spPr>
          <a:xfrm>
            <a:off x="914400" y="1295400"/>
            <a:ext cx="8229600" cy="4495800"/>
          </a:xfrm>
        </p:spPr>
        <p:txBody>
          <a:bodyPr>
            <a:normAutofit/>
          </a:bodyPr>
          <a:lstStyle/>
          <a:p>
            <a:pPr eaLnBrk="1" hangingPunct="1"/>
            <a:r>
              <a:rPr lang="en-US" dirty="0" smtClean="0"/>
              <a:t>Energy Efficiency Revolving Loan (EERL)</a:t>
            </a:r>
          </a:p>
          <a:p>
            <a:pPr lvl="1"/>
            <a:r>
              <a:rPr lang="en-US" dirty="0" smtClean="0"/>
              <a:t>For government, non-profit, commercial, industrial </a:t>
            </a:r>
          </a:p>
          <a:p>
            <a:pPr lvl="1"/>
            <a:r>
              <a:rPr lang="en-US" dirty="0" smtClean="0"/>
              <a:t>Building retrofits, </a:t>
            </a:r>
            <a:r>
              <a:rPr lang="en-US" dirty="0" err="1" smtClean="0"/>
              <a:t>renewables</a:t>
            </a:r>
            <a:r>
              <a:rPr lang="en-US" dirty="0" smtClean="0"/>
              <a:t>, alternative transportation</a:t>
            </a:r>
          </a:p>
          <a:p>
            <a:pPr lvl="1"/>
            <a:r>
              <a:rPr lang="en-US" dirty="0" smtClean="0"/>
              <a:t>Terms will vary </a:t>
            </a:r>
          </a:p>
          <a:p>
            <a:pPr lvl="1"/>
            <a:r>
              <a:rPr lang="en-US" dirty="0" smtClean="0"/>
              <a:t>ARRA based (Davis Bacon, Buy American )</a:t>
            </a:r>
          </a:p>
          <a:p>
            <a:pPr lvl="1"/>
            <a:r>
              <a:rPr lang="en-US" dirty="0" smtClean="0"/>
              <a:t>Contact: </a:t>
            </a:r>
          </a:p>
          <a:p>
            <a:pPr lvl="1" eaLnBrk="1" hangingPunct="1">
              <a:buFontTx/>
              <a:buChar char="•"/>
            </a:pPr>
            <a:endParaRPr lang="en-US" dirty="0" smtClean="0"/>
          </a:p>
        </p:txBody>
      </p:sp>
      <p:sp>
        <p:nvSpPr>
          <p:cNvPr id="6" name="TextBox 5"/>
          <p:cNvSpPr txBox="1"/>
          <p:nvPr/>
        </p:nvSpPr>
        <p:spPr>
          <a:xfrm>
            <a:off x="3124200" y="4834315"/>
            <a:ext cx="3953515" cy="1569660"/>
          </a:xfrm>
          <a:prstGeom prst="rect">
            <a:avLst/>
          </a:prstGeom>
          <a:noFill/>
        </p:spPr>
        <p:txBody>
          <a:bodyPr wrap="square" rtlCol="0">
            <a:spAutoFit/>
          </a:bodyPr>
          <a:lstStyle/>
          <a:p>
            <a:r>
              <a:rPr lang="en-US" sz="3200" dirty="0" smtClean="0"/>
              <a:t>Edwin Lesley</a:t>
            </a:r>
          </a:p>
          <a:p>
            <a:r>
              <a:rPr lang="en-US" sz="3200" dirty="0" smtClean="0"/>
              <a:t>803-744-0301</a:t>
            </a:r>
          </a:p>
          <a:p>
            <a:r>
              <a:rPr lang="en-US" sz="3200" dirty="0" smtClean="0"/>
              <a:t>elesley@BDCofSC.org</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152400" y="274638"/>
            <a:ext cx="8763000" cy="1143000"/>
          </a:xfrm>
          <a:solidFill>
            <a:schemeClr val="tx2">
              <a:lumMod val="40000"/>
              <a:lumOff val="60000"/>
            </a:schemeClr>
          </a:solidFill>
        </p:spPr>
        <p:txBody>
          <a:bodyPr>
            <a:normAutofit fontScale="90000"/>
          </a:bodyPr>
          <a:lstStyle/>
          <a:p>
            <a:pPr eaLnBrk="1" hangingPunct="1"/>
            <a:r>
              <a:rPr lang="en-US" dirty="0" smtClean="0"/>
              <a:t>What Works: Georgetown School District </a:t>
            </a:r>
          </a:p>
        </p:txBody>
      </p:sp>
      <p:sp>
        <p:nvSpPr>
          <p:cNvPr id="31748" name="Content Placeholder 6"/>
          <p:cNvSpPr>
            <a:spLocks noGrp="1"/>
          </p:cNvSpPr>
          <p:nvPr>
            <p:ph idx="1"/>
          </p:nvPr>
        </p:nvSpPr>
        <p:spPr/>
        <p:txBody>
          <a:bodyPr/>
          <a:lstStyle/>
          <a:p>
            <a:pPr eaLnBrk="1" hangingPunct="1"/>
            <a:r>
              <a:rPr lang="en-US" dirty="0" smtClean="0"/>
              <a:t>District cut energy consumption by &gt;1 million </a:t>
            </a:r>
            <a:r>
              <a:rPr lang="en-US" dirty="0" err="1" smtClean="0"/>
              <a:t>kBtus</a:t>
            </a:r>
            <a:r>
              <a:rPr lang="en-US" dirty="0" smtClean="0"/>
              <a:t> from 2004 – 2008</a:t>
            </a:r>
          </a:p>
          <a:p>
            <a:pPr eaLnBrk="1" hangingPunct="1"/>
            <a:endParaRPr lang="en-US" dirty="0" smtClean="0"/>
          </a:p>
          <a:p>
            <a:pPr eaLnBrk="1" hangingPunct="1"/>
            <a:r>
              <a:rPr lang="en-US" dirty="0" smtClean="0"/>
              <a:t>Three pronged approach</a:t>
            </a:r>
          </a:p>
          <a:p>
            <a:pPr lvl="1" eaLnBrk="1" hangingPunct="1"/>
            <a:r>
              <a:rPr lang="en-US" dirty="0" smtClean="0"/>
              <a:t>Technology</a:t>
            </a:r>
          </a:p>
          <a:p>
            <a:pPr lvl="1" eaLnBrk="1" hangingPunct="1"/>
            <a:r>
              <a:rPr lang="en-US" dirty="0" smtClean="0"/>
              <a:t>Tracking</a:t>
            </a:r>
          </a:p>
          <a:p>
            <a:pPr lvl="1" eaLnBrk="1" hangingPunct="1"/>
            <a:r>
              <a:rPr lang="en-US" dirty="0" smtClean="0"/>
              <a:t>Education </a:t>
            </a:r>
          </a:p>
        </p:txBody>
      </p:sp>
      <p:sp>
        <p:nvSpPr>
          <p:cNvPr id="31747" name="Date Placeholder 5"/>
          <p:cNvSpPr>
            <a:spLocks noGrp="1"/>
          </p:cNvSpPr>
          <p:nvPr>
            <p:ph type="dt" sz="half" idx="10"/>
          </p:nvPr>
        </p:nvSpPr>
        <p:spPr bwMode="auto">
          <a:xfrm>
            <a:off x="381000" y="6096000"/>
            <a:ext cx="2289175" cy="365125"/>
          </a:xfrm>
          <a:noFill/>
          <a:ln>
            <a:miter lim="800000"/>
            <a:headEnd/>
            <a:tailEnd/>
          </a:ln>
        </p:spPr>
        <p:txBody>
          <a:bodyPr wrap="square" lIns="91440" tIns="45720" rIns="91440" bIns="45720" numCol="1" anchor="t" anchorCtr="0" compatLnSpc="1">
            <a:prstTxWarp prst="textNoShape">
              <a:avLst/>
            </a:prstTxWarp>
          </a:bodyPr>
          <a:lstStyle/>
          <a:p>
            <a:r>
              <a:rPr lang="en-US" smtClean="0"/>
              <a:t>5/31/2011</a:t>
            </a:r>
          </a:p>
        </p:txBody>
      </p:sp>
      <p:pic>
        <p:nvPicPr>
          <p:cNvPr id="31749" name="Picture 7" descr="header.jpg"/>
          <p:cNvPicPr>
            <a:picLocks noChangeAspect="1"/>
          </p:cNvPicPr>
          <p:nvPr/>
        </p:nvPicPr>
        <p:blipFill>
          <a:blip r:embed="rId3" cstate="print"/>
          <a:srcRect/>
          <a:stretch>
            <a:fillRect/>
          </a:stretch>
        </p:blipFill>
        <p:spPr bwMode="auto">
          <a:xfrm>
            <a:off x="1143000" y="5417080"/>
            <a:ext cx="6705600" cy="1274232"/>
          </a:xfrm>
          <a:prstGeom prst="rect">
            <a:avLst/>
          </a:prstGeom>
          <a:noFill/>
          <a:ln w="9525">
            <a:noFill/>
            <a:miter lim="800000"/>
            <a:headEnd/>
            <a:tailEnd/>
          </a:ln>
        </p:spPr>
      </p:pic>
    </p:spTree>
    <p:extLst>
      <p:ext uri="{BB962C8B-B14F-4D97-AF65-F5344CB8AC3E}">
        <p14:creationId xmlns:p14="http://schemas.microsoft.com/office/powerpoint/2010/main" val="1709882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066800"/>
          </a:xfrm>
          <a:solidFill>
            <a:schemeClr val="tx2">
              <a:lumMod val="40000"/>
              <a:lumOff val="60000"/>
            </a:schemeClr>
          </a:solidFill>
        </p:spPr>
        <p:txBody>
          <a:bodyPr>
            <a:normAutofit/>
          </a:bodyPr>
          <a:lstStyle/>
          <a:p>
            <a:pPr eaLnBrk="1" hangingPunct="1"/>
            <a:r>
              <a:rPr lang="en-US" sz="3600" dirty="0" smtClean="0"/>
              <a:t>What Works: Georgetown School District</a:t>
            </a:r>
          </a:p>
        </p:txBody>
      </p:sp>
      <p:sp>
        <p:nvSpPr>
          <p:cNvPr id="33798" name="Date Placeholder 5"/>
          <p:cNvSpPr>
            <a:spLocks noGrp="1"/>
          </p:cNvSpPr>
          <p:nvPr>
            <p:ph type="dt" sz="half" idx="10"/>
          </p:nvPr>
        </p:nvSpPr>
        <p:spPr bwMode="auto">
          <a:xfrm>
            <a:off x="381000" y="6096000"/>
            <a:ext cx="2289175" cy="365125"/>
          </a:xfrm>
          <a:noFill/>
          <a:ln>
            <a:miter lim="800000"/>
            <a:headEnd/>
            <a:tailEnd/>
          </a:ln>
        </p:spPr>
        <p:txBody>
          <a:bodyPr wrap="square" lIns="91440" tIns="45720" rIns="91440" bIns="45720" numCol="1" anchor="t" anchorCtr="0" compatLnSpc="1">
            <a:prstTxWarp prst="textNoShape">
              <a:avLst/>
            </a:prstTxWarp>
          </a:bodyPr>
          <a:lstStyle/>
          <a:p>
            <a:r>
              <a:rPr lang="en-US" smtClean="0"/>
              <a:t>5/31/2011</a:t>
            </a:r>
          </a:p>
        </p:txBody>
      </p:sp>
      <p:pic>
        <p:nvPicPr>
          <p:cNvPr id="33795" name="Picture 2" descr="schooldude"/>
          <p:cNvPicPr>
            <a:picLocks noChangeAspect="1" noChangeArrowheads="1"/>
          </p:cNvPicPr>
          <p:nvPr/>
        </p:nvPicPr>
        <p:blipFill>
          <a:blip r:embed="rId3" cstate="print"/>
          <a:srcRect/>
          <a:stretch>
            <a:fillRect/>
          </a:stretch>
        </p:blipFill>
        <p:spPr bwMode="auto">
          <a:xfrm>
            <a:off x="2590800" y="1447800"/>
            <a:ext cx="2041525" cy="2286000"/>
          </a:xfrm>
          <a:prstGeom prst="rect">
            <a:avLst/>
          </a:prstGeom>
          <a:noFill/>
          <a:ln w="9525">
            <a:solidFill>
              <a:srgbClr val="000000"/>
            </a:solidFill>
            <a:miter lim="800000"/>
            <a:headEnd/>
            <a:tailEnd/>
          </a:ln>
        </p:spPr>
      </p:pic>
      <p:sp>
        <p:nvSpPr>
          <p:cNvPr id="33796" name="Rectangle 2" descr="sq ft"/>
          <p:cNvSpPr>
            <a:spLocks noChangeArrowheads="1"/>
          </p:cNvSpPr>
          <p:nvPr/>
        </p:nvSpPr>
        <p:spPr bwMode="auto">
          <a:xfrm>
            <a:off x="457200" y="1524000"/>
            <a:ext cx="2362200" cy="1828800"/>
          </a:xfrm>
          <a:prstGeom prst="rect">
            <a:avLst/>
          </a:prstGeom>
          <a:blipFill dpi="0" rotWithShape="1">
            <a:blip r:embed="rId4" cstate="print"/>
            <a:srcRect/>
            <a:stretch>
              <a:fillRect/>
            </a:stretch>
          </a:blipFill>
          <a:ln w="9525">
            <a:solidFill>
              <a:srgbClr val="000000"/>
            </a:solidFill>
            <a:miter lim="800000"/>
            <a:headEnd/>
            <a:tailEnd/>
          </a:ln>
        </p:spPr>
        <p:txBody>
          <a:bodyPr/>
          <a:lstStyle/>
          <a:p>
            <a:endParaRPr lang="en-US"/>
          </a:p>
        </p:txBody>
      </p:sp>
      <p:sp>
        <p:nvSpPr>
          <p:cNvPr id="33797" name="Rectangle 3" descr="rms nat gas"/>
          <p:cNvSpPr>
            <a:spLocks noChangeArrowheads="1"/>
          </p:cNvSpPr>
          <p:nvPr/>
        </p:nvSpPr>
        <p:spPr bwMode="auto">
          <a:xfrm>
            <a:off x="990600" y="3733800"/>
            <a:ext cx="2628900" cy="1866900"/>
          </a:xfrm>
          <a:prstGeom prst="rect">
            <a:avLst/>
          </a:prstGeom>
          <a:blipFill dpi="0" rotWithShape="1">
            <a:blip r:embed="rId5" cstate="print"/>
            <a:srcRect/>
            <a:stretch>
              <a:fillRect/>
            </a:stretch>
          </a:blipFill>
          <a:ln w="9525">
            <a:solidFill>
              <a:srgbClr val="000000"/>
            </a:solidFill>
            <a:miter lim="800000"/>
            <a:headEnd/>
            <a:tailEnd/>
          </a:ln>
        </p:spPr>
        <p:txBody>
          <a:bodyPr/>
          <a:lstStyle/>
          <a:p>
            <a:endParaRPr lang="en-US"/>
          </a:p>
        </p:txBody>
      </p:sp>
      <p:sp>
        <p:nvSpPr>
          <p:cNvPr id="33799" name="Rectangle 2" descr="gr06"/>
          <p:cNvSpPr>
            <a:spLocks noChangeArrowheads="1"/>
          </p:cNvSpPr>
          <p:nvPr/>
        </p:nvSpPr>
        <p:spPr bwMode="auto">
          <a:xfrm>
            <a:off x="5486400" y="1447800"/>
            <a:ext cx="2628900" cy="3048000"/>
          </a:xfrm>
          <a:prstGeom prst="rect">
            <a:avLst/>
          </a:prstGeom>
          <a:blipFill dpi="0" rotWithShape="1">
            <a:blip r:embed="rId6" cstate="print"/>
            <a:srcRect/>
            <a:stretch>
              <a:fillRect/>
            </a:stretch>
          </a:blipFill>
          <a:ln w="9525">
            <a:solidFill>
              <a:srgbClr val="000000"/>
            </a:solidFill>
            <a:miter lim="800000"/>
            <a:headEnd/>
            <a:tailEnd/>
          </a:ln>
        </p:spPr>
        <p:txBody>
          <a:bodyPr/>
          <a:lstStyle/>
          <a:p>
            <a:endParaRPr lang="en-US"/>
          </a:p>
        </p:txBody>
      </p:sp>
      <p:sp>
        <p:nvSpPr>
          <p:cNvPr id="33800" name="Rectangle 3" descr="or06"/>
          <p:cNvSpPr>
            <a:spLocks noChangeArrowheads="1"/>
          </p:cNvSpPr>
          <p:nvPr/>
        </p:nvSpPr>
        <p:spPr bwMode="auto">
          <a:xfrm>
            <a:off x="4953000" y="3962400"/>
            <a:ext cx="1409700" cy="2133600"/>
          </a:xfrm>
          <a:prstGeom prst="rect">
            <a:avLst/>
          </a:prstGeom>
          <a:blipFill dpi="0" rotWithShape="1">
            <a:blip r:embed="rId7" cstate="print"/>
            <a:srcRect/>
            <a:stretch>
              <a:fillRect/>
            </a:stretch>
          </a:blip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212927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10600" cy="944562"/>
          </a:xfrm>
          <a:solidFill>
            <a:schemeClr val="tx2">
              <a:lumMod val="40000"/>
              <a:lumOff val="60000"/>
            </a:schemeClr>
          </a:solidFill>
        </p:spPr>
        <p:txBody>
          <a:bodyPr>
            <a:normAutofit/>
          </a:bodyPr>
          <a:lstStyle/>
          <a:p>
            <a:r>
              <a:rPr lang="en-US" dirty="0" smtClean="0"/>
              <a:t>What Works – Lexington SD 4 </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latin typeface="Arial" pitchFamily="34" charset="0"/>
                <a:cs typeface="Arial" pitchFamily="34" charset="0"/>
              </a:rPr>
              <a:t>Replaced chiller, boiler, with additional controls </a:t>
            </a:r>
          </a:p>
          <a:p>
            <a:r>
              <a:rPr lang="en-US" dirty="0" smtClean="0">
                <a:latin typeface="Arial" pitchFamily="34" charset="0"/>
                <a:cs typeface="Arial" pitchFamily="34" charset="0"/>
              </a:rPr>
              <a:t>ConserFund Loan: $386,252 (est. $490,000)</a:t>
            </a:r>
          </a:p>
          <a:p>
            <a:r>
              <a:rPr lang="en-US" dirty="0" smtClean="0">
                <a:latin typeface="Arial" pitchFamily="34" charset="0"/>
                <a:cs typeface="Arial" pitchFamily="34" charset="0"/>
              </a:rPr>
              <a:t>Total Costs (2% interest/10 years): $429,990</a:t>
            </a:r>
          </a:p>
          <a:p>
            <a:r>
              <a:rPr lang="en-US" dirty="0" smtClean="0">
                <a:latin typeface="Arial" pitchFamily="34" charset="0"/>
                <a:cs typeface="Arial" pitchFamily="34" charset="0"/>
              </a:rPr>
              <a:t>Estimated annual savings: $  52,944</a:t>
            </a:r>
          </a:p>
          <a:p>
            <a:r>
              <a:rPr lang="en-US" dirty="0" smtClean="0">
                <a:latin typeface="Arial" pitchFamily="34" charset="0"/>
                <a:cs typeface="Arial" pitchFamily="34" charset="0"/>
              </a:rPr>
              <a:t>Actual annual savings: $67,815 (26.6%) </a:t>
            </a:r>
          </a:p>
          <a:p>
            <a:r>
              <a:rPr lang="en-US" dirty="0" smtClean="0">
                <a:latin typeface="Arial" pitchFamily="34" charset="0"/>
                <a:cs typeface="Arial" pitchFamily="34" charset="0"/>
              </a:rPr>
              <a:t>Estimated payback: 	 7.3 years</a:t>
            </a:r>
          </a:p>
          <a:p>
            <a:r>
              <a:rPr lang="en-US" dirty="0" smtClean="0">
                <a:latin typeface="Arial" pitchFamily="34" charset="0"/>
                <a:cs typeface="Arial" pitchFamily="34" charset="0"/>
              </a:rPr>
              <a:t>Likely payback:  5.7 years </a:t>
            </a:r>
          </a:p>
          <a:p>
            <a:r>
              <a:rPr lang="en-US" dirty="0" smtClean="0">
                <a:latin typeface="Arial" pitchFamily="34" charset="0"/>
                <a:cs typeface="Arial" pitchFamily="34" charset="0"/>
              </a:rPr>
              <a:t>Projected lifetime savings: $1.05 million</a:t>
            </a:r>
          </a:p>
          <a:p>
            <a:endParaRPr lang="en-US" dirty="0" smtClean="0">
              <a:latin typeface="Calibri" pitchFamily="34" charset="0"/>
            </a:endParaRPr>
          </a:p>
          <a:p>
            <a:endParaRPr lang="en-US" dirty="0" smtClean="0"/>
          </a:p>
          <a:p>
            <a:pPr>
              <a:buNone/>
            </a:pPr>
            <a:r>
              <a:rPr lang="en-US" dirty="0" smtClean="0"/>
              <a:t> </a:t>
            </a:r>
          </a:p>
          <a:p>
            <a:endParaRPr lang="en-US" dirty="0"/>
          </a:p>
        </p:txBody>
      </p:sp>
      <p:sp>
        <p:nvSpPr>
          <p:cNvPr id="2" name="Slide Number Placeholder 1"/>
          <p:cNvSpPr>
            <a:spLocks noGrp="1"/>
          </p:cNvSpPr>
          <p:nvPr>
            <p:ph type="sldNum" sz="quarter" idx="12"/>
          </p:nvPr>
        </p:nvSpPr>
        <p:spPr/>
        <p:txBody>
          <a:bodyPr/>
          <a:lstStyle/>
          <a:p>
            <a:fld id="{0F2D6EFC-2475-4B57-8632-4B192A00D6C9}" type="slidenum">
              <a:rPr lang="en-US" smtClean="0"/>
              <a:pPr/>
              <a:t>23</a:t>
            </a:fld>
            <a:endParaRPr lang="en-US" dirty="0"/>
          </a:p>
        </p:txBody>
      </p:sp>
      <p:pic>
        <p:nvPicPr>
          <p:cNvPr id="5" name="Picture 3"/>
          <p:cNvPicPr>
            <a:picLocks noChangeAspect="1" noChangeArrowheads="1"/>
          </p:cNvPicPr>
          <p:nvPr/>
        </p:nvPicPr>
        <p:blipFill>
          <a:blip r:embed="rId2" cstate="print"/>
          <a:srcRect/>
          <a:stretch>
            <a:fillRect/>
          </a:stretch>
        </p:blipFill>
        <p:spPr bwMode="auto">
          <a:xfrm>
            <a:off x="152401" y="4724400"/>
            <a:ext cx="876133" cy="2133600"/>
          </a:xfrm>
          <a:prstGeom prst="rect">
            <a:avLst/>
          </a:prstGeom>
          <a:noFill/>
          <a:ln w="9525">
            <a:noFill/>
            <a:miter lim="800000"/>
            <a:headEnd/>
            <a:tailEnd/>
          </a:ln>
        </p:spPr>
      </p:pic>
      <p:pic>
        <p:nvPicPr>
          <p:cNvPr id="7" name="Picture 6" descr="H:\Technical Assistance Program\CONTRAFUND LOAN PROGRAM\LEX 4 LOAN FINAL\LEX 4 PHOTOS\DSCN25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648200"/>
            <a:ext cx="3048000" cy="2209800"/>
          </a:xfrm>
          <a:prstGeom prst="rect">
            <a:avLst/>
          </a:prstGeom>
          <a:noFill/>
          <a:ln>
            <a:noFill/>
          </a:ln>
        </p:spPr>
      </p:pic>
    </p:spTree>
    <p:extLst>
      <p:ext uri="{BB962C8B-B14F-4D97-AF65-F5344CB8AC3E}">
        <p14:creationId xmlns:p14="http://schemas.microsoft.com/office/powerpoint/2010/main" val="723662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8305800" cy="1143000"/>
          </a:xfrm>
          <a:solidFill>
            <a:schemeClr val="tx2">
              <a:lumMod val="40000"/>
              <a:lumOff val="60000"/>
            </a:schemeClr>
          </a:solidFill>
        </p:spPr>
        <p:txBody>
          <a:bodyPr>
            <a:normAutofit fontScale="90000"/>
          </a:bodyPr>
          <a:lstStyle/>
          <a:p>
            <a:r>
              <a:rPr lang="en-US" dirty="0" smtClean="0"/>
              <a:t>What Works – Oconee School District </a:t>
            </a:r>
            <a:endParaRPr lang="en-US" dirty="0"/>
          </a:p>
        </p:txBody>
      </p:sp>
      <p:sp>
        <p:nvSpPr>
          <p:cNvPr id="4" name="Content Placeholder 3"/>
          <p:cNvSpPr>
            <a:spLocks noGrp="1"/>
          </p:cNvSpPr>
          <p:nvPr>
            <p:ph idx="1"/>
          </p:nvPr>
        </p:nvSpPr>
        <p:spPr/>
        <p:txBody>
          <a:bodyPr>
            <a:normAutofit fontScale="85000" lnSpcReduction="2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New chiller, direct digital controls</a:t>
            </a:r>
          </a:p>
          <a:p>
            <a:r>
              <a:rPr lang="en-US" dirty="0" err="1" smtClean="0">
                <a:latin typeface="Arial" pitchFamily="34" charset="0"/>
                <a:cs typeface="Arial" pitchFamily="34" charset="0"/>
              </a:rPr>
              <a:t>ConserFund</a:t>
            </a:r>
            <a:r>
              <a:rPr lang="en-US" dirty="0" smtClean="0">
                <a:latin typeface="Arial" pitchFamily="34" charset="0"/>
                <a:cs typeface="Arial" pitchFamily="34" charset="0"/>
              </a:rPr>
              <a:t> Loan: $500,000.00</a:t>
            </a:r>
          </a:p>
          <a:p>
            <a:r>
              <a:rPr lang="en-US" dirty="0" smtClean="0">
                <a:latin typeface="Arial" pitchFamily="34" charset="0"/>
                <a:cs typeface="Arial" pitchFamily="34" charset="0"/>
              </a:rPr>
              <a:t>Total Costs (3% interest/5 years): $545,886</a:t>
            </a:r>
          </a:p>
          <a:p>
            <a:r>
              <a:rPr lang="en-US" dirty="0" smtClean="0">
                <a:latin typeface="Arial" pitchFamily="34" charset="0"/>
                <a:cs typeface="Arial" pitchFamily="34" charset="0"/>
              </a:rPr>
              <a:t>Estimated annual savings: $  65,000.00</a:t>
            </a:r>
          </a:p>
          <a:p>
            <a:r>
              <a:rPr lang="en-US" dirty="0" smtClean="0">
                <a:latin typeface="Arial" pitchFamily="34" charset="0"/>
                <a:cs typeface="Arial" pitchFamily="34" charset="0"/>
              </a:rPr>
              <a:t>Estimated payback: 	 7.7 Years</a:t>
            </a:r>
          </a:p>
          <a:p>
            <a:r>
              <a:rPr lang="en-US" dirty="0" smtClean="0">
                <a:latin typeface="Arial" pitchFamily="34" charset="0"/>
                <a:cs typeface="Arial" pitchFamily="34" charset="0"/>
              </a:rPr>
              <a:t>Projected lifetime savings: $1.3 million</a:t>
            </a:r>
          </a:p>
          <a:p>
            <a:endParaRPr lang="en-US" dirty="0" smtClean="0">
              <a:latin typeface="Calibri" pitchFamily="34" charset="0"/>
            </a:endParaRPr>
          </a:p>
          <a:p>
            <a:endParaRPr lang="en-US" dirty="0" smtClean="0"/>
          </a:p>
          <a:p>
            <a:pPr>
              <a:buNone/>
            </a:pPr>
            <a:r>
              <a:rPr lang="en-US" dirty="0" smtClean="0"/>
              <a:t> </a:t>
            </a:r>
          </a:p>
          <a:p>
            <a:endParaRPr lang="en-US" dirty="0"/>
          </a:p>
        </p:txBody>
      </p:sp>
      <p:sp>
        <p:nvSpPr>
          <p:cNvPr id="2" name="Slide Number Placeholder 1"/>
          <p:cNvSpPr>
            <a:spLocks noGrp="1"/>
          </p:cNvSpPr>
          <p:nvPr>
            <p:ph type="sldNum" sz="quarter" idx="12"/>
          </p:nvPr>
        </p:nvSpPr>
        <p:spPr/>
        <p:txBody>
          <a:bodyPr/>
          <a:lstStyle/>
          <a:p>
            <a:fld id="{0F2D6EFC-2475-4B57-8632-4B192A00D6C9}" type="slidenum">
              <a:rPr lang="en-US" smtClean="0"/>
              <a:pPr/>
              <a:t>24</a:t>
            </a:fld>
            <a:endParaRPr lang="en-US" dirty="0"/>
          </a:p>
        </p:txBody>
      </p:sp>
      <p:pic>
        <p:nvPicPr>
          <p:cNvPr id="5" name="Picture 3"/>
          <p:cNvPicPr>
            <a:picLocks noChangeAspect="1" noChangeArrowheads="1"/>
          </p:cNvPicPr>
          <p:nvPr/>
        </p:nvPicPr>
        <p:blipFill>
          <a:blip r:embed="rId2" cstate="print"/>
          <a:srcRect/>
          <a:stretch>
            <a:fillRect/>
          </a:stretch>
        </p:blipFill>
        <p:spPr bwMode="auto">
          <a:xfrm>
            <a:off x="152400" y="4445646"/>
            <a:ext cx="990599" cy="2412354"/>
          </a:xfrm>
          <a:prstGeom prst="rect">
            <a:avLst/>
          </a:prstGeom>
          <a:noFill/>
          <a:ln w="9525">
            <a:noFill/>
            <a:miter lim="800000"/>
            <a:headEnd/>
            <a:tailEnd/>
          </a:ln>
        </p:spPr>
      </p:pic>
    </p:spTree>
    <p:extLst>
      <p:ext uri="{BB962C8B-B14F-4D97-AF65-F5344CB8AC3E}">
        <p14:creationId xmlns:p14="http://schemas.microsoft.com/office/powerpoint/2010/main" val="3680051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381000" y="304800"/>
            <a:ext cx="8305800" cy="762000"/>
          </a:xfrm>
          <a:solidFill>
            <a:schemeClr val="tx2">
              <a:lumMod val="40000"/>
              <a:lumOff val="60000"/>
            </a:schemeClr>
          </a:solidFill>
        </p:spPr>
        <p:txBody>
          <a:bodyPr>
            <a:normAutofit fontScale="90000"/>
          </a:bodyPr>
          <a:lstStyle/>
          <a:p>
            <a:pPr algn="ctr" eaLnBrk="1" fontAlgn="auto" hangingPunct="1">
              <a:spcAft>
                <a:spcPts val="0"/>
              </a:spcAft>
              <a:defRPr/>
            </a:pPr>
            <a:r>
              <a:rPr lang="en-US" sz="3600" dirty="0" smtClean="0">
                <a:latin typeface="+mn-lt"/>
              </a:rPr>
              <a:t>What Works - Sumter School District 17</a:t>
            </a:r>
            <a:r>
              <a:rPr lang="en-US" sz="2400" dirty="0" smtClean="0"/>
              <a:t/>
            </a:r>
            <a:br>
              <a:rPr lang="en-US" sz="2400" dirty="0" smtClean="0"/>
            </a:br>
            <a:endParaRPr lang="en-US" sz="2400" dirty="0" smtClean="0"/>
          </a:p>
        </p:txBody>
      </p:sp>
      <p:sp>
        <p:nvSpPr>
          <p:cNvPr id="29699" name="Content Placeholder 1"/>
          <p:cNvSpPr>
            <a:spLocks noGrp="1"/>
          </p:cNvSpPr>
          <p:nvPr>
            <p:ph idx="1"/>
          </p:nvPr>
        </p:nvSpPr>
        <p:spPr>
          <a:xfrm>
            <a:off x="533400" y="1066800"/>
            <a:ext cx="8229600" cy="5562600"/>
          </a:xfrm>
        </p:spPr>
        <p:txBody>
          <a:bodyPr/>
          <a:lstStyle/>
          <a:p>
            <a:pPr lvl="1" eaLnBrk="1" hangingPunct="1"/>
            <a:r>
              <a:rPr lang="en-US" dirty="0" smtClean="0"/>
              <a:t>ARRA funding of $241,757</a:t>
            </a:r>
          </a:p>
          <a:p>
            <a:pPr lvl="1" eaLnBrk="1" hangingPunct="1"/>
            <a:r>
              <a:rPr lang="en-US" dirty="0" smtClean="0"/>
              <a:t>Direct Digital Controls</a:t>
            </a:r>
          </a:p>
          <a:p>
            <a:pPr lvl="1" eaLnBrk="1" hangingPunct="1"/>
            <a:r>
              <a:rPr lang="en-US" dirty="0" smtClean="0"/>
              <a:t>Savings – $  48,826 annually (about 5 yr payback)</a:t>
            </a:r>
          </a:p>
          <a:p>
            <a:pPr lvl="1" eaLnBrk="1" hangingPunct="1">
              <a:buFont typeface="Verdana" pitchFamily="34" charset="0"/>
              <a:buNone/>
            </a:pPr>
            <a:r>
              <a:rPr lang="en-US" dirty="0" smtClean="0"/>
              <a:t>		         - $976,527 lifetime</a:t>
            </a:r>
          </a:p>
          <a:p>
            <a:pPr lvl="1" eaLnBrk="1" hangingPunct="1"/>
            <a:r>
              <a:rPr lang="en-US" dirty="0" smtClean="0"/>
              <a:t>Received $96,076 rebate from Progress Energy’s Energy Efficiency for Business program</a:t>
            </a:r>
          </a:p>
        </p:txBody>
      </p:sp>
      <p:sp>
        <p:nvSpPr>
          <p:cNvPr id="29701" name="Date Placeholder 5"/>
          <p:cNvSpPr>
            <a:spLocks noGrp="1"/>
          </p:cNvSpPr>
          <p:nvPr>
            <p:ph type="dt" sz="half" idx="10"/>
          </p:nvPr>
        </p:nvSpPr>
        <p:spPr bwMode="auto">
          <a:xfrm>
            <a:off x="381000" y="6096000"/>
            <a:ext cx="2289175" cy="365125"/>
          </a:xfrm>
          <a:noFill/>
          <a:ln>
            <a:miter lim="800000"/>
            <a:headEnd/>
            <a:tailEnd/>
          </a:ln>
        </p:spPr>
        <p:txBody>
          <a:bodyPr wrap="square" lIns="91440" tIns="45720" rIns="91440" bIns="45720" numCol="1" anchor="t" anchorCtr="0" compatLnSpc="1">
            <a:prstTxWarp prst="textNoShape">
              <a:avLst/>
            </a:prstTxWarp>
          </a:bodyPr>
          <a:lstStyle/>
          <a:p>
            <a:r>
              <a:rPr lang="en-US" smtClean="0"/>
              <a:t>5/31/2011</a:t>
            </a:r>
          </a:p>
        </p:txBody>
      </p:sp>
      <p:pic>
        <p:nvPicPr>
          <p:cNvPr id="5" name="Picture 4" descr="IMG_4486.jpg"/>
          <p:cNvPicPr>
            <a:picLocks noChangeAspect="1"/>
          </p:cNvPicPr>
          <p:nvPr/>
        </p:nvPicPr>
        <p:blipFill>
          <a:blip r:embed="rId3" cstate="print"/>
          <a:stretch>
            <a:fillRect/>
          </a:stretch>
        </p:blipFill>
        <p:spPr>
          <a:xfrm>
            <a:off x="4724400" y="4076700"/>
            <a:ext cx="330200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reccovery-stimulus-logo.jpg"/>
          <p:cNvPicPr>
            <a:picLocks noChangeAspect="1"/>
          </p:cNvPicPr>
          <p:nvPr/>
        </p:nvPicPr>
        <p:blipFill>
          <a:blip r:embed="rId4" cstate="print"/>
          <a:stretch>
            <a:fillRect/>
          </a:stretch>
        </p:blipFill>
        <p:spPr>
          <a:xfrm>
            <a:off x="0" y="5663541"/>
            <a:ext cx="1295399" cy="1194459"/>
          </a:xfrm>
          <a:prstGeom prst="rect">
            <a:avLst/>
          </a:prstGeom>
        </p:spPr>
      </p:pic>
    </p:spTree>
    <p:extLst>
      <p:ext uri="{BB962C8B-B14F-4D97-AF65-F5344CB8AC3E}">
        <p14:creationId xmlns:p14="http://schemas.microsoft.com/office/powerpoint/2010/main" val="3963147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304800" y="304800"/>
            <a:ext cx="8610600" cy="762000"/>
          </a:xfrm>
          <a:solidFill>
            <a:schemeClr val="tx2">
              <a:lumMod val="40000"/>
              <a:lumOff val="60000"/>
            </a:schemeClr>
          </a:solidFill>
        </p:spPr>
        <p:txBody>
          <a:bodyPr>
            <a:noAutofit/>
          </a:bodyPr>
          <a:lstStyle/>
          <a:p>
            <a:pPr eaLnBrk="1" fontAlgn="auto" hangingPunct="1">
              <a:spcAft>
                <a:spcPts val="0"/>
              </a:spcAft>
              <a:defRPr/>
            </a:pPr>
            <a:r>
              <a:rPr lang="en-US" sz="2800" dirty="0" smtClean="0"/>
              <a:t>What Works - Horry County School District</a:t>
            </a:r>
          </a:p>
        </p:txBody>
      </p:sp>
      <p:sp>
        <p:nvSpPr>
          <p:cNvPr id="28675" name="Content Placeholder 1"/>
          <p:cNvSpPr>
            <a:spLocks noGrp="1"/>
          </p:cNvSpPr>
          <p:nvPr>
            <p:ph idx="1"/>
          </p:nvPr>
        </p:nvSpPr>
        <p:spPr>
          <a:xfrm>
            <a:off x="685800" y="1231900"/>
            <a:ext cx="8001000" cy="5016500"/>
          </a:xfrm>
        </p:spPr>
        <p:txBody>
          <a:bodyPr/>
          <a:lstStyle/>
          <a:p>
            <a:pPr lvl="1" eaLnBrk="1" hangingPunct="1"/>
            <a:r>
              <a:rPr lang="en-US" dirty="0" smtClean="0"/>
              <a:t>1651 Occupancy Sensors @ $598,438</a:t>
            </a:r>
          </a:p>
          <a:p>
            <a:pPr lvl="1" eaLnBrk="1" hangingPunct="1"/>
            <a:r>
              <a:rPr lang="en-US" dirty="0" smtClean="0"/>
              <a:t>Savings - $   289,000 annually</a:t>
            </a:r>
          </a:p>
          <a:p>
            <a:pPr lvl="1" eaLnBrk="1" hangingPunct="1">
              <a:buFont typeface="Verdana" pitchFamily="34" charset="0"/>
              <a:buNone/>
            </a:pPr>
            <a:r>
              <a:rPr lang="en-US" dirty="0" smtClean="0"/>
              <a:t>		         - $2,896,000 lifetime</a:t>
            </a:r>
          </a:p>
          <a:p>
            <a:pPr lvl="1" eaLnBrk="1" hangingPunct="1"/>
            <a:r>
              <a:rPr lang="en-US" dirty="0" smtClean="0"/>
              <a:t>Received $93,400 rebate from Santee Cooper’s “</a:t>
            </a:r>
            <a:r>
              <a:rPr lang="en-US" i="1" dirty="0" smtClean="0"/>
              <a:t>Reduce The Use – South Carolina</a:t>
            </a:r>
            <a:r>
              <a:rPr lang="en-US" dirty="0" smtClean="0"/>
              <a:t>” campaign</a:t>
            </a:r>
          </a:p>
        </p:txBody>
      </p:sp>
      <p:sp>
        <p:nvSpPr>
          <p:cNvPr id="28676" name="Date Placeholder 5"/>
          <p:cNvSpPr>
            <a:spLocks noGrp="1"/>
          </p:cNvSpPr>
          <p:nvPr>
            <p:ph type="dt" sz="half" idx="10"/>
          </p:nvPr>
        </p:nvSpPr>
        <p:spPr bwMode="auto">
          <a:xfrm>
            <a:off x="381000" y="6096000"/>
            <a:ext cx="2289175" cy="365125"/>
          </a:xfrm>
          <a:noFill/>
          <a:ln>
            <a:miter lim="800000"/>
            <a:headEnd/>
            <a:tailEnd/>
          </a:ln>
        </p:spPr>
        <p:txBody>
          <a:bodyPr wrap="square" lIns="91440" tIns="45720" rIns="91440" bIns="45720" numCol="1" anchor="t" anchorCtr="0" compatLnSpc="1">
            <a:prstTxWarp prst="textNoShape">
              <a:avLst/>
            </a:prstTxWarp>
          </a:bodyPr>
          <a:lstStyle/>
          <a:p>
            <a:r>
              <a:rPr lang="en-US" smtClean="0"/>
              <a:t>5/31/2011</a:t>
            </a:r>
          </a:p>
        </p:txBody>
      </p:sp>
      <p:pic>
        <p:nvPicPr>
          <p:cNvPr id="28677" name="Picture 3" descr="Horry-Santee Cooper.JPG"/>
          <p:cNvPicPr>
            <a:picLocks noChangeAspect="1"/>
          </p:cNvPicPr>
          <p:nvPr/>
        </p:nvPicPr>
        <p:blipFill>
          <a:blip r:embed="rId2" cstate="print"/>
          <a:srcRect/>
          <a:stretch>
            <a:fillRect/>
          </a:stretch>
        </p:blipFill>
        <p:spPr bwMode="auto">
          <a:xfrm>
            <a:off x="3048000" y="3962400"/>
            <a:ext cx="3352800" cy="2235200"/>
          </a:xfrm>
          <a:prstGeom prst="rect">
            <a:avLst/>
          </a:prstGeom>
          <a:noFill/>
          <a:ln w="9525">
            <a:noFill/>
            <a:miter lim="800000"/>
            <a:headEnd/>
            <a:tailEnd/>
          </a:ln>
        </p:spPr>
      </p:pic>
      <p:pic>
        <p:nvPicPr>
          <p:cNvPr id="6" name="Picture 5" descr="reccovery-stimulus-logo.jpg"/>
          <p:cNvPicPr>
            <a:picLocks noChangeAspect="1"/>
          </p:cNvPicPr>
          <p:nvPr/>
        </p:nvPicPr>
        <p:blipFill>
          <a:blip r:embed="rId3" cstate="print"/>
          <a:stretch>
            <a:fillRect/>
          </a:stretch>
        </p:blipFill>
        <p:spPr>
          <a:xfrm>
            <a:off x="152400" y="5562600"/>
            <a:ext cx="1295399" cy="1194459"/>
          </a:xfrm>
          <a:prstGeom prst="rect">
            <a:avLst/>
          </a:prstGeom>
        </p:spPr>
      </p:pic>
    </p:spTree>
    <p:extLst>
      <p:ext uri="{BB962C8B-B14F-4D97-AF65-F5344CB8AC3E}">
        <p14:creationId xmlns:p14="http://schemas.microsoft.com/office/powerpoint/2010/main" val="4219562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457200" y="228600"/>
            <a:ext cx="8229600" cy="1143000"/>
          </a:xfrm>
          <a:solidFill>
            <a:schemeClr val="tx2">
              <a:lumMod val="40000"/>
              <a:lumOff val="60000"/>
            </a:schemeClr>
          </a:solidFill>
        </p:spPr>
        <p:txBody>
          <a:bodyPr>
            <a:normAutofit/>
          </a:bodyPr>
          <a:lstStyle/>
          <a:p>
            <a:r>
              <a:rPr lang="en-US" sz="3600" dirty="0" smtClean="0"/>
              <a:t>What works: Vehicle Conversions: Propane</a:t>
            </a:r>
            <a:endParaRPr lang="en-US" sz="3600" dirty="0"/>
          </a:p>
        </p:txBody>
      </p:sp>
      <p:sp>
        <p:nvSpPr>
          <p:cNvPr id="5" name="Content Placeholder 4"/>
          <p:cNvSpPr>
            <a:spLocks noGrp="1"/>
          </p:cNvSpPr>
          <p:nvPr>
            <p:ph sz="half" idx="1"/>
          </p:nvPr>
        </p:nvSpPr>
        <p:spPr/>
        <p:txBody>
          <a:bodyPr/>
          <a:lstStyle/>
          <a:p>
            <a:r>
              <a:rPr lang="en-US" dirty="0" smtClean="0"/>
              <a:t>Greenville County</a:t>
            </a:r>
          </a:p>
          <a:p>
            <a:pPr lvl="1"/>
            <a:r>
              <a:rPr lang="en-US" dirty="0" smtClean="0"/>
              <a:t>Converted 113 cruisers</a:t>
            </a:r>
          </a:p>
          <a:p>
            <a:pPr lvl="1"/>
            <a:r>
              <a:rPr lang="en-US" dirty="0" smtClean="0"/>
              <a:t>Alliance Autogas &amp; SE </a:t>
            </a:r>
            <a:r>
              <a:rPr lang="en-US" dirty="0"/>
              <a:t>Propane Autogas Development Program</a:t>
            </a:r>
          </a:p>
          <a:p>
            <a:pPr lvl="1"/>
            <a:r>
              <a:rPr lang="en-US" dirty="0" smtClean="0"/>
              <a:t>3 refueling stations</a:t>
            </a:r>
          </a:p>
          <a:p>
            <a:pPr lvl="1"/>
            <a:r>
              <a:rPr lang="en-US" dirty="0" smtClean="0"/>
              <a:t>@$100,000 annual fuel savings</a:t>
            </a:r>
          </a:p>
          <a:p>
            <a:pPr lvl="1"/>
            <a:endParaRPr lang="en-US" dirty="0" smtClean="0"/>
          </a:p>
          <a:p>
            <a:pPr lvl="1"/>
            <a:endParaRPr lang="en-US" dirty="0"/>
          </a:p>
        </p:txBody>
      </p:sp>
      <p:sp>
        <p:nvSpPr>
          <p:cNvPr id="6" name="Content Placeholder 5"/>
          <p:cNvSpPr>
            <a:spLocks noGrp="1"/>
          </p:cNvSpPr>
          <p:nvPr>
            <p:ph sz="half" idx="2"/>
          </p:nvPr>
        </p:nvSpPr>
        <p:spPr/>
        <p:txBody>
          <a:bodyPr/>
          <a:lstStyle/>
          <a:p>
            <a:r>
              <a:rPr lang="en-US" dirty="0" smtClean="0"/>
              <a:t>Greenwood County</a:t>
            </a:r>
          </a:p>
          <a:p>
            <a:pPr lvl="1"/>
            <a:r>
              <a:rPr lang="en-US" dirty="0" smtClean="0"/>
              <a:t>Converted 37 vehicles</a:t>
            </a:r>
          </a:p>
          <a:p>
            <a:pPr lvl="1"/>
            <a:r>
              <a:rPr lang="en-US" dirty="0" smtClean="0"/>
              <a:t>Propane duel-fuel cruisers</a:t>
            </a:r>
          </a:p>
          <a:p>
            <a:pPr lvl="1"/>
            <a:r>
              <a:rPr lang="en-US" dirty="0" smtClean="0"/>
              <a:t>$5,800 per retrofit</a:t>
            </a:r>
          </a:p>
          <a:p>
            <a:pPr lvl="1"/>
            <a:r>
              <a:rPr lang="en-US" dirty="0" smtClean="0"/>
              <a:t>ARRA grant</a:t>
            </a:r>
          </a:p>
          <a:p>
            <a:pPr lvl="1"/>
            <a:endParaRPr lang="en-US" dirty="0"/>
          </a:p>
        </p:txBody>
      </p:sp>
    </p:spTree>
    <p:extLst>
      <p:ext uri="{BB962C8B-B14F-4D97-AF65-F5344CB8AC3E}">
        <p14:creationId xmlns:p14="http://schemas.microsoft.com/office/powerpoint/2010/main" val="4125220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US" sz="3600" dirty="0" smtClean="0"/>
              <a:t>What works: Vehicle Conversions: Propane</a:t>
            </a:r>
            <a:endParaRPr lang="en-US" sz="3600" dirty="0"/>
          </a:p>
        </p:txBody>
      </p:sp>
      <p:sp>
        <p:nvSpPr>
          <p:cNvPr id="3" name="Content Placeholder 2"/>
          <p:cNvSpPr>
            <a:spLocks noGrp="1"/>
          </p:cNvSpPr>
          <p:nvPr>
            <p:ph sz="half" idx="1"/>
          </p:nvPr>
        </p:nvSpPr>
        <p:spPr>
          <a:xfrm>
            <a:off x="457200" y="1600204"/>
            <a:ext cx="5105400" cy="4525963"/>
          </a:xfrm>
        </p:spPr>
        <p:txBody>
          <a:bodyPr>
            <a:normAutofit/>
          </a:bodyPr>
          <a:lstStyle/>
          <a:p>
            <a:r>
              <a:rPr lang="en-US" dirty="0" smtClean="0"/>
              <a:t>Conversion cost @ $5,000</a:t>
            </a:r>
          </a:p>
          <a:p>
            <a:r>
              <a:rPr lang="en-US" dirty="0" smtClean="0"/>
              <a:t>Limited infrastructure investment (@$250,000)</a:t>
            </a:r>
          </a:p>
          <a:p>
            <a:r>
              <a:rPr lang="en-US" dirty="0" smtClean="0"/>
              <a:t>Dedicated and duel-fuel options available</a:t>
            </a:r>
          </a:p>
          <a:p>
            <a:r>
              <a:rPr lang="en-US" dirty="0" smtClean="0"/>
              <a:t>Works well in light/medium-duty vehicles</a:t>
            </a:r>
          </a:p>
          <a:p>
            <a:r>
              <a:rPr lang="en-US" dirty="0" smtClean="0"/>
              <a:t>Liquid, fueling time similar to petroleum</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295400"/>
            <a:ext cx="3449782" cy="25766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728" y="3962400"/>
            <a:ext cx="3055125" cy="2590800"/>
          </a:xfrm>
          <a:prstGeom prst="rect">
            <a:avLst/>
          </a:prstGeom>
        </p:spPr>
      </p:pic>
    </p:spTree>
    <p:extLst>
      <p:ext uri="{BB962C8B-B14F-4D97-AF65-F5344CB8AC3E}">
        <p14:creationId xmlns:p14="http://schemas.microsoft.com/office/powerpoint/2010/main" val="232590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US" sz="3600" dirty="0" smtClean="0"/>
              <a:t>What Works: Vehicle Conversions: CNG</a:t>
            </a:r>
            <a:endParaRPr lang="en-US" sz="3600" dirty="0"/>
          </a:p>
        </p:txBody>
      </p:sp>
      <p:sp>
        <p:nvSpPr>
          <p:cNvPr id="3" name="Content Placeholder 2"/>
          <p:cNvSpPr>
            <a:spLocks noGrp="1"/>
          </p:cNvSpPr>
          <p:nvPr>
            <p:ph sz="half" idx="1"/>
          </p:nvPr>
        </p:nvSpPr>
        <p:spPr>
          <a:xfrm>
            <a:off x="457200" y="1600204"/>
            <a:ext cx="4953000" cy="4525963"/>
          </a:xfrm>
        </p:spPr>
        <p:txBody>
          <a:bodyPr>
            <a:normAutofit lnSpcReduction="10000"/>
          </a:bodyPr>
          <a:lstStyle/>
          <a:p>
            <a:r>
              <a:rPr lang="en-US" dirty="0" smtClean="0"/>
              <a:t>Conversion cost @ $5,000</a:t>
            </a:r>
          </a:p>
          <a:p>
            <a:r>
              <a:rPr lang="en-US" dirty="0" smtClean="0"/>
              <a:t>Large infrastructure investment (@$500,000)</a:t>
            </a:r>
          </a:p>
          <a:p>
            <a:r>
              <a:rPr lang="en-US" dirty="0" smtClean="0"/>
              <a:t>Dedicated and duel-fuel options available</a:t>
            </a:r>
          </a:p>
          <a:p>
            <a:r>
              <a:rPr lang="en-US" dirty="0" smtClean="0"/>
              <a:t>Works in light/medium/heavy-duty veh</a:t>
            </a:r>
            <a:r>
              <a:rPr lang="en-US" dirty="0"/>
              <a:t>i</a:t>
            </a:r>
            <a:r>
              <a:rPr lang="en-US" dirty="0" smtClean="0"/>
              <a:t>cles</a:t>
            </a:r>
          </a:p>
          <a:p>
            <a:r>
              <a:rPr lang="en-US" dirty="0" smtClean="0"/>
              <a:t>Fueling can be fast-fill (5 minutes) or time-fill (overnight)</a:t>
            </a:r>
            <a:endParaRPr lang="en-US" dirty="0"/>
          </a:p>
        </p:txBody>
      </p:sp>
      <p:pic>
        <p:nvPicPr>
          <p:cNvPr id="1026" name="Picture 2" descr="http://www.ngvglobal.com/files/2015/04/USA_Clean-Energy-CNG-dispensers-2015-250x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286897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ktbs.images.worldnow.com/images/22649927_B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1181" y="3926833"/>
            <a:ext cx="3232763" cy="24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0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uses the most energy in your home? </a:t>
            </a:r>
            <a:endParaRPr lang="en-US" dirty="0"/>
          </a:p>
        </p:txBody>
      </p:sp>
      <p:sp>
        <p:nvSpPr>
          <p:cNvPr id="3" name="Text Placeholder 2"/>
          <p:cNvSpPr>
            <a:spLocks noGrp="1"/>
          </p:cNvSpPr>
          <p:nvPr>
            <p:ph type="body" idx="1"/>
          </p:nvPr>
        </p:nvSpPr>
        <p:spPr/>
        <p:txBody>
          <a:bodyPr>
            <a:normAutofit/>
          </a:bodyPr>
          <a:lstStyle/>
          <a:p>
            <a:r>
              <a:rPr lang="en-US" sz="4000" dirty="0" smtClean="0">
                <a:solidFill>
                  <a:schemeClr val="tx2"/>
                </a:solidFill>
              </a:rPr>
              <a:t>Quiz Time! </a:t>
            </a:r>
            <a:endParaRPr lang="en-US" sz="4000" dirty="0">
              <a:solidFill>
                <a:schemeClr val="tx2"/>
              </a:solidFill>
            </a:endParaRPr>
          </a:p>
        </p:txBody>
      </p:sp>
      <p:sp>
        <p:nvSpPr>
          <p:cNvPr id="4" name="AutoShape 4" descr="Image result for dog pulling woman alo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dog pulling woman along"/>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685800"/>
            <a:ext cx="2933700" cy="2933700"/>
          </a:xfrm>
          <a:prstGeom prst="rect">
            <a:avLst/>
          </a:prstGeom>
        </p:spPr>
      </p:pic>
    </p:spTree>
    <p:extLst>
      <p:ext uri="{BB962C8B-B14F-4D97-AF65-F5344CB8AC3E}">
        <p14:creationId xmlns:p14="http://schemas.microsoft.com/office/powerpoint/2010/main" val="88989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US" dirty="0" smtClean="0"/>
              <a:t>What works: Vehicle Conversions: CNG</a:t>
            </a:r>
            <a:endParaRPr lang="en-US" dirty="0"/>
          </a:p>
        </p:txBody>
      </p:sp>
      <p:sp>
        <p:nvSpPr>
          <p:cNvPr id="3" name="Content Placeholder 2"/>
          <p:cNvSpPr>
            <a:spLocks noGrp="1"/>
          </p:cNvSpPr>
          <p:nvPr>
            <p:ph idx="1"/>
          </p:nvPr>
        </p:nvSpPr>
        <p:spPr>
          <a:xfrm>
            <a:off x="304800" y="1447801"/>
            <a:ext cx="4876800" cy="1219200"/>
          </a:xfrm>
        </p:spPr>
        <p:txBody>
          <a:bodyPr>
            <a:normAutofit/>
          </a:bodyPr>
          <a:lstStyle/>
          <a:p>
            <a:pPr marL="0" indent="0">
              <a:buNone/>
            </a:pPr>
            <a:r>
              <a:rPr lang="en-US" dirty="0" smtClean="0"/>
              <a:t>Greer Commission of Public Works</a:t>
            </a:r>
          </a:p>
          <a:p>
            <a:pPr lvl="1"/>
            <a:endParaRPr lang="en-US" dirty="0" smtClean="0"/>
          </a:p>
          <a:p>
            <a:pPr lvl="1"/>
            <a:endParaRPr lang="en-US" dirty="0" smtClean="0"/>
          </a:p>
          <a:p>
            <a:pPr lvl="1"/>
            <a:endParaRPr lang="en-US" dirty="0"/>
          </a:p>
        </p:txBody>
      </p:sp>
      <p:pic>
        <p:nvPicPr>
          <p:cNvPr id="2050" name="Picture 2" descr="http://www.cngrefuelingsystems.com/wp-content/uploads/2013/03/DSC00831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317764" cy="24860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705227"/>
            <a:ext cx="3820158" cy="2539998"/>
          </a:xfrm>
          <a:prstGeom prst="rect">
            <a:avLst/>
          </a:prstGeom>
        </p:spPr>
      </p:pic>
      <p:sp>
        <p:nvSpPr>
          <p:cNvPr id="6" name="TextBox 5"/>
          <p:cNvSpPr txBox="1"/>
          <p:nvPr/>
        </p:nvSpPr>
        <p:spPr>
          <a:xfrm>
            <a:off x="4309045" y="4332083"/>
            <a:ext cx="4038863" cy="1384995"/>
          </a:xfrm>
          <a:prstGeom prst="rect">
            <a:avLst/>
          </a:prstGeom>
          <a:noFill/>
        </p:spPr>
        <p:txBody>
          <a:bodyPr wrap="none" rtlCol="0">
            <a:spAutoFit/>
          </a:bodyPr>
          <a:lstStyle/>
          <a:p>
            <a:r>
              <a:rPr lang="en-US" sz="2800" dirty="0" err="1" smtClean="0"/>
              <a:t>Spinx</a:t>
            </a:r>
            <a:r>
              <a:rPr lang="en-US" sz="2800" dirty="0" smtClean="0"/>
              <a:t> and Spire both have</a:t>
            </a:r>
          </a:p>
          <a:p>
            <a:r>
              <a:rPr lang="en-US" sz="2800" dirty="0" smtClean="0"/>
              <a:t>installed charging stations </a:t>
            </a:r>
          </a:p>
          <a:p>
            <a:r>
              <a:rPr lang="en-US" sz="2800" dirty="0" smtClean="0"/>
              <a:t>open to the public</a:t>
            </a:r>
            <a:endParaRPr lang="en-US" sz="2800" dirty="0"/>
          </a:p>
        </p:txBody>
      </p:sp>
    </p:spTree>
    <p:extLst>
      <p:ext uri="{BB962C8B-B14F-4D97-AF65-F5344CB8AC3E}">
        <p14:creationId xmlns:p14="http://schemas.microsoft.com/office/powerpoint/2010/main" val="2464124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you can’t stand the heat…</a:t>
            </a:r>
            <a:endParaRPr lang="en-US" dirty="0"/>
          </a:p>
        </p:txBody>
      </p:sp>
      <p:sp>
        <p:nvSpPr>
          <p:cNvPr id="3" name="Text Placeholder 2"/>
          <p:cNvSpPr>
            <a:spLocks noGrp="1"/>
          </p:cNvSpPr>
          <p:nvPr>
            <p:ph type="body" idx="1"/>
          </p:nvPr>
        </p:nvSpPr>
        <p:spPr/>
        <p:txBody>
          <a:bodyPr>
            <a:normAutofit/>
          </a:bodyPr>
          <a:lstStyle/>
          <a:p>
            <a:r>
              <a:rPr lang="en-US" sz="4000" dirty="0" smtClean="0">
                <a:solidFill>
                  <a:schemeClr val="tx2"/>
                </a:solidFill>
              </a:rPr>
              <a:t>Quiz Time! </a:t>
            </a:r>
            <a:endParaRPr lang="en-US" sz="4000" dirty="0">
              <a:solidFill>
                <a:schemeClr val="tx2"/>
              </a:solidFill>
            </a:endParaRPr>
          </a:p>
        </p:txBody>
      </p:sp>
      <p:pic>
        <p:nvPicPr>
          <p:cNvPr id="5122" name="Picture 2" descr="http://www.annetaintor.com/wp-content/uploads/2013/11/magnets-i-don-t-mind-the-heat-it-s-the-kit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14300"/>
            <a:ext cx="40767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59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Kitchen Trivia time!</a:t>
            </a:r>
            <a:endParaRPr lang="en-US" dirty="0"/>
          </a:p>
        </p:txBody>
      </p:sp>
      <p:sp>
        <p:nvSpPr>
          <p:cNvPr id="3" name="Content Placeholder 2"/>
          <p:cNvSpPr>
            <a:spLocks noGrp="1"/>
          </p:cNvSpPr>
          <p:nvPr>
            <p:ph idx="1"/>
          </p:nvPr>
        </p:nvSpPr>
        <p:spPr>
          <a:xfrm>
            <a:off x="457200" y="1600200"/>
            <a:ext cx="8534400" cy="5029200"/>
          </a:xfrm>
        </p:spPr>
        <p:txBody>
          <a:bodyPr>
            <a:normAutofit fontScale="92500"/>
          </a:bodyPr>
          <a:lstStyle/>
          <a:p>
            <a:r>
              <a:rPr lang="en-US" dirty="0" smtClean="0"/>
              <a:t>What is the most efficient appliance in the kitchen? </a:t>
            </a:r>
          </a:p>
          <a:p>
            <a:pPr lvl="1"/>
            <a:r>
              <a:rPr lang="en-US" b="1" dirty="0" smtClean="0">
                <a:solidFill>
                  <a:srgbClr val="00B050"/>
                </a:solidFill>
              </a:rPr>
              <a:t>MICROWAVE</a:t>
            </a:r>
          </a:p>
          <a:p>
            <a:r>
              <a:rPr lang="en-US" dirty="0" smtClean="0"/>
              <a:t>What kitchen appliance uses less energy than your oven and can be left on all day?</a:t>
            </a:r>
          </a:p>
          <a:p>
            <a:pPr lvl="1"/>
            <a:r>
              <a:rPr lang="en-US" b="1" dirty="0" smtClean="0">
                <a:solidFill>
                  <a:srgbClr val="00B050"/>
                </a:solidFill>
              </a:rPr>
              <a:t>CROCK POT</a:t>
            </a:r>
          </a:p>
          <a:p>
            <a:r>
              <a:rPr lang="en-US" dirty="0" smtClean="0"/>
              <a:t>True or False: Opening and closing the refrigerator door multiple times is better than leaving the door open and getting all of your goodies out at once? </a:t>
            </a:r>
            <a:endParaRPr lang="en-US" dirty="0"/>
          </a:p>
          <a:p>
            <a:pPr lvl="1"/>
            <a:r>
              <a:rPr lang="en-US" b="1" dirty="0" smtClean="0">
                <a:solidFill>
                  <a:srgbClr val="00B050"/>
                </a:solidFill>
              </a:rPr>
              <a:t>FALSE</a:t>
            </a:r>
          </a:p>
          <a:p>
            <a:endParaRPr lang="en-US" dirty="0"/>
          </a:p>
        </p:txBody>
      </p:sp>
    </p:spTree>
    <p:extLst>
      <p:ext uri="{BB962C8B-B14F-4D97-AF65-F5344CB8AC3E}">
        <p14:creationId xmlns:p14="http://schemas.microsoft.com/office/powerpoint/2010/main" val="341390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228600"/>
            <a:ext cx="8458200" cy="1219200"/>
          </a:xfrm>
          <a:solidFill>
            <a:schemeClr val="tx2">
              <a:lumMod val="40000"/>
              <a:lumOff val="60000"/>
            </a:schemeClr>
          </a:solidFill>
        </p:spPr>
        <p:txBody>
          <a:bodyPr>
            <a:noAutofit/>
          </a:bodyPr>
          <a:lstStyle/>
          <a:p>
            <a:pPr eaLnBrk="1" hangingPunct="1"/>
            <a:r>
              <a:rPr lang="en-US" dirty="0" smtClean="0">
                <a:cs typeface="Times New Roman" pitchFamily="18" charset="0"/>
              </a:rPr>
              <a:t>Financial Assistance – Performance Contracting </a:t>
            </a:r>
          </a:p>
        </p:txBody>
      </p:sp>
      <p:sp>
        <p:nvSpPr>
          <p:cNvPr id="4099" name="Content Placeholder 2"/>
          <p:cNvSpPr>
            <a:spLocks noGrp="1"/>
          </p:cNvSpPr>
          <p:nvPr>
            <p:ph idx="1"/>
          </p:nvPr>
        </p:nvSpPr>
        <p:spPr>
          <a:xfrm>
            <a:off x="685800" y="1828800"/>
            <a:ext cx="7573962" cy="4525963"/>
          </a:xfrm>
        </p:spPr>
        <p:txBody>
          <a:bodyPr>
            <a:noAutofit/>
          </a:bodyPr>
          <a:lstStyle/>
          <a:p>
            <a:pPr eaLnBrk="1" hangingPunct="1">
              <a:lnSpc>
                <a:spcPct val="90000"/>
              </a:lnSpc>
              <a:buClr>
                <a:schemeClr val="accent2"/>
              </a:buClr>
              <a:buFontTx/>
              <a:buNone/>
            </a:pPr>
            <a:r>
              <a:rPr lang="en-US" sz="2800" b="1" dirty="0" smtClean="0">
                <a:cs typeface="Times New Roman" pitchFamily="18" charset="0"/>
              </a:rPr>
              <a:t>Energy Savings Performance Contracting  </a:t>
            </a:r>
          </a:p>
          <a:p>
            <a:pPr eaLnBrk="1" hangingPunct="1">
              <a:lnSpc>
                <a:spcPct val="90000"/>
              </a:lnSpc>
              <a:buClr>
                <a:schemeClr val="accent2"/>
              </a:buClr>
              <a:buFontTx/>
              <a:buNone/>
            </a:pPr>
            <a:endParaRPr lang="en-US" sz="2800" b="1" dirty="0" smtClean="0">
              <a:cs typeface="Times New Roman" pitchFamily="18" charset="0"/>
            </a:endParaRPr>
          </a:p>
          <a:p>
            <a:pPr eaLnBrk="1" hangingPunct="1">
              <a:lnSpc>
                <a:spcPct val="90000"/>
              </a:lnSpc>
              <a:buClr>
                <a:schemeClr val="accent2"/>
              </a:buClr>
              <a:buFontTx/>
              <a:buNone/>
            </a:pPr>
            <a:r>
              <a:rPr lang="en-US" sz="2800" dirty="0" smtClean="0">
                <a:cs typeface="Times New Roman" pitchFamily="18" charset="0"/>
              </a:rPr>
              <a:t> “The use of GUARANTEED savings from the maintenance and operations budgets as capital to make needed upgrades and modernizations to your building environmental systems, financed over a specified period of time.”</a:t>
            </a:r>
          </a:p>
          <a:p>
            <a:pPr eaLnBrk="1" hangingPunct="1">
              <a:lnSpc>
                <a:spcPct val="90000"/>
              </a:lnSpc>
              <a:buClr>
                <a:schemeClr val="accent2"/>
              </a:buClr>
              <a:buFontTx/>
              <a:buNone/>
            </a:pPr>
            <a:endParaRPr lang="en-US" sz="2800" dirty="0" smtClean="0">
              <a:cs typeface="Times New Roman" pitchFamily="18" charset="0"/>
            </a:endParaRPr>
          </a:p>
          <a:p>
            <a:pPr eaLnBrk="1" hangingPunct="1">
              <a:lnSpc>
                <a:spcPct val="90000"/>
              </a:lnSpc>
              <a:buClr>
                <a:schemeClr val="accent2"/>
              </a:buClr>
              <a:buFontTx/>
              <a:buNone/>
            </a:pPr>
            <a:r>
              <a:rPr lang="en-US" sz="2800" dirty="0" smtClean="0">
                <a:cs typeface="Times New Roman" pitchFamily="18" charset="0"/>
              </a:rPr>
              <a:t>		</a:t>
            </a:r>
            <a:r>
              <a:rPr lang="en-US" sz="2800" i="1" dirty="0" smtClean="0">
                <a:cs typeface="Times New Roman" pitchFamily="18" charset="0"/>
              </a:rPr>
              <a:t>             </a:t>
            </a:r>
            <a:r>
              <a:rPr lang="en-US" sz="2800" dirty="0" smtClean="0">
                <a:cs typeface="Times New Roman" pitchFamily="18" charset="0"/>
              </a:rPr>
              <a:t>-- </a:t>
            </a:r>
            <a:r>
              <a:rPr lang="en-US" sz="2800" b="1" dirty="0" smtClean="0">
                <a:cs typeface="Times New Roman" pitchFamily="18" charset="0"/>
              </a:rPr>
              <a:t>US Department of Energy</a:t>
            </a:r>
          </a:p>
        </p:txBody>
      </p:sp>
    </p:spTree>
    <p:extLst>
      <p:ext uri="{BB962C8B-B14F-4D97-AF65-F5344CB8AC3E}">
        <p14:creationId xmlns:p14="http://schemas.microsoft.com/office/powerpoint/2010/main" val="2543982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40000"/>
              <a:lumOff val="60000"/>
            </a:schemeClr>
          </a:solidFill>
        </p:spPr>
        <p:txBody>
          <a:bodyPr>
            <a:noAutofit/>
          </a:bodyPr>
          <a:lstStyle/>
          <a:p>
            <a:r>
              <a:rPr lang="en-US" dirty="0" smtClean="0">
                <a:cs typeface="Times New Roman" pitchFamily="18" charset="0"/>
              </a:rPr>
              <a:t>Financial Assistance – </a:t>
            </a:r>
            <a:br>
              <a:rPr lang="en-US" dirty="0" smtClean="0">
                <a:cs typeface="Times New Roman" pitchFamily="18" charset="0"/>
              </a:rPr>
            </a:br>
            <a:r>
              <a:rPr lang="en-US" dirty="0" smtClean="0">
                <a:cs typeface="Times New Roman" pitchFamily="18" charset="0"/>
              </a:rPr>
              <a:t>Performance Contracting </a:t>
            </a:r>
            <a:endParaRPr lang="en-US" dirty="0">
              <a:cs typeface="Times New Roman" pitchFamily="18" charset="0"/>
            </a:endParaRPr>
          </a:p>
        </p:txBody>
      </p:sp>
      <p:sp>
        <p:nvSpPr>
          <p:cNvPr id="3" name="Content Placeholder 2"/>
          <p:cNvSpPr>
            <a:spLocks noGrp="1"/>
          </p:cNvSpPr>
          <p:nvPr>
            <p:ph idx="1"/>
          </p:nvPr>
        </p:nvSpPr>
        <p:spPr/>
        <p:txBody>
          <a:bodyPr/>
          <a:lstStyle/>
          <a:p>
            <a:r>
              <a:rPr lang="en-US" dirty="0" smtClean="0">
                <a:cs typeface="Times New Roman" pitchFamily="18" charset="0"/>
              </a:rPr>
              <a:t>If the project is straightforward</a:t>
            </a:r>
          </a:p>
          <a:p>
            <a:pPr lvl="1">
              <a:buNone/>
            </a:pPr>
            <a:r>
              <a:rPr lang="en-US" dirty="0" smtClean="0">
                <a:cs typeface="Times New Roman" pitchFamily="18" charset="0"/>
              </a:rPr>
              <a:t>    -Project management can be done in-house</a:t>
            </a:r>
          </a:p>
          <a:p>
            <a:pPr lvl="1">
              <a:buNone/>
            </a:pPr>
            <a:r>
              <a:rPr lang="en-US" dirty="0" smtClean="0">
                <a:cs typeface="Times New Roman" pitchFamily="18" charset="0"/>
              </a:rPr>
              <a:t>    -Financing isn’t a problem</a:t>
            </a:r>
          </a:p>
          <a:p>
            <a:pPr lvl="1">
              <a:buNone/>
            </a:pPr>
            <a:r>
              <a:rPr lang="en-US" dirty="0" smtClean="0">
                <a:cs typeface="Times New Roman" pitchFamily="18" charset="0"/>
              </a:rPr>
              <a:t>	 -The project is small in scope or cost </a:t>
            </a:r>
          </a:p>
          <a:p>
            <a:pPr lvl="1">
              <a:buNone/>
            </a:pPr>
            <a:r>
              <a:rPr lang="en-US" dirty="0" smtClean="0">
                <a:cs typeface="Times New Roman" pitchFamily="18" charset="0"/>
              </a:rPr>
              <a:t>	 -Loan might be the best approach </a:t>
            </a:r>
            <a:endParaRPr lang="en-US" sz="2800" dirty="0">
              <a:cs typeface="Times New Roman" pitchFamily="18" charset="0"/>
            </a:endParaRPr>
          </a:p>
        </p:txBody>
      </p:sp>
      <p:pic>
        <p:nvPicPr>
          <p:cNvPr id="4" name="Picture 8" descr="http://mohawkcg.com/construction1.gif"/>
          <p:cNvPicPr>
            <a:picLocks noChangeAspect="1" noChangeArrowheads="1"/>
          </p:cNvPicPr>
          <p:nvPr/>
        </p:nvPicPr>
        <p:blipFill>
          <a:blip r:embed="rId3" cstate="print"/>
          <a:srcRect/>
          <a:stretch>
            <a:fillRect/>
          </a:stretch>
        </p:blipFill>
        <p:spPr bwMode="auto">
          <a:xfrm>
            <a:off x="533400" y="4343400"/>
            <a:ext cx="3219994" cy="2209800"/>
          </a:xfrm>
          <a:prstGeom prst="rect">
            <a:avLst/>
          </a:prstGeom>
          <a:noFill/>
        </p:spPr>
      </p:pic>
      <p:pic>
        <p:nvPicPr>
          <p:cNvPr id="5" name="Picture 2" descr="http://upload.wikimedia.org/wikipedia/commons/thumb/d/d6/US_Navy_100809-N-8863V-061_Construction_workers_install_new_energy-efficient_windows_and_lighting_in_Bldg._519_at_Naval_Surface_Warfare_Center.jpg/1280px-US_Navy_100809-N-8863V-061_Construction_workers_install_new_energy-efficient_windows_and_lighting_in_Bldg._519_at_Naval_Surface_Warfare_Center.jpg"/>
          <p:cNvPicPr>
            <a:picLocks noChangeAspect="1" noChangeArrowheads="1"/>
          </p:cNvPicPr>
          <p:nvPr/>
        </p:nvPicPr>
        <p:blipFill>
          <a:blip r:embed="rId4" cstate="print"/>
          <a:srcRect/>
          <a:stretch>
            <a:fillRect/>
          </a:stretch>
        </p:blipFill>
        <p:spPr bwMode="auto">
          <a:xfrm>
            <a:off x="5334000" y="4368898"/>
            <a:ext cx="3276600" cy="2183548"/>
          </a:xfrm>
          <a:prstGeom prst="rect">
            <a:avLst/>
          </a:prstGeom>
          <a:noFill/>
        </p:spPr>
      </p:pic>
    </p:spTree>
    <p:extLst>
      <p:ext uri="{BB962C8B-B14F-4D97-AF65-F5344CB8AC3E}">
        <p14:creationId xmlns:p14="http://schemas.microsoft.com/office/powerpoint/2010/main" val="3118320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tx2">
              <a:lumMod val="40000"/>
              <a:lumOff val="60000"/>
            </a:schemeClr>
          </a:solidFill>
        </p:spPr>
        <p:txBody>
          <a:bodyPr>
            <a:noAutofit/>
          </a:bodyPr>
          <a:lstStyle/>
          <a:p>
            <a:r>
              <a:rPr lang="en-US" dirty="0" smtClean="0">
                <a:cs typeface="Times New Roman" pitchFamily="18" charset="0"/>
              </a:rPr>
              <a:t>Financial Assistance – </a:t>
            </a:r>
            <a:br>
              <a:rPr lang="en-US" dirty="0" smtClean="0">
                <a:cs typeface="Times New Roman" pitchFamily="18" charset="0"/>
              </a:rPr>
            </a:br>
            <a:r>
              <a:rPr lang="en-US" dirty="0" smtClean="0">
                <a:cs typeface="Times New Roman" pitchFamily="18" charset="0"/>
              </a:rPr>
              <a:t>Performance Contracting </a:t>
            </a:r>
            <a:endParaRPr lang="en-US" dirty="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cs typeface="Times New Roman" pitchFamily="18" charset="0"/>
              </a:rPr>
              <a:t>If the solution seems complex or unclear</a:t>
            </a:r>
          </a:p>
          <a:p>
            <a:pPr lvl="1">
              <a:buNone/>
            </a:pPr>
            <a:r>
              <a:rPr lang="en-US" dirty="0" smtClean="0">
                <a:cs typeface="Times New Roman" pitchFamily="18" charset="0"/>
              </a:rPr>
              <a:t>    -You need project management help</a:t>
            </a:r>
          </a:p>
          <a:p>
            <a:pPr lvl="1">
              <a:buNone/>
            </a:pPr>
            <a:r>
              <a:rPr lang="en-US" dirty="0" smtClean="0">
                <a:cs typeface="Times New Roman" pitchFamily="18" charset="0"/>
              </a:rPr>
              <a:t>    -Financing is an issue</a:t>
            </a:r>
          </a:p>
          <a:p>
            <a:pPr lvl="1">
              <a:buNone/>
            </a:pPr>
            <a:r>
              <a:rPr lang="en-US" dirty="0" smtClean="0">
                <a:cs typeface="Times New Roman" pitchFamily="18" charset="0"/>
              </a:rPr>
              <a:t>	-Your organization wants to mitigate risk</a:t>
            </a:r>
          </a:p>
          <a:p>
            <a:pPr lvl="1">
              <a:buNone/>
            </a:pPr>
            <a:r>
              <a:rPr lang="en-US" dirty="0" smtClean="0">
                <a:cs typeface="Times New Roman" pitchFamily="18" charset="0"/>
              </a:rPr>
              <a:t>	 -Think about entering into a Performance Contract</a:t>
            </a:r>
          </a:p>
          <a:p>
            <a:pPr lvl="1">
              <a:buNone/>
            </a:pPr>
            <a:endParaRPr lang="en-US" dirty="0" smtClean="0">
              <a:cs typeface="Times New Roman" pitchFamily="18" charset="0"/>
            </a:endParaRPr>
          </a:p>
          <a:p>
            <a:pPr lvl="1">
              <a:buNone/>
            </a:pPr>
            <a:r>
              <a:rPr lang="en-US" dirty="0" smtClean="0">
                <a:cs typeface="Times New Roman" pitchFamily="18" charset="0"/>
              </a:rPr>
              <a:t>Help available through SCEO </a:t>
            </a:r>
          </a:p>
          <a:p>
            <a:pPr lvl="1">
              <a:buNone/>
            </a:pPr>
            <a:r>
              <a:rPr lang="en-US" dirty="0" smtClean="0">
                <a:cs typeface="Times New Roman" pitchFamily="18" charset="0"/>
                <a:hlinkClick r:id="rId2"/>
              </a:rPr>
              <a:t>http://energy.sc.gov/perfcont</a:t>
            </a:r>
            <a:endParaRPr lang="en-US" dirty="0" smtClean="0">
              <a:cs typeface="Times New Roman" pitchFamily="18" charset="0"/>
            </a:endParaRPr>
          </a:p>
          <a:p>
            <a:pPr lvl="1">
              <a:buNone/>
            </a:pPr>
            <a:endParaRPr lang="en-US" dirty="0">
              <a:latin typeface="Times New Roman" pitchFamily="18" charset="0"/>
              <a:cs typeface="Times New Roman" pitchFamily="18" charset="0"/>
            </a:endParaRPr>
          </a:p>
        </p:txBody>
      </p:sp>
      <p:pic>
        <p:nvPicPr>
          <p:cNvPr id="4" name="Picture 3"/>
          <p:cNvPicPr/>
          <p:nvPr/>
        </p:nvPicPr>
        <p:blipFill rotWithShape="1">
          <a:blip r:embed="rId3"/>
          <a:srcRect l="50352" t="12329"/>
          <a:stretch/>
        </p:blipFill>
        <p:spPr bwMode="auto">
          <a:xfrm rot="19812240">
            <a:off x="5486400" y="4724400"/>
            <a:ext cx="2819400" cy="1463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218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81000" y="228600"/>
            <a:ext cx="8229600" cy="1143000"/>
          </a:xfrm>
          <a:solidFill>
            <a:schemeClr val="tx2">
              <a:lumMod val="40000"/>
              <a:lumOff val="60000"/>
            </a:schemeClr>
          </a:solidFill>
        </p:spPr>
        <p:txBody>
          <a:bodyPr anchor="t">
            <a:normAutofit/>
          </a:bodyPr>
          <a:lstStyle/>
          <a:p>
            <a:pPr eaLnBrk="1" hangingPunct="1"/>
            <a:r>
              <a:rPr lang="en-US" dirty="0" smtClean="0"/>
              <a:t>Financial Assistance – USDA   </a:t>
            </a:r>
          </a:p>
        </p:txBody>
      </p:sp>
      <p:sp>
        <p:nvSpPr>
          <p:cNvPr id="14339" name="Rectangle 3"/>
          <p:cNvSpPr>
            <a:spLocks noGrp="1" noChangeArrowheads="1"/>
          </p:cNvSpPr>
          <p:nvPr>
            <p:ph type="body" idx="4294967295"/>
          </p:nvPr>
        </p:nvSpPr>
        <p:spPr>
          <a:xfrm>
            <a:off x="914400" y="1295400"/>
            <a:ext cx="8229600" cy="4495800"/>
          </a:xfrm>
        </p:spPr>
        <p:txBody>
          <a:bodyPr>
            <a:normAutofit/>
          </a:bodyPr>
          <a:lstStyle/>
          <a:p>
            <a:pPr eaLnBrk="1" hangingPunct="1"/>
            <a:r>
              <a:rPr lang="en-US" dirty="0" smtClean="0"/>
              <a:t>Most areas in SC qualify as “rural” </a:t>
            </a:r>
          </a:p>
          <a:p>
            <a:pPr eaLnBrk="1" hangingPunct="1"/>
            <a:r>
              <a:rPr lang="en-US" dirty="0" smtClean="0"/>
              <a:t>Funding for cost-share grants, loans </a:t>
            </a:r>
          </a:p>
          <a:p>
            <a:pPr eaLnBrk="1" hangingPunct="1"/>
            <a:r>
              <a:rPr lang="en-US" dirty="0" smtClean="0"/>
              <a:t>For retrofits and </a:t>
            </a:r>
            <a:r>
              <a:rPr lang="en-US" dirty="0" err="1" smtClean="0"/>
              <a:t>renewables</a:t>
            </a:r>
            <a:r>
              <a:rPr lang="en-US" dirty="0" smtClean="0"/>
              <a:t> </a:t>
            </a:r>
          </a:p>
          <a:p>
            <a:pPr eaLnBrk="1" hangingPunct="1"/>
            <a:r>
              <a:rPr lang="en-US" dirty="0" smtClean="0"/>
              <a:t>Contact: </a:t>
            </a:r>
          </a:p>
          <a:p>
            <a:pPr eaLnBrk="1" hangingPunct="1">
              <a:buNone/>
            </a:pPr>
            <a:endParaRPr lang="en-US" b="1" dirty="0" smtClean="0"/>
          </a:p>
          <a:p>
            <a:pPr lvl="1" eaLnBrk="1" hangingPunct="1">
              <a:buFontTx/>
              <a:buChar char="•"/>
            </a:pPr>
            <a:r>
              <a:rPr lang="en-US" dirty="0" smtClean="0"/>
              <a:t>Shannon </a:t>
            </a:r>
            <a:r>
              <a:rPr lang="en-US" dirty="0" err="1" smtClean="0"/>
              <a:t>LeGree</a:t>
            </a:r>
            <a:r>
              <a:rPr lang="en-US" dirty="0" smtClean="0"/>
              <a:t> </a:t>
            </a:r>
          </a:p>
          <a:p>
            <a:pPr lvl="1">
              <a:buFontTx/>
              <a:buChar char="•"/>
            </a:pPr>
            <a:r>
              <a:rPr lang="en-US" dirty="0" smtClean="0">
                <a:hlinkClick r:id="rId2"/>
              </a:rPr>
              <a:t>shannon.legree@sc.usda.gov</a:t>
            </a:r>
            <a:endParaRPr lang="en-US" dirty="0" smtClean="0"/>
          </a:p>
          <a:p>
            <a:pPr lvl="1">
              <a:buFontTx/>
              <a:buChar char="•"/>
            </a:pPr>
            <a:r>
              <a:rPr lang="en-US" dirty="0" smtClean="0"/>
              <a:t>(803) 253-3150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US" dirty="0" smtClean="0"/>
              <a:t>Financial Assistance -- Utility Rebates </a:t>
            </a:r>
            <a:endParaRPr lang="en-US" dirty="0"/>
          </a:p>
        </p:txBody>
      </p:sp>
      <p:sp>
        <p:nvSpPr>
          <p:cNvPr id="3" name="Content Placeholder 2"/>
          <p:cNvSpPr>
            <a:spLocks noGrp="1"/>
          </p:cNvSpPr>
          <p:nvPr>
            <p:ph idx="1"/>
          </p:nvPr>
        </p:nvSpPr>
        <p:spPr/>
        <p:txBody>
          <a:bodyPr/>
          <a:lstStyle/>
          <a:p>
            <a:r>
              <a:rPr lang="en-US" dirty="0" smtClean="0"/>
              <a:t>Information on web sites – prescriptive/custom</a:t>
            </a:r>
          </a:p>
          <a:p>
            <a:r>
              <a:rPr lang="en-US" dirty="0" smtClean="0"/>
              <a:t>Can pay up to half of the project cost</a:t>
            </a:r>
          </a:p>
          <a:p>
            <a:r>
              <a:rPr lang="en-US" dirty="0" smtClean="0"/>
              <a:t>Get custom rebate approval BEFORE installation </a:t>
            </a:r>
          </a:p>
          <a:p>
            <a:r>
              <a:rPr lang="en-US" dirty="0" smtClean="0"/>
              <a:t>Consider opt in/opt out options</a:t>
            </a:r>
          </a:p>
          <a:p>
            <a:endParaRPr lang="en-US" dirty="0" smtClean="0"/>
          </a:p>
          <a:p>
            <a:endParaRPr lang="en-US" dirty="0"/>
          </a:p>
        </p:txBody>
      </p:sp>
      <p:pic>
        <p:nvPicPr>
          <p:cNvPr id="1025" name="Picture 1" descr="EnergyWise"/>
          <p:cNvPicPr>
            <a:picLocks noChangeAspect="1" noChangeArrowheads="1"/>
          </p:cNvPicPr>
          <p:nvPr/>
        </p:nvPicPr>
        <p:blipFill>
          <a:blip r:embed="rId2" cstate="print"/>
          <a:srcRect/>
          <a:stretch>
            <a:fillRect/>
          </a:stretch>
        </p:blipFill>
        <p:spPr bwMode="auto">
          <a:xfrm>
            <a:off x="457200" y="4928386"/>
            <a:ext cx="2934730" cy="1085850"/>
          </a:xfrm>
          <a:prstGeom prst="rect">
            <a:avLst/>
          </a:prstGeom>
          <a:noFill/>
        </p:spPr>
      </p:pic>
      <p:sp>
        <p:nvSpPr>
          <p:cNvPr id="6" name="Rectangle 5"/>
          <p:cNvSpPr/>
          <p:nvPr/>
        </p:nvSpPr>
        <p:spPr>
          <a:xfrm>
            <a:off x="2209800" y="6096000"/>
            <a:ext cx="4267200" cy="369332"/>
          </a:xfrm>
          <a:prstGeom prst="rect">
            <a:avLst/>
          </a:prstGeom>
        </p:spPr>
        <p:txBody>
          <a:bodyPr wrap="square">
            <a:spAutoFit/>
          </a:bodyPr>
          <a:lstStyle/>
          <a:p>
            <a:r>
              <a:rPr lang="en-US" b="1" dirty="0" smtClean="0"/>
              <a:t>Smart $aver® Incentive Program </a:t>
            </a:r>
            <a:endParaRPr lang="en-US" dirty="0"/>
          </a:p>
        </p:txBody>
      </p:sp>
      <p:pic>
        <p:nvPicPr>
          <p:cNvPr id="1027" name="Picture 3" descr="Energy Efficiency"/>
          <p:cNvPicPr>
            <a:picLocks noChangeAspect="1" noChangeArrowheads="1"/>
          </p:cNvPicPr>
          <p:nvPr/>
        </p:nvPicPr>
        <p:blipFill>
          <a:blip r:embed="rId3" cstate="print"/>
          <a:srcRect/>
          <a:stretch>
            <a:fillRect/>
          </a:stretch>
        </p:blipFill>
        <p:spPr bwMode="auto">
          <a:xfrm>
            <a:off x="3733800" y="4928386"/>
            <a:ext cx="4351021" cy="774662"/>
          </a:xfrm>
          <a:prstGeom prst="rect">
            <a:avLst/>
          </a:prstGeom>
          <a:noFill/>
        </p:spPr>
      </p:pic>
      <p:pic>
        <p:nvPicPr>
          <p:cNvPr id="1029" name="Picture 5" descr="https://www.santeecooper.com/portal/pls/portal/docs/1/573284922.JPG">
            <a:hlinkClick r:id="rId4"/>
          </p:cNvPr>
          <p:cNvPicPr>
            <a:picLocks noChangeAspect="1" noChangeArrowheads="1"/>
          </p:cNvPicPr>
          <p:nvPr/>
        </p:nvPicPr>
        <p:blipFill>
          <a:blip r:embed="rId5" cstate="print"/>
          <a:srcRect/>
          <a:stretch>
            <a:fillRect/>
          </a:stretch>
        </p:blipFill>
        <p:spPr bwMode="auto">
          <a:xfrm>
            <a:off x="7363562" y="5776573"/>
            <a:ext cx="1371600" cy="1008186"/>
          </a:xfrm>
          <a:prstGeom prst="rect">
            <a:avLst/>
          </a:prstGeom>
          <a:noFill/>
        </p:spPr>
      </p:pic>
    </p:spTree>
    <p:extLst>
      <p:ext uri="{BB962C8B-B14F-4D97-AF65-F5344CB8AC3E}">
        <p14:creationId xmlns:p14="http://schemas.microsoft.com/office/powerpoint/2010/main" val="4189535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9"/>
            <a:ext cx="8229600" cy="715962"/>
          </a:xfrm>
          <a:prstGeom prst="rect">
            <a:avLst/>
          </a:prstGeom>
          <a:solidFill>
            <a:schemeClr val="tx2">
              <a:lumMod val="40000"/>
              <a:lumOff val="60000"/>
            </a:schemeClr>
          </a:solidFill>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dirty="0" smtClean="0"/>
              <a:t>Financial Assistance – SCEO Mini-grants</a:t>
            </a:r>
            <a:endParaRPr lang="en-US" sz="3800" dirty="0"/>
          </a:p>
        </p:txBody>
      </p:sp>
      <p:sp>
        <p:nvSpPr>
          <p:cNvPr id="3" name="Rectangle 3"/>
          <p:cNvSpPr txBox="1">
            <a:spLocks noChangeArrowheads="1"/>
          </p:cNvSpPr>
          <p:nvPr/>
        </p:nvSpPr>
        <p:spPr>
          <a:xfrm>
            <a:off x="381000" y="1143000"/>
            <a:ext cx="5194685" cy="3352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For state agencies, K-12 schools, public colleges &amp; universities</a:t>
            </a:r>
          </a:p>
          <a:p>
            <a:r>
              <a:rPr lang="en-US" sz="2800" dirty="0" smtClean="0"/>
              <a:t>$5000 (cost share not required)</a:t>
            </a:r>
          </a:p>
          <a:p>
            <a:r>
              <a:rPr lang="en-US" sz="2800" dirty="0" smtClean="0"/>
              <a:t>Can fund lighting, other small projects</a:t>
            </a:r>
          </a:p>
          <a:p>
            <a:pPr lvl="1">
              <a:buFontTx/>
              <a:buChar char="•"/>
            </a:pPr>
            <a:endParaRPr lang="en-US" dirty="0"/>
          </a:p>
        </p:txBody>
      </p:sp>
      <p:pic>
        <p:nvPicPr>
          <p:cNvPr id="1027" name="Picture 3" descr="H:\Energy\Public Information\Digital Pictures\2014 digital photos\Table Rock\photo 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528" y="1295401"/>
            <a:ext cx="314325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nergy\Public Information\Digital Pictures\2014 digital photos\Table Rock\photo insid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86200"/>
            <a:ext cx="3454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nergy\Public Information\Digital Pictures\2014 digital photos\Table Rock\photo inside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3390901"/>
            <a:ext cx="2393758" cy="319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099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Hot and cold </a:t>
            </a:r>
            <a:endParaRPr lang="en-US" dirty="0"/>
          </a:p>
        </p:txBody>
      </p:sp>
      <p:sp>
        <p:nvSpPr>
          <p:cNvPr id="3" name="Text Placeholder 2"/>
          <p:cNvSpPr>
            <a:spLocks noGrp="1"/>
          </p:cNvSpPr>
          <p:nvPr>
            <p:ph type="body" idx="1"/>
          </p:nvPr>
        </p:nvSpPr>
        <p:spPr/>
        <p:txBody>
          <a:bodyPr>
            <a:normAutofit/>
          </a:bodyPr>
          <a:lstStyle/>
          <a:p>
            <a:r>
              <a:rPr lang="en-US" sz="4000" dirty="0" smtClean="0">
                <a:solidFill>
                  <a:schemeClr val="tx2"/>
                </a:solidFill>
              </a:rPr>
              <a:t>Quiz Time! </a:t>
            </a:r>
            <a:endParaRPr lang="en-US" sz="4000" dirty="0">
              <a:solidFill>
                <a:schemeClr val="tx2"/>
              </a:solidFill>
            </a:endParaRPr>
          </a:p>
        </p:txBody>
      </p:sp>
      <p:pic>
        <p:nvPicPr>
          <p:cNvPr id="4098" name="Picture 2" descr="http://cdn.prnewsonline.com/wp-content/uploads/2015/02/hot-and-cold-office-598x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571968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05" t="8149" r="60887" b="4000"/>
          <a:stretch/>
        </p:blipFill>
        <p:spPr bwMode="auto">
          <a:xfrm>
            <a:off x="2514600" y="30479"/>
            <a:ext cx="4572000" cy="682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401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086600" cy="1020762"/>
          </a:xfrm>
          <a:solidFill>
            <a:schemeClr val="tx2">
              <a:lumMod val="40000"/>
              <a:lumOff val="60000"/>
            </a:schemeClr>
          </a:solidFill>
        </p:spPr>
        <p:txBody>
          <a:bodyPr>
            <a:normAutofit/>
          </a:bodyPr>
          <a:lstStyle/>
          <a:p>
            <a:r>
              <a:rPr lang="en-US" dirty="0" smtClean="0"/>
              <a:t>Heating &amp; Cooling</a:t>
            </a:r>
            <a:endParaRPr lang="en-US" dirty="0"/>
          </a:p>
        </p:txBody>
      </p:sp>
      <p:pic>
        <p:nvPicPr>
          <p:cNvPr id="4100" name="Picture 4" descr="http://thegraphicsfairy.com/wp-content/uploads/blogger/-oriM4S19DyA/UDLR9p2n7aI/AAAAAAAAUxE/K2iNJxwoxVs/s1600/fan-electric-vintage-image-graphicsfai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1295400"/>
            <a:ext cx="3660140" cy="4991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505200" y="1600200"/>
            <a:ext cx="5507718" cy="4686300"/>
          </a:xfrm>
        </p:spPr>
        <p:txBody>
          <a:bodyPr>
            <a:normAutofit lnSpcReduction="10000"/>
          </a:bodyPr>
          <a:lstStyle/>
          <a:p>
            <a:r>
              <a:rPr lang="en-US" dirty="0" smtClean="0"/>
              <a:t>Invest in a programmable thermostat</a:t>
            </a:r>
          </a:p>
          <a:p>
            <a:r>
              <a:rPr lang="en-US" dirty="0" smtClean="0"/>
              <a:t>Hot? Fans help keep the room cooler</a:t>
            </a:r>
          </a:p>
          <a:p>
            <a:r>
              <a:rPr lang="en-US" dirty="0" smtClean="0"/>
              <a:t>Use your windows!</a:t>
            </a:r>
          </a:p>
          <a:p>
            <a:r>
              <a:rPr lang="en-US" dirty="0" smtClean="0"/>
              <a:t>Invest in a more efficient HVAC unit</a:t>
            </a:r>
          </a:p>
          <a:p>
            <a:r>
              <a:rPr lang="en-US" dirty="0" smtClean="0"/>
              <a:t>Remember annual maintenance</a:t>
            </a:r>
          </a:p>
        </p:txBody>
      </p:sp>
    </p:spTree>
    <p:extLst>
      <p:ext uri="{BB962C8B-B14F-4D97-AF65-F5344CB8AC3E}">
        <p14:creationId xmlns:p14="http://schemas.microsoft.com/office/powerpoint/2010/main" val="2062502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Heating &amp; Cooling</a:t>
            </a:r>
            <a:br>
              <a:rPr lang="en-US" dirty="0" smtClean="0"/>
            </a:br>
            <a:r>
              <a:rPr lang="en-US" dirty="0" smtClean="0"/>
              <a:t>Trivia Time!</a:t>
            </a:r>
            <a:endParaRPr lang="en-US" dirty="0"/>
          </a:p>
        </p:txBody>
      </p:sp>
      <p:sp>
        <p:nvSpPr>
          <p:cNvPr id="3" name="Content Placeholder 2"/>
          <p:cNvSpPr>
            <a:spLocks noGrp="1"/>
          </p:cNvSpPr>
          <p:nvPr>
            <p:ph idx="1"/>
          </p:nvPr>
        </p:nvSpPr>
        <p:spPr/>
        <p:txBody>
          <a:bodyPr>
            <a:normAutofit lnSpcReduction="10000"/>
          </a:bodyPr>
          <a:lstStyle/>
          <a:p>
            <a:r>
              <a:rPr lang="en-US" dirty="0" smtClean="0"/>
              <a:t>True or False: One way air conditioning makes us cooler is by removing moisture from the air.</a:t>
            </a:r>
          </a:p>
          <a:p>
            <a:pPr lvl="1"/>
            <a:r>
              <a:rPr lang="en-US" b="1" dirty="0" smtClean="0">
                <a:solidFill>
                  <a:srgbClr val="00B050"/>
                </a:solidFill>
              </a:rPr>
              <a:t>TRUE</a:t>
            </a:r>
          </a:p>
          <a:p>
            <a:r>
              <a:rPr lang="en-US" dirty="0" smtClean="0"/>
              <a:t>Air loss through leaky ducts accounts for how much energy waste (percentage)?</a:t>
            </a:r>
          </a:p>
          <a:p>
            <a:pPr lvl="1"/>
            <a:r>
              <a:rPr lang="en-US" b="1" dirty="0" smtClean="0">
                <a:solidFill>
                  <a:srgbClr val="00B050"/>
                </a:solidFill>
              </a:rPr>
              <a:t>30%!</a:t>
            </a:r>
          </a:p>
          <a:p>
            <a:r>
              <a:rPr lang="en-US" dirty="0" smtClean="0"/>
              <a:t>What are good settings for heating &amp; cooling to save energy?</a:t>
            </a:r>
          </a:p>
          <a:p>
            <a:pPr lvl="1"/>
            <a:r>
              <a:rPr lang="en-US" b="1" dirty="0" smtClean="0">
                <a:solidFill>
                  <a:srgbClr val="00B050"/>
                </a:solidFill>
              </a:rPr>
              <a:t>68 degrees heating/78 degrees cooling</a:t>
            </a:r>
          </a:p>
        </p:txBody>
      </p:sp>
    </p:spTree>
    <p:extLst>
      <p:ext uri="{BB962C8B-B14F-4D97-AF65-F5344CB8AC3E}">
        <p14:creationId xmlns:p14="http://schemas.microsoft.com/office/powerpoint/2010/main" val="23142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a:t>
            </a:r>
            <a:endParaRPr lang="en-US" dirty="0"/>
          </a:p>
        </p:txBody>
      </p:sp>
      <p:sp>
        <p:nvSpPr>
          <p:cNvPr id="3" name="Text Placeholder 2"/>
          <p:cNvSpPr>
            <a:spLocks noGrp="1"/>
          </p:cNvSpPr>
          <p:nvPr>
            <p:ph type="body" idx="1"/>
          </p:nvPr>
        </p:nvSpPr>
        <p:spPr/>
        <p:txBody>
          <a:bodyPr>
            <a:normAutofit/>
          </a:bodyPr>
          <a:lstStyle/>
          <a:p>
            <a:r>
              <a:rPr lang="en-US" sz="4000" dirty="0" smtClean="0">
                <a:solidFill>
                  <a:schemeClr val="tx1"/>
                </a:solidFill>
              </a:rPr>
              <a:t>On Everyone’s Mind….</a:t>
            </a:r>
            <a:endParaRPr lang="en-US" sz="4000" dirty="0">
              <a:solidFill>
                <a:schemeClr val="tx1"/>
              </a:solidFill>
            </a:endParaRPr>
          </a:p>
        </p:txBody>
      </p:sp>
      <p:pic>
        <p:nvPicPr>
          <p:cNvPr id="6146" name="Picture 2" descr="http://thumbs.dreamstime.com/z/d-brain-uses-solar-power-render-character-standing-next-to-panel-459193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535" b="17465"/>
          <a:stretch/>
        </p:blipFill>
        <p:spPr bwMode="auto">
          <a:xfrm>
            <a:off x="2590800" y="543207"/>
            <a:ext cx="3683000" cy="243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45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2497877" y="1010301"/>
            <a:ext cx="3068990" cy="1233722"/>
            <a:chOff x="5070554" y="0"/>
            <a:chExt cx="3387645" cy="1233722"/>
          </a:xfrm>
        </p:grpSpPr>
        <p:sp>
          <p:nvSpPr>
            <p:cNvPr id="7" name="Rounded Rectangle 6"/>
            <p:cNvSpPr/>
            <p:nvPr/>
          </p:nvSpPr>
          <p:spPr>
            <a:xfrm>
              <a:off x="5070554" y="0"/>
              <a:ext cx="3387645" cy="123372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5130779" y="60225"/>
              <a:ext cx="3267195" cy="111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mj-lt"/>
                </a:rPr>
                <a:t>1% from utility scal</a:t>
              </a:r>
              <a:r>
                <a:rPr lang="en-US" sz="2300" dirty="0" smtClean="0">
                  <a:latin typeface="+mj-lt"/>
                </a:rPr>
                <a:t>e solar</a:t>
              </a:r>
              <a:endParaRPr lang="en-US" sz="2300" kern="1200" dirty="0">
                <a:latin typeface="+mj-lt"/>
              </a:endParaRPr>
            </a:p>
          </p:txBody>
        </p:sp>
      </p:grpSp>
      <p:sp>
        <p:nvSpPr>
          <p:cNvPr id="11" name="Rounded Rectangle 4"/>
          <p:cNvSpPr/>
          <p:nvPr/>
        </p:nvSpPr>
        <p:spPr>
          <a:xfrm>
            <a:off x="2300137" y="2991711"/>
            <a:ext cx="3749775" cy="1113272"/>
          </a:xfrm>
          <a:prstGeom prst="rect">
            <a:avLst/>
          </a:prstGeom>
          <a:ln w="22225" cap="sq" cmpd="sng">
            <a:noFill/>
            <a:rou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rmAutofit fontScale="92500" lnSpcReduction="10000"/>
          </a:bodyPr>
          <a:lstStyle/>
          <a:p>
            <a:pPr lvl="0" algn="ctr" defTabSz="1022350" rtl="0">
              <a:lnSpc>
                <a:spcPct val="90000"/>
              </a:lnSpc>
              <a:spcBef>
                <a:spcPct val="0"/>
              </a:spcBef>
              <a:spcAft>
                <a:spcPct val="35000"/>
              </a:spcAft>
            </a:pPr>
            <a:r>
              <a:rPr lang="en-US" sz="2300" kern="1200" dirty="0" smtClean="0">
                <a:latin typeface="+mj-lt"/>
              </a:rPr>
              <a:t>0.75% from power purchase agreements</a:t>
            </a:r>
          </a:p>
          <a:p>
            <a:pPr lvl="0" algn="ctr" defTabSz="1022350" rtl="0">
              <a:lnSpc>
                <a:spcPct val="90000"/>
              </a:lnSpc>
              <a:spcBef>
                <a:spcPct val="0"/>
              </a:spcBef>
              <a:spcAft>
                <a:spcPct val="35000"/>
              </a:spcAft>
            </a:pPr>
            <a:r>
              <a:rPr lang="en-US" sz="2300" kern="1200" dirty="0" smtClean="0">
                <a:latin typeface="+mj-lt"/>
              </a:rPr>
              <a:t> (smaller solar farms via RFP) </a:t>
            </a:r>
          </a:p>
        </p:txBody>
      </p:sp>
      <p:grpSp>
        <p:nvGrpSpPr>
          <p:cNvPr id="12" name="Group 6"/>
          <p:cNvGrpSpPr/>
          <p:nvPr/>
        </p:nvGrpSpPr>
        <p:grpSpPr>
          <a:xfrm>
            <a:off x="2555207" y="4885514"/>
            <a:ext cx="3387645" cy="1233722"/>
            <a:chOff x="5070554" y="0"/>
            <a:chExt cx="3387645" cy="1233722"/>
          </a:xfrm>
        </p:grpSpPr>
        <p:sp>
          <p:nvSpPr>
            <p:cNvPr id="13" name="Rounded Rectangle 12"/>
            <p:cNvSpPr/>
            <p:nvPr/>
          </p:nvSpPr>
          <p:spPr>
            <a:xfrm>
              <a:off x="5070554" y="0"/>
              <a:ext cx="3387645" cy="123372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5130779" y="60225"/>
              <a:ext cx="3267195" cy="1113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dirty="0" smtClean="0">
                  <a:latin typeface="+mj-lt"/>
                </a:rPr>
                <a:t>0.25% from individual rooftop solar</a:t>
              </a:r>
            </a:p>
            <a:p>
              <a:pPr lvl="0" algn="ctr" defTabSz="1022350" rtl="0">
                <a:lnSpc>
                  <a:spcPct val="90000"/>
                </a:lnSpc>
                <a:spcBef>
                  <a:spcPct val="0"/>
                </a:spcBef>
                <a:spcAft>
                  <a:spcPct val="35000"/>
                </a:spcAft>
              </a:pPr>
              <a:r>
                <a:rPr lang="en-US" sz="2300" kern="1200" dirty="0" smtClean="0">
                  <a:latin typeface="+mj-lt"/>
                </a:rPr>
                <a:t>(incentives) </a:t>
              </a:r>
              <a:endParaRPr lang="en-US" sz="2300" kern="1200" dirty="0">
                <a:latin typeface="+mj-lt"/>
              </a:endParaRPr>
            </a:p>
          </p:txBody>
        </p:sp>
      </p:grpSp>
      <p:pic>
        <p:nvPicPr>
          <p:cNvPr id="15" name="Picture 14" descr="https://encrypted-tbn1.gstatic.com/images?q=tbn:ANd9GcSKan1aVTplL86GKSXrKhHJel4BH3kqloxDdKJPz1rcQayMW7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2781" y="4488539"/>
            <a:ext cx="2634944" cy="20276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4994" y="702625"/>
            <a:ext cx="2588702" cy="1849074"/>
          </a:xfrm>
          <a:prstGeom prst="rect">
            <a:avLst/>
          </a:prstGeom>
        </p:spPr>
      </p:pic>
      <p:pic>
        <p:nvPicPr>
          <p:cNvPr id="17" name="Picture 16"/>
          <p:cNvPicPr/>
          <p:nvPr/>
        </p:nvPicPr>
        <p:blipFill rotWithShape="1">
          <a:blip r:embed="rId5"/>
          <a:srcRect l="21829" t="34485" r="73934" b="25342"/>
          <a:stretch/>
        </p:blipFill>
        <p:spPr bwMode="auto">
          <a:xfrm>
            <a:off x="152401" y="990600"/>
            <a:ext cx="2147736" cy="4572000"/>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2477095" y="2978292"/>
            <a:ext cx="3581558" cy="11014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empty fie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630" y="2713036"/>
            <a:ext cx="2661188" cy="163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82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white">
                    <a:tint val="75000"/>
                  </a:prstClr>
                </a:solidFill>
              </a:rPr>
              <a:t>3</a:t>
            </a:r>
            <a:endParaRPr lang="en-US" dirty="0">
              <a:solidFill>
                <a:prstClr val="white">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162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334000"/>
            <a:ext cx="290232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3955473" y="2976265"/>
            <a:ext cx="2749924" cy="2209800"/>
          </a:xfrm>
          <a:prstGeom prst="straightConnector1">
            <a:avLst/>
          </a:prstGeom>
          <a:ln w="31750" cmpd="sng">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2514600"/>
            <a:ext cx="4038600" cy="461665"/>
          </a:xfrm>
          <a:prstGeom prst="rect">
            <a:avLst/>
          </a:prstGeom>
          <a:noFill/>
          <a:ln w="19050" cmpd="sng">
            <a:solidFill>
              <a:schemeClr val="tx1"/>
            </a:solidFill>
          </a:ln>
        </p:spPr>
        <p:txBody>
          <a:bodyPr wrap="square" rtlCol="0">
            <a:spAutoFit/>
          </a:bodyPr>
          <a:lstStyle/>
          <a:p>
            <a:r>
              <a:rPr lang="en-US" sz="2400" b="1" dirty="0" smtClean="0"/>
              <a:t>7000 installations by 2020</a:t>
            </a:r>
            <a:endParaRPr lang="en-US" sz="2400" b="1" dirty="0"/>
          </a:p>
        </p:txBody>
      </p:sp>
    </p:spTree>
    <p:extLst>
      <p:ext uri="{BB962C8B-B14F-4D97-AF65-F5344CB8AC3E}">
        <p14:creationId xmlns:p14="http://schemas.microsoft.com/office/powerpoint/2010/main" val="2759057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Options for Public Entities </a:t>
            </a:r>
            <a:endParaRPr lang="en-US" dirty="0"/>
          </a:p>
        </p:txBody>
      </p:sp>
      <p:sp>
        <p:nvSpPr>
          <p:cNvPr id="3" name="Content Placeholder 2"/>
          <p:cNvSpPr>
            <a:spLocks noGrp="1"/>
          </p:cNvSpPr>
          <p:nvPr>
            <p:ph idx="1"/>
          </p:nvPr>
        </p:nvSpPr>
        <p:spPr/>
        <p:txBody>
          <a:bodyPr/>
          <a:lstStyle/>
          <a:p>
            <a:r>
              <a:rPr lang="en-US" dirty="0" smtClean="0"/>
              <a:t>SCE&amp;G</a:t>
            </a:r>
          </a:p>
          <a:p>
            <a:pPr lvl="1"/>
            <a:r>
              <a:rPr lang="en-US" dirty="0" smtClean="0"/>
              <a:t>$0.22 bill credit for non tax paying entities </a:t>
            </a:r>
          </a:p>
          <a:p>
            <a:pPr lvl="1"/>
            <a:r>
              <a:rPr lang="en-US" dirty="0" smtClean="0"/>
              <a:t>Community solar </a:t>
            </a:r>
          </a:p>
          <a:p>
            <a:pPr lvl="1"/>
            <a:endParaRPr lang="en-US" dirty="0" smtClean="0"/>
          </a:p>
          <a:p>
            <a:pPr marL="514350" indent="-457200"/>
            <a:r>
              <a:rPr lang="en-US" dirty="0" smtClean="0"/>
              <a:t>Duke/Duke Progress</a:t>
            </a:r>
          </a:p>
          <a:p>
            <a:pPr marL="914400" lvl="1" indent="-457200"/>
            <a:r>
              <a:rPr lang="en-US" dirty="0" smtClean="0"/>
              <a:t>$1/Watt rebate</a:t>
            </a:r>
          </a:p>
          <a:p>
            <a:pPr marL="914400" lvl="1" indent="-457200"/>
            <a:r>
              <a:rPr lang="en-US" dirty="0" smtClean="0"/>
              <a:t>Community solar </a:t>
            </a:r>
          </a:p>
          <a:p>
            <a:pPr marL="457200" lvl="1" indent="0">
              <a:buNone/>
            </a:pPr>
            <a:endParaRPr lang="en-US" dirty="0"/>
          </a:p>
        </p:txBody>
      </p:sp>
    </p:spTree>
    <p:extLst>
      <p:ext uri="{BB962C8B-B14F-4D97-AF65-F5344CB8AC3E}">
        <p14:creationId xmlns:p14="http://schemas.microsoft.com/office/powerpoint/2010/main" val="1375454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Residential Options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SCE&amp;G </a:t>
            </a:r>
          </a:p>
          <a:p>
            <a:pPr lvl="1"/>
            <a:r>
              <a:rPr lang="en-US" dirty="0" smtClean="0"/>
              <a:t>Net metering, performance incentive</a:t>
            </a:r>
          </a:p>
          <a:p>
            <a:endParaRPr lang="en-US" dirty="0" smtClean="0"/>
          </a:p>
          <a:p>
            <a:r>
              <a:rPr lang="en-US" dirty="0" smtClean="0"/>
              <a:t>Duke/Duke Progress  </a:t>
            </a:r>
          </a:p>
          <a:p>
            <a:pPr lvl="1"/>
            <a:r>
              <a:rPr lang="en-US" dirty="0" smtClean="0"/>
              <a:t>Net metering</a:t>
            </a:r>
          </a:p>
          <a:p>
            <a:pPr lvl="1"/>
            <a:r>
              <a:rPr lang="en-US" dirty="0" smtClean="0"/>
              <a:t>$1/Watt rebate </a:t>
            </a:r>
          </a:p>
          <a:p>
            <a:pPr marL="514350" indent="-457200"/>
            <a:endParaRPr lang="en-US" dirty="0" smtClean="0"/>
          </a:p>
          <a:p>
            <a:pPr marL="514350" indent="-457200"/>
            <a:r>
              <a:rPr lang="en-US" dirty="0" smtClean="0"/>
              <a:t>Others </a:t>
            </a:r>
          </a:p>
          <a:p>
            <a:pPr marL="457200" lvl="1" indent="0">
              <a:buNone/>
            </a:pPr>
            <a:r>
              <a:rPr lang="en-US" dirty="0" smtClean="0"/>
              <a:t>Ask! </a:t>
            </a:r>
          </a:p>
          <a:p>
            <a:pPr marL="457200" lvl="1" indent="0">
              <a:buNone/>
            </a:pPr>
            <a:endParaRPr lang="en-US" dirty="0"/>
          </a:p>
        </p:txBody>
      </p:sp>
      <p:pic>
        <p:nvPicPr>
          <p:cNvPr id="4" name="Picture 3" descr="C:\Users\tjerman\AppData\Local\Microsoft\Windows\Temporary Internet Files\Content.Outlook\HF8IHMUN\consumerguide2.jpg"/>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0"/>
            <a:ext cx="3124200" cy="3429000"/>
          </a:xfrm>
          <a:prstGeom prst="rect">
            <a:avLst/>
          </a:prstGeom>
          <a:noFill/>
          <a:ln>
            <a:noFill/>
          </a:ln>
        </p:spPr>
      </p:pic>
    </p:spTree>
    <p:extLst>
      <p:ext uri="{BB962C8B-B14F-4D97-AF65-F5344CB8AC3E}">
        <p14:creationId xmlns:p14="http://schemas.microsoft.com/office/powerpoint/2010/main" val="3293802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solidFill>
            <a:schemeClr val="tx2">
              <a:lumMod val="40000"/>
              <a:lumOff val="60000"/>
            </a:schemeClr>
          </a:solidFill>
        </p:spPr>
        <p:txBody>
          <a:bodyPr anchor="t">
            <a:normAutofit fontScale="90000"/>
          </a:bodyPr>
          <a:lstStyle/>
          <a:p>
            <a:pPr eaLnBrk="1" hangingPunct="1"/>
            <a:r>
              <a:rPr lang="en-US" dirty="0" smtClean="0"/>
              <a:t>Additional Resources – Energy Plans</a:t>
            </a:r>
          </a:p>
        </p:txBody>
      </p:sp>
      <p:sp>
        <p:nvSpPr>
          <p:cNvPr id="11267" name="Rectangle 3"/>
          <p:cNvSpPr>
            <a:spLocks noGrp="1" noChangeArrowheads="1"/>
          </p:cNvSpPr>
          <p:nvPr>
            <p:ph type="body" idx="4294967295"/>
          </p:nvPr>
        </p:nvSpPr>
        <p:spPr/>
        <p:txBody>
          <a:bodyPr/>
          <a:lstStyle/>
          <a:p>
            <a:pPr eaLnBrk="1" hangingPunct="1">
              <a:buFont typeface="Wingdings" pitchFamily="2" charset="2"/>
              <a:buNone/>
            </a:pPr>
            <a:endParaRPr lang="en-US" dirty="0" smtClean="0">
              <a:hlinkClick r:id="rId2"/>
            </a:endParaRPr>
          </a:p>
          <a:p>
            <a:pPr eaLnBrk="1" hangingPunct="1"/>
            <a:r>
              <a:rPr lang="en-US" dirty="0" smtClean="0">
                <a:hlinkClick r:id="rId2"/>
              </a:rPr>
              <a:t>www.energy.sc.gov</a:t>
            </a:r>
            <a:r>
              <a:rPr lang="en-US" dirty="0" smtClean="0"/>
              <a:t> </a:t>
            </a:r>
          </a:p>
          <a:p>
            <a:pPr eaLnBrk="1" hangingPunct="1"/>
            <a:endParaRPr lang="en-US" dirty="0" smtClean="0"/>
          </a:p>
          <a:p>
            <a:pPr eaLnBrk="1" hangingPunct="1"/>
            <a:r>
              <a:rPr lang="en-US" dirty="0" smtClean="0"/>
              <a:t>Public institutions </a:t>
            </a:r>
          </a:p>
          <a:p>
            <a:pPr lvl="2" eaLnBrk="1" hangingPunct="1"/>
            <a:r>
              <a:rPr lang="en-US" sz="2400" dirty="0" smtClean="0"/>
              <a:t>Energy Conservation Planning </a:t>
            </a:r>
          </a:p>
          <a:p>
            <a:pPr lvl="1" eaLnBrk="1" hangingPunct="1">
              <a:buFont typeface="Wingdings" pitchFamily="2" charset="2"/>
              <a:buNone/>
            </a:pPr>
            <a:r>
              <a:rPr lang="en-US" dirty="0" smtClean="0"/>
              <a:t>			Local Government</a:t>
            </a:r>
          </a:p>
          <a:p>
            <a:pPr lvl="1" eaLnBrk="1" hangingPunct="1"/>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lvl="1" eaLnBrk="1" hangingPunct="1">
              <a:buFont typeface="Wingdings" pitchFamily="2" charset="2"/>
              <a:buNone/>
            </a:pPr>
            <a:endParaRPr lang="en-US" dirty="0" smtClean="0"/>
          </a:p>
        </p:txBody>
      </p:sp>
    </p:spTree>
    <p:extLst>
      <p:ext uri="{BB962C8B-B14F-4D97-AF65-F5344CB8AC3E}">
        <p14:creationId xmlns:p14="http://schemas.microsoft.com/office/powerpoint/2010/main" val="1587078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47713" y="1152525"/>
            <a:ext cx="7646987" cy="4552950"/>
          </a:xfrm>
          <a:prstGeom prst="rect">
            <a:avLst/>
          </a:prstGeom>
          <a:noFill/>
          <a:ln w="9525">
            <a:noFill/>
            <a:miter lim="800000"/>
            <a:headEnd/>
            <a:tailEnd/>
          </a:ln>
        </p:spPr>
      </p:pic>
    </p:spTree>
    <p:extLst>
      <p:ext uri="{BB962C8B-B14F-4D97-AF65-F5344CB8AC3E}">
        <p14:creationId xmlns:p14="http://schemas.microsoft.com/office/powerpoint/2010/main" val="1419968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1325562"/>
          </a:xfrm>
          <a:solidFill>
            <a:schemeClr val="tx2">
              <a:lumMod val="40000"/>
              <a:lumOff val="60000"/>
            </a:schemeClr>
          </a:solidFill>
        </p:spPr>
        <p:txBody>
          <a:bodyPr anchor="t">
            <a:normAutofit fontScale="90000"/>
          </a:bodyPr>
          <a:lstStyle/>
          <a:p>
            <a:pPr eaLnBrk="1" hangingPunct="1"/>
            <a:r>
              <a:rPr lang="en-US" dirty="0" smtClean="0"/>
              <a:t>Additional Resources – Association of SC Energy Managers </a:t>
            </a:r>
          </a:p>
        </p:txBody>
      </p:sp>
      <p:sp>
        <p:nvSpPr>
          <p:cNvPr id="11267" name="Rectangle 3"/>
          <p:cNvSpPr>
            <a:spLocks noGrp="1" noChangeArrowheads="1"/>
          </p:cNvSpPr>
          <p:nvPr>
            <p:ph type="body" idx="4294967295"/>
          </p:nvPr>
        </p:nvSpPr>
        <p:spPr/>
        <p:txBody>
          <a:bodyPr>
            <a:normAutofit lnSpcReduction="10000"/>
          </a:bodyPr>
          <a:lstStyle/>
          <a:p>
            <a:pPr eaLnBrk="1" hangingPunct="1">
              <a:buFont typeface="Wingdings" pitchFamily="2" charset="2"/>
              <a:buNone/>
            </a:pPr>
            <a:endParaRPr lang="en-US" dirty="0" smtClean="0">
              <a:hlinkClick r:id="rId2"/>
            </a:endParaRPr>
          </a:p>
          <a:p>
            <a:pPr eaLnBrk="1" hangingPunct="1"/>
            <a:r>
              <a:rPr lang="en-US" dirty="0" smtClean="0">
                <a:hlinkClick r:id="rId2"/>
              </a:rPr>
              <a:t>www.energy.sc.gov</a:t>
            </a:r>
            <a:r>
              <a:rPr lang="en-US" dirty="0" smtClean="0"/>
              <a:t> </a:t>
            </a:r>
          </a:p>
          <a:p>
            <a:pPr eaLnBrk="1" hangingPunct="1"/>
            <a:endParaRPr lang="en-US" dirty="0" smtClean="0"/>
          </a:p>
          <a:p>
            <a:pPr eaLnBrk="1" hangingPunct="1"/>
            <a:r>
              <a:rPr lang="en-US" dirty="0" smtClean="0"/>
              <a:t>ASCEM </a:t>
            </a:r>
          </a:p>
          <a:p>
            <a:pPr lvl="2" eaLnBrk="1" hangingPunct="1"/>
            <a:r>
              <a:rPr lang="en-US" sz="2400" dirty="0" smtClean="0"/>
              <a:t>Twice a year training conferences </a:t>
            </a:r>
          </a:p>
          <a:p>
            <a:pPr lvl="2" eaLnBrk="1" hangingPunct="1"/>
            <a:r>
              <a:rPr lang="en-US" dirty="0" smtClean="0"/>
              <a:t>Agency recognition</a:t>
            </a:r>
          </a:p>
          <a:p>
            <a:pPr lvl="2" eaLnBrk="1" hangingPunct="1"/>
            <a:r>
              <a:rPr lang="en-US" dirty="0" smtClean="0"/>
              <a:t>Specialized training opportunities </a:t>
            </a:r>
            <a:endParaRPr lang="en-US" sz="2400" dirty="0"/>
          </a:p>
          <a:p>
            <a:pPr marL="914400" lvl="2" indent="0" eaLnBrk="1" hangingPunct="1">
              <a:buNone/>
            </a:pPr>
            <a:r>
              <a:rPr lang="en-US" sz="2400" dirty="0" smtClean="0"/>
              <a:t> </a:t>
            </a:r>
          </a:p>
          <a:p>
            <a:pPr lvl="1" eaLnBrk="1" hangingPunct="1">
              <a:buFont typeface="Wingdings" pitchFamily="2" charset="2"/>
              <a:buNone/>
            </a:pPr>
            <a:r>
              <a:rPr lang="en-US" dirty="0" smtClean="0"/>
              <a:t>		</a:t>
            </a:r>
          </a:p>
          <a:p>
            <a:pPr lvl="1" eaLnBrk="1" hangingPunct="1">
              <a:buFont typeface="Wingdings" pitchFamily="2" charset="2"/>
              <a:buNone/>
            </a:pPr>
            <a:endParaRPr lang="en-US" dirty="0" smtClean="0"/>
          </a:p>
        </p:txBody>
      </p:sp>
    </p:spTree>
    <p:extLst>
      <p:ext uri="{BB962C8B-B14F-4D97-AF65-F5344CB8AC3E}">
        <p14:creationId xmlns:p14="http://schemas.microsoft.com/office/powerpoint/2010/main" val="173391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49B8025-49A1-4739-AAF7-240DF008B2B0}" type="slidenum">
              <a:rPr lang="en-US" altLang="en-US" smtClean="0"/>
              <a:pPr>
                <a:defRPr/>
              </a:pPr>
              <a:t>5</a:t>
            </a:fld>
            <a:endParaRPr lang="en-US" altLang="en-US" dirty="0"/>
          </a:p>
        </p:txBody>
      </p:sp>
      <p:sp>
        <p:nvSpPr>
          <p:cNvPr id="5124" name="TextBox 3"/>
          <p:cNvSpPr txBox="1">
            <a:spLocks noChangeArrowheads="1"/>
          </p:cNvSpPr>
          <p:nvPr/>
        </p:nvSpPr>
        <p:spPr bwMode="auto">
          <a:xfrm>
            <a:off x="3902075" y="13843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1800">
                <a:solidFill>
                  <a:schemeClr val="bg1"/>
                </a:solidFill>
                <a:latin typeface="Arial" charset="0"/>
              </a:rPr>
              <a:t>2%</a:t>
            </a:r>
          </a:p>
        </p:txBody>
      </p:sp>
      <p:sp>
        <p:nvSpPr>
          <p:cNvPr id="5125" name="TextBox 6"/>
          <p:cNvSpPr txBox="1">
            <a:spLocks noChangeArrowheads="1"/>
          </p:cNvSpPr>
          <p:nvPr/>
        </p:nvSpPr>
        <p:spPr bwMode="auto">
          <a:xfrm>
            <a:off x="4295775" y="1333500"/>
            <a:ext cx="59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1800">
                <a:solidFill>
                  <a:schemeClr val="bg1"/>
                </a:solidFill>
                <a:latin typeface="Arial" charset="0"/>
              </a:rPr>
              <a:t>2%</a:t>
            </a:r>
          </a:p>
        </p:txBody>
      </p:sp>
      <p:sp>
        <p:nvSpPr>
          <p:cNvPr id="9" name="Rectangle 8"/>
          <p:cNvSpPr/>
          <p:nvPr/>
        </p:nvSpPr>
        <p:spPr>
          <a:xfrm>
            <a:off x="0" y="0"/>
            <a:ext cx="9144000" cy="752475"/>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 -</a:t>
            </a:r>
            <a:endParaRPr lang="en-US" dirty="0"/>
          </a:p>
        </p:txBody>
      </p:sp>
      <p:sp>
        <p:nvSpPr>
          <p:cNvPr id="10" name="Rectangle 5"/>
          <p:cNvSpPr>
            <a:spLocks noChangeArrowheads="1"/>
          </p:cNvSpPr>
          <p:nvPr/>
        </p:nvSpPr>
        <p:spPr bwMode="auto">
          <a:xfrm>
            <a:off x="241300" y="73025"/>
            <a:ext cx="8216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200" b="1" dirty="0" smtClean="0">
                <a:solidFill>
                  <a:schemeClr val="bg1"/>
                </a:solidFill>
                <a:latin typeface="+mj-lt"/>
              </a:rPr>
              <a:t>SC Electricity Generation by Fuel - 2013</a:t>
            </a:r>
            <a:endParaRPr lang="en-US" altLang="en-US" b="1" dirty="0">
              <a:solidFill>
                <a:schemeClr val="bg1"/>
              </a:solidFill>
              <a:latin typeface="+mj-lt"/>
            </a:endParaRPr>
          </a:p>
        </p:txBody>
      </p:sp>
      <p:graphicFrame>
        <p:nvGraphicFramePr>
          <p:cNvPr id="12" name="Chart 11"/>
          <p:cNvGraphicFramePr/>
          <p:nvPr>
            <p:extLst>
              <p:ext uri="{D42A27DB-BD31-4B8C-83A1-F6EECF244321}">
                <p14:modId xmlns:p14="http://schemas.microsoft.com/office/powerpoint/2010/main" val="1414568177"/>
              </p:ext>
            </p:extLst>
          </p:nvPr>
        </p:nvGraphicFramePr>
        <p:xfrm>
          <a:off x="957943" y="914400"/>
          <a:ext cx="7312978"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2265" y="6324600"/>
            <a:ext cx="3353675" cy="369332"/>
          </a:xfrm>
          <a:prstGeom prst="rect">
            <a:avLst/>
          </a:prstGeom>
        </p:spPr>
        <p:txBody>
          <a:bodyPr wrap="none">
            <a:spAutoFit/>
          </a:bodyPr>
          <a:lstStyle/>
          <a:p>
            <a:r>
              <a:rPr lang="en-US" sz="1600" dirty="0">
                <a:solidFill>
                  <a:schemeClr val="tx1"/>
                </a:solidFill>
              </a:rPr>
              <a:t>EIA: </a:t>
            </a:r>
            <a:r>
              <a:rPr lang="en-US" sz="1600" u="sng" dirty="0">
                <a:solidFill>
                  <a:schemeClr val="tx1"/>
                </a:solidFill>
                <a:hlinkClick r:id="rId4"/>
              </a:rPr>
              <a:t>http://www.eia.gov/state/seds</a:t>
            </a:r>
            <a:r>
              <a:rPr lang="en-US" u="sng" dirty="0">
                <a:hlinkClick r:id="rId4"/>
              </a:rPr>
              <a:t>/</a:t>
            </a:r>
            <a:endParaRPr lang="en-US" dirty="0"/>
          </a:p>
        </p:txBody>
      </p:sp>
    </p:spTree>
    <p:extLst>
      <p:ext uri="{BB962C8B-B14F-4D97-AF65-F5344CB8AC3E}">
        <p14:creationId xmlns:p14="http://schemas.microsoft.com/office/powerpoint/2010/main" val="2330665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en-US" dirty="0" smtClean="0">
                <a:solidFill>
                  <a:srgbClr val="FFFF00"/>
                </a:solidFill>
              </a:rPr>
              <a:t>Fleet Conversion</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t>Additional Resources: Transportation</a:t>
            </a: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dirty="0" smtClean="0">
                <a:solidFill>
                  <a:srgbClr val="FFFF00"/>
                </a:solidFill>
              </a:rPr>
              <a:t>s</a:t>
            </a:r>
            <a:endParaRPr lang="en-US" dirty="0">
              <a:solidFill>
                <a:srgbClr val="FFFF00"/>
              </a:solidFill>
            </a:endParaRPr>
          </a:p>
        </p:txBody>
      </p:sp>
      <p:sp>
        <p:nvSpPr>
          <p:cNvPr id="3" name="Content Placeholder 2"/>
          <p:cNvSpPr>
            <a:spLocks noGrp="1"/>
          </p:cNvSpPr>
          <p:nvPr>
            <p:ph idx="1"/>
          </p:nvPr>
        </p:nvSpPr>
        <p:spPr>
          <a:xfrm>
            <a:off x="457200" y="1600200"/>
            <a:ext cx="8229600" cy="4525963"/>
          </a:xfrm>
        </p:spPr>
        <p:txBody>
          <a:bodyPr/>
          <a:lstStyle/>
          <a:p>
            <a:r>
              <a:rPr lang="en-US" dirty="0" smtClean="0"/>
              <a:t>Palmetto State Clean Fuels Coalition (SCEO)</a:t>
            </a:r>
          </a:p>
          <a:p>
            <a:pPr lvl="1"/>
            <a:r>
              <a:rPr lang="en-US" dirty="0" smtClean="0"/>
              <a:t>Fuel savings calculators</a:t>
            </a:r>
          </a:p>
          <a:p>
            <a:pPr lvl="1"/>
            <a:r>
              <a:rPr lang="en-US" dirty="0" smtClean="0"/>
              <a:t>Fuel providers</a:t>
            </a:r>
          </a:p>
          <a:p>
            <a:pPr lvl="1"/>
            <a:r>
              <a:rPr lang="en-US" dirty="0" smtClean="0"/>
              <a:t>Conversion specialists (CNG/Propane)</a:t>
            </a:r>
          </a:p>
          <a:p>
            <a:pPr marL="346075" lvl="1" indent="-293688">
              <a:buFont typeface="Arial" panose="020B0604020202020204" pitchFamily="34" charset="0"/>
              <a:buChar char="•"/>
            </a:pPr>
            <a:r>
              <a:rPr lang="en-US" sz="3200" dirty="0" smtClean="0"/>
              <a:t>Alternative Fuels Data Center (USDOE)</a:t>
            </a:r>
          </a:p>
          <a:p>
            <a:pPr marL="746125" lvl="2" indent="-293688"/>
            <a:r>
              <a:rPr lang="en-US" dirty="0" smtClean="0"/>
              <a:t>Station locator for refueling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4876800"/>
            <a:ext cx="4572000" cy="1600200"/>
          </a:xfrm>
          <a:prstGeom prst="rect">
            <a:avLst/>
          </a:prstGeom>
        </p:spPr>
      </p:pic>
    </p:spTree>
    <p:extLst>
      <p:ext uri="{BB962C8B-B14F-4D97-AF65-F5344CB8AC3E}">
        <p14:creationId xmlns:p14="http://schemas.microsoft.com/office/powerpoint/2010/main" val="2938413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4419600"/>
            <a:ext cx="6705600" cy="2677656"/>
          </a:xfrm>
          <a:prstGeom prst="rect">
            <a:avLst/>
          </a:prstGeom>
          <a:noFill/>
        </p:spPr>
        <p:txBody>
          <a:bodyPr wrap="square" rtlCol="0">
            <a:spAutoFit/>
          </a:bodyPr>
          <a:lstStyle/>
          <a:p>
            <a:r>
              <a:rPr lang="en-US" sz="2400" dirty="0" smtClean="0"/>
              <a:t>Trish Jerman </a:t>
            </a:r>
          </a:p>
          <a:p>
            <a:r>
              <a:rPr lang="en-US" sz="2400" dirty="0" smtClean="0"/>
              <a:t>803-737-8025    </a:t>
            </a:r>
            <a:r>
              <a:rPr lang="en-US" sz="2400" dirty="0">
                <a:hlinkClick r:id="rId2"/>
              </a:rPr>
              <a:t>tjerman@energy.sc.gov</a:t>
            </a:r>
            <a:endParaRPr lang="en-US" sz="2400" dirty="0" smtClean="0"/>
          </a:p>
          <a:p>
            <a:endParaRPr lang="en-US" sz="2400" dirty="0" smtClean="0"/>
          </a:p>
          <a:p>
            <a:r>
              <a:rPr lang="en-US" sz="2400" dirty="0" smtClean="0"/>
              <a:t>Jennifer Satterthwaite</a:t>
            </a:r>
          </a:p>
          <a:p>
            <a:r>
              <a:rPr lang="en-US" sz="2400" dirty="0" smtClean="0"/>
              <a:t>803-737-0411    </a:t>
            </a:r>
            <a:r>
              <a:rPr lang="en-US" sz="2400" dirty="0" smtClean="0">
                <a:hlinkClick r:id="rId3"/>
              </a:rPr>
              <a:t>jsatterthwaite@energy.sc.gov</a:t>
            </a:r>
            <a:endParaRPr lang="en-US" sz="2400" dirty="0" smtClean="0"/>
          </a:p>
          <a:p>
            <a:endParaRPr lang="en-US" sz="2400" dirty="0" smtClean="0"/>
          </a:p>
          <a:p>
            <a:r>
              <a:rPr lang="en-US" sz="2400" dirty="0" smtClean="0"/>
              <a:t> </a:t>
            </a:r>
            <a:endParaRPr lang="en-US" sz="2400" dirty="0"/>
          </a:p>
        </p:txBody>
      </p:sp>
      <p:pic>
        <p:nvPicPr>
          <p:cNvPr id="7" name="Picture 2" descr="C:\Documents and Settings\tjerman\Local Settings\Temporary Internet Files\Content.IE5\345DRM7S\MM900172629[1].gif"/>
          <p:cNvPicPr>
            <a:picLocks noChangeAspect="1" noChangeArrowheads="1" noCrop="1"/>
          </p:cNvPicPr>
          <p:nvPr/>
        </p:nvPicPr>
        <p:blipFill>
          <a:blip r:embed="rId4" cstate="print"/>
          <a:srcRect/>
          <a:stretch>
            <a:fillRect/>
          </a:stretch>
        </p:blipFill>
        <p:spPr bwMode="auto">
          <a:xfrm>
            <a:off x="838200" y="914400"/>
            <a:ext cx="2800350" cy="3200400"/>
          </a:xfrm>
          <a:prstGeom prst="rect">
            <a:avLst/>
          </a:prstGeom>
          <a:noFill/>
        </p:spPr>
      </p:pic>
      <p:sp>
        <p:nvSpPr>
          <p:cNvPr id="8" name="TextBox 7"/>
          <p:cNvSpPr txBox="1"/>
          <p:nvPr/>
        </p:nvSpPr>
        <p:spPr>
          <a:xfrm>
            <a:off x="4419600" y="2286000"/>
            <a:ext cx="3810000" cy="646331"/>
          </a:xfrm>
          <a:prstGeom prst="rect">
            <a:avLst/>
          </a:prstGeom>
          <a:noFill/>
        </p:spPr>
        <p:txBody>
          <a:bodyPr wrap="square" rtlCol="0">
            <a:spAutoFit/>
          </a:bodyPr>
          <a:lstStyle/>
          <a:p>
            <a:r>
              <a:rPr lang="en-US" sz="3600" b="1" dirty="0" smtClean="0"/>
              <a:t>QUESTIONS? </a:t>
            </a:r>
            <a:endParaRPr lang="en-US" sz="3600" b="1" dirty="0"/>
          </a:p>
        </p:txBody>
      </p:sp>
    </p:spTree>
    <p:extLst>
      <p:ext uri="{BB962C8B-B14F-4D97-AF65-F5344CB8AC3E}">
        <p14:creationId xmlns:p14="http://schemas.microsoft.com/office/powerpoint/2010/main" val="406139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cs typeface="Times New Roman" pitchFamily="18" charset="0"/>
              </a:rPr>
              <a:t>Why Should You Care?</a:t>
            </a:r>
            <a:endParaRPr lang="en-US" dirty="0">
              <a:cs typeface="Times New Roman" pitchFamily="18" charset="0"/>
            </a:endParaRPr>
          </a:p>
        </p:txBody>
      </p:sp>
      <p:sp>
        <p:nvSpPr>
          <p:cNvPr id="4" name="TextBox 3"/>
          <p:cNvSpPr txBox="1"/>
          <p:nvPr/>
        </p:nvSpPr>
        <p:spPr>
          <a:xfrm>
            <a:off x="533400" y="1484055"/>
            <a:ext cx="6858000" cy="2554545"/>
          </a:xfrm>
          <a:prstGeom prst="rect">
            <a:avLst/>
          </a:prstGeom>
          <a:noFill/>
        </p:spPr>
        <p:txBody>
          <a:bodyPr wrap="square" rtlCol="0">
            <a:spAutoFit/>
          </a:bodyPr>
          <a:lstStyle/>
          <a:p>
            <a:r>
              <a:rPr lang="en-US" sz="3200" dirty="0" smtClean="0">
                <a:cs typeface="Times New Roman" pitchFamily="18" charset="0"/>
              </a:rPr>
              <a:t>Nearly 40% of total U.S. (non-transportation) energy consumption in 2012 was used in residential and commercial buildings, or about 40 quadrillion </a:t>
            </a:r>
            <a:r>
              <a:rPr lang="en-US" sz="3200" dirty="0" err="1" smtClean="0">
                <a:cs typeface="Times New Roman" pitchFamily="18" charset="0"/>
              </a:rPr>
              <a:t>Btus</a:t>
            </a:r>
            <a:r>
              <a:rPr lang="en-US" sz="3200" dirty="0" smtClean="0">
                <a:cs typeface="Times New Roman" pitchFamily="18" charset="0"/>
              </a:rPr>
              <a:t>. (EIA) </a:t>
            </a:r>
            <a:endParaRPr lang="en-US" sz="3200" dirty="0">
              <a:cs typeface="Times New Roman" pitchFamily="18" charset="0"/>
            </a:endParaRPr>
          </a:p>
        </p:txBody>
      </p:sp>
      <p:sp>
        <p:nvSpPr>
          <p:cNvPr id="6" name="TextBox 5"/>
          <p:cNvSpPr txBox="1"/>
          <p:nvPr/>
        </p:nvSpPr>
        <p:spPr>
          <a:xfrm>
            <a:off x="2356164" y="4038600"/>
            <a:ext cx="6248400" cy="1846659"/>
          </a:xfrm>
          <a:prstGeom prst="rect">
            <a:avLst/>
          </a:prstGeom>
          <a:noFill/>
        </p:spPr>
        <p:txBody>
          <a:bodyPr wrap="square" rtlCol="0">
            <a:spAutoFit/>
          </a:bodyPr>
          <a:lstStyle/>
          <a:p>
            <a:endParaRPr lang="en-US" dirty="0" smtClean="0"/>
          </a:p>
          <a:p>
            <a:r>
              <a:rPr lang="en-US" sz="3200" dirty="0" smtClean="0">
                <a:cs typeface="Times New Roman" pitchFamily="18" charset="0"/>
              </a:rPr>
              <a:t>Portion of energy in buildings used inefficiently or unnecessarily: </a:t>
            </a:r>
          </a:p>
          <a:p>
            <a:r>
              <a:rPr lang="en-US" sz="3200" b="1" dirty="0" smtClean="0">
                <a:cs typeface="Times New Roman" pitchFamily="18" charset="0"/>
              </a:rPr>
              <a:t>30 percent </a:t>
            </a:r>
            <a:r>
              <a:rPr lang="en-US" sz="3200" dirty="0" smtClean="0">
                <a:cs typeface="Times New Roman" pitchFamily="18" charset="0"/>
              </a:rPr>
              <a:t>(EPA) </a:t>
            </a:r>
            <a:r>
              <a:rPr lang="en-US" b="1" dirty="0" smtClean="0"/>
              <a:t>	</a:t>
            </a:r>
          </a:p>
        </p:txBody>
      </p:sp>
    </p:spTree>
    <p:extLst>
      <p:ext uri="{BB962C8B-B14F-4D97-AF65-F5344CB8AC3E}">
        <p14:creationId xmlns:p14="http://schemas.microsoft.com/office/powerpoint/2010/main" val="414471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838200"/>
          <a:ext cx="6858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600200" y="5877208"/>
            <a:ext cx="4323684" cy="369332"/>
          </a:xfrm>
          <a:prstGeom prst="rect">
            <a:avLst/>
          </a:prstGeom>
        </p:spPr>
        <p:txBody>
          <a:bodyPr wrap="none">
            <a:spAutoFit/>
          </a:bodyPr>
          <a:lstStyle/>
          <a:p>
            <a:r>
              <a:rPr lang="en-US" dirty="0" smtClean="0"/>
              <a:t>Spend about </a:t>
            </a:r>
            <a:r>
              <a:rPr lang="en-US" b="1" dirty="0" smtClean="0"/>
              <a:t>$20 billion</a:t>
            </a:r>
            <a:r>
              <a:rPr lang="en-US" dirty="0" smtClean="0"/>
              <a:t> on energy annually </a:t>
            </a:r>
          </a:p>
        </p:txBody>
      </p:sp>
    </p:spTree>
    <p:extLst>
      <p:ext uri="{BB962C8B-B14F-4D97-AF65-F5344CB8AC3E}">
        <p14:creationId xmlns:p14="http://schemas.microsoft.com/office/powerpoint/2010/main" val="3507849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71600"/>
            <a:ext cx="4953000" cy="2677656"/>
          </a:xfrm>
          <a:prstGeom prst="rect">
            <a:avLst/>
          </a:prstGeom>
          <a:noFill/>
        </p:spPr>
        <p:txBody>
          <a:bodyPr wrap="square" rtlCol="0">
            <a:spAutoFit/>
          </a:bodyPr>
          <a:lstStyle/>
          <a:p>
            <a:r>
              <a:rPr lang="en-US" sz="2800" dirty="0" smtClean="0">
                <a:cs typeface="Times New Roman" pitchFamily="18" charset="0"/>
              </a:rPr>
              <a:t>"Now, </a:t>
            </a:r>
            <a:r>
              <a:rPr lang="en-US" sz="2800" i="1" dirty="0" smtClean="0">
                <a:cs typeface="Times New Roman" pitchFamily="18" charset="0"/>
              </a:rPr>
              <a:t>here</a:t>
            </a:r>
            <a:r>
              <a:rPr lang="en-US" sz="2800" dirty="0" smtClean="0">
                <a:cs typeface="Times New Roman" pitchFamily="18" charset="0"/>
              </a:rPr>
              <a:t>, you see, it takes all the running you can do, to keep in the same place. If you want to get somewhere else, you must run at least twice as fast as that!“</a:t>
            </a:r>
          </a:p>
        </p:txBody>
      </p:sp>
      <p:sp>
        <p:nvSpPr>
          <p:cNvPr id="68610" name="AutoShape 2" descr="data:image/jpeg;base64,/9j/4AAQSkZJRgABAQAAAQABAAD/2wCEAAkGBhMSERUUExMVFRUWGCAVGBgXGRsaIBggISEgHh4fHiAiIScgHR4lHB0bIC8gJCcpLiwsGiA0NjArNicsLikBCQoKBQUFDQUFDSkYEhgpKSkpKSkpKSkpKSkpKSkpKSkpKSkpKSkpKSkpKSkpKSkpKSkpKSkpKSkpKSkpKSkpKf/AABEIALIBGwMBIgACEQEDEQH/xAAcAAACAwEBAQEAAAAAAAAAAAAFBgADBAcCAQj/xABBEAACAgEDBAEDAwMCBAMECwABAgMREgAEIQUTIjEGMkFRFCNhB0JxM4EVUmKRJEOhFrHB8CU0U3JzgrKzwtHh/8QAFAEBAAAAAAAAAAAAAAAAAAAAAP/EABQRAQAAAAAAAAAAAAAAAAAAAAD/2gAMAwEAAhEDEQA/AO4ampqaCampoZ1P5Ltdu6pPuYYnYZKskiqSLqwCR9//AHHQE9fC2kLrn9T1UN+m7RCkVM0u3eNuPso3CSe+OR9jxoP1X+pqSExDcxupUI6w7fuljQyo/qB4k39uB99B1XLQHffOdpDI0chmDKaNbfcMP9isZDD+QdcP3nzTbvkdttYXmv3NCq2K9DCTItx6J/yTq3pf9S9wgKw7aCKR0KEwxNkrelFvLiQW+49V99B2k/PtmASXlAHsnb7gV/n9vjWnp/y7aTuI4p0aQgkJyG498EA64D0rqO9cAtuuoMwDAqJQoB5GQP6heFI/5a4596ydX6n1KCJZDvN08ZUKT32NNXI9nKvRqxyOeRYfovefLdlC5jl3e3jce1aVARxfIJscaIbTdpKivGwZGAZWHIYHkEH7gjXAum/1L6gsQeaJJ8fInBomK0ec0IB4r7X+Rps2H9ZIUY92NoJJCpKzTWiAqCMMFZ1BBB5SuTzYrQdX1NKew+WzTqXhGxkUKWtN27n1/wAqwZe/9/41pb5YBAGKv3SgIA2+6KFiDXIiyxse6sfjQMelT5R8kmgEijbSAMhSLcWjKJW8YwygllGR+oiv++r5Pk8riIQQlpGIDiWLdRL6s4uYCBz6LUNAPkXyJlgkieGnBzlQSykpyZRgXjQSJjGxNEAVXN8gd6P0CaAqIpso8FVzJbksgjQBRYpcUkY83lIb9aI9LaRpZ3YsELBIlOJFKOXFfZ2J9/ZR+dL3x7c7hI0jhjTORJd44ky8DNNlECw++JksV7T7aOfGdyjQRBVWJSrduNT6RWoED36xv8ZVoPWw66ZppI0ikCRghpW4BcNWKj23AJJ+3j+dEtzvEjUu7Kij2zEKB9vZ41g6js2MsLgqsUZd3sspsqQpFEKQLYnOx6PsaTv/AGm72Nj9VHeSxrCWyQEqDIMggdypdbXwWM8GxoN3yL5xNEucMB7aNTtIuQYHgNGY3LMCeLxPsfjWzo/9QdvLG0j/ALIQxo2ZFZyLmEBH3VSoJ4Fn+Nci+W9Zj3EjbmCEIsaRsoZsQgHd8RiwIzZA4pftzV6J/EOmqmzijqb9wHuRgTMrFrohVkiBBWhTE14+8uA6qfkZkaCONGzmsm6btYNTh8W44DKCCQGoffR1p1FWQLNCz7P4H8/xrnHSOvBZoA0EgMUM0cQjDgzecSABXbILdnyJAq740xdQ3rx7Z5d20KM7gIjSYLDYoAS4kiSixzA98ChzoLvne4dNplEzI4mgAZTVXNGpv8rRII/GmMa5L81+VGNNmJ9xEEbeIZVhcSYRISQHa8pLZQcsV5Uj376j0/qCTxpLEwdHGSsvoj+NBp1NTU0E18J18dq98f51xr5h/Xcr3V2IiODCMSOGJY/dlUDHHgjyYfnkaDs2WvoOuFbb5b19tvFvHngj20prLGGwLokKayPDUt2a05f02/qW2+kl204jE8NnOM+MyhipZRfH2Nc2Deg6HqampoJqampoJqampoAHyneKFSM7xdpmf9TuRo9L9kDgq3NA/gHSEPkmS0u+M7CQgO0kQOAFUp/SAGybKj8Kcq40V+TfIFG6bHdmLthVeOeAvGFZirMBiJFJ+zZ4seB/CD1iPZKNtIu8ilKFVVF2+JcEi2s0QQgUWWB4986Ah8j6qHBGc1pbpIX2+QxsqQVaNrrmgf8AY65+u7E64rEzsCipKFcuxbKgwLsrebKoJawKI50V3fbaTPtg4q7r3YjUhLX4lSzSsx5Ba1AJ+r1rPNEP3JSscqvdh0bbqgPiBWOIavIBHv8AyeNBi2/xSV7SOMd6NQZEYjIZG19+KgKVJYke6OmJfj8UctrudhJK1VCok3ZB5bH2c2yAU0K8ieK17k2+13CERGNZWMZ8ZpHiDUpbgeYNtjkc1y4FFr0f6D8faJ+9BtgiilkUMJme+e22eR7ZFWaTK/7RoBe0lhNicbUntkytGYUeMY3Jiu2XOk+4dqJX7a0xdLEI/Y6kJdoFYtFJHIsgDKuXjgSQyBWBDJdAiyNEt9udq6g7+B0YsrxmKMrHEuRUL3Fz7ZBq1sAGgbqyO6ttkSRQ3axcElmEccsKkWKljZQ6MDzxePcLJxyAH5B8Hi26xytFuduuZU4hNwFN1bNcZClqKFvqU+/tqzbdJnAjz253AalhbbPaNkGD2ylgJTZADgG/xzpr2XTHs7hQiqR3Ype1I1rRqLcpRDKqCRGK44mO6JKaxf8AHk2sjGaIRyqaUxTyWjccElGD5Ic0IGLL6F2NAi7k7VpVaMHbGwpVRyKoMVbLls7x5HAN6MdL32/WF27zsS9DuRrNliQSyty+SvyPYOQA5NaI/ItwN3sV7hWfeTTCLa0hV18iHDWirXKg4eIb0ActV9R/p+8cYJ32ykYMSVKtIVJ4IZlVqXJasgLl/J0F+8+Ru06LNt5pDIoyldBA2ZALgq6hRieCwagBfA0xdF+UbCV4opWSAo+QTtHyWiWUspcC3WOQ2R9HoA65XvEdWxlVttnIbY2I1ZaBIHkWo3yvJuvWrNlv7Qh4laYWY5rfJzl7JMqryGIsISBVerAfpzoGxWOJGDI7mNFeRTfcwWgb+45P/fS/03o7bWUTSuqrEs4IyLMIRiI6VQbFqzn7gvWuO/Gfk+62bt21kgLHLsqpEY4JFh7RVP3Y0Rj7966d8Y/qjDvahm/8FunSo34Kv9wUZgPdXg3vjk6AlN1SFN+8n6tDBPtwMJJAY2fgqIz9Kgx5FvdhrHo65h17cUzSSqmckjDwdSisVUFGxVmbx7aBbohZL54Vh6juEli7dRyqzguFmhXKUGg6IWV42Y3xwA1EM2RD8832cm8G3cGQxXGmTEtiCx8l555YkgCjZr0NBk3sgWQSUjSSWy0pQlmZir1jVL4HE8MrD7Hh+/RGJlj70MsSxqDGJI4HDALeUioCBywxviyL4rSntjDDuIAyo8XcxdcSzkJYp0ztuQTdKL5ArjRDrnUogoiggCtGjuzPAnkQB9KOhZVoc21WpoEjkDvx0ypu42gCM692Vse24Y9gUuSclO4wCjjkngXroPW93LM6Q/vQOzMgKzwoMVomSvM2fslE0Tda5p0nqkI3MRWAm+zNt0sB2NqWAxARVBV+CDeQPPFFfkG9il7rHbna9zyuSXbR5Eijg0aNMSbOdE2rMD9VaAN/UDqwlxSeUOkbCUFkQuaLqY8lIpWPkA4FrRHvXWfh3XklHbi24g28aKsfIFuRbxqtA3GeG/nXIOq7jITStHIgBAEiTpJGM0KjEshAj7axqCLPjfugGf8Ap/v0j20DSx/qaVp0VgokgkBpsM3rFhZDLiLH2vgOq9Z3bRQSOlZKpIyIAv7WSRx/uNcz63886nG7IOxarlSRqS3IAIDzWy2eWUEUL1d8j+ZbuSZ9vHEGg5LyOrRjGlIRWSWmsHmythqx4OlL5DsVSK0BYMAO1zg5uzf/AIizYJvEMaHr76Av0/8ArdMdpuTMIhuUKpEEVyrfZ3PLAhfZAIB4/Olf578VndTuVZ5o0LE9qMBEUjhkKZLhY5trGk+BSf1XaBCdssVV6xGS8cjJ8SQCB+Pda3Q9aCx/6UaduEiPEcO4ZbMgyOTCiRl/254DH/7Ry9hYRPO65WIWY9taIKkANRJOXFCuCOdOH9CugSy9SG45CbcMXJB5LKVC3+eb/wADQ/os+3kli7m328xmr9pmKANm2QQh8oUUEmiGVsfQ411j4F/UPpv6aOLPbbWTJgYowyIPIgGyALYAHlvv70HSNTVP6tcguS2wtRYth+QPuP51degmpqamgmpqamg5Z8sA224qTeygvci47OCdokvyycqzYAsav+0Ec1pI6t0mSz/4hdwGpmvZvCDVMhcDbHJao/VwK4+2u0/LujSTRhoWIkSyAGZcgRWNg/zdH7gcj3rk3/EZnLgd8kArZnkKuQbFhkIFE2ffofnQCX6M0yqIuw9UrFNvI4Vr8gSNuQfFgf7a4GJ4vz1LprSljIM2BXIeUWYALLf/AIVEBoEc8mxfrXyeOaTJ9xFnjRVmLqyqoNh6iUyAj8EUoIo8DQ/a75jZgYft4+MbRjJh6fDAFo+SciSRfOg0p06mjMiMzqtAqVWiTgUcyKQ3jyK8lYsOKFX9Q3aKVeWGMrAWRNri80bGhUkshIFmjcgYnxUVS843+PzRurOYg6LgYmKAE/cKaNNzZ9vYsUQKxLunilJkjZplZMVepVmxNFlcAL/AcXYaubvQdJ+L73dyCQbhtnFtnYDtTMqCkHkqqPErySy4gXYBBvHZJ8ejZXCLkgvBlVtxtsS+TssdMiNwQMWYjImuCdcp7k08jRIZZmenZR9RZqUqYj9eBLeAoL74qtFd38dk2aKZ13e2ic1JLGyn90i8DGppACeLJ+9c6Bu6bLNtzlEVqUtII1mXtyvbAyQSyHHM3zG1lbW1cfTX+hEb5xzGJruaHe/sAqfHtxlkeDguQSvj5cKNLnyOLfbXsjdJ30ljaZJSTmgxAILoKLqgUEnJae/RbXzf/wBQlQduAMtRsWGEMZV8a94DyUkk0vJArmzoN/RBH+uzyNQwk7eImNiHmtqGTJGaUs59C5F41p6T8Tk35aHtgFQGDuO2qKWIBSIZRshxtkDJbA/ViDoL8W6kSXbbx33yQvLdxXBGRCoHyjjiKsSUuz43WuudL6X+l28+62Ef6mXdMJAJJGSwBiBcgyNcnyosSfX2BA/qJspdrKEhZ8YxEVFCimAUHK7zDQvVqb/PHKTNvI326WsLNWIUJMD9RYHPLEszWCpvi6YChph6v03qM0G7l3wJcTpEQ2REZCkisTSx1LYYGsgt+70udD3ckMjRo57VkSMkeYJC2o7bWvDKQWUXWRutBqAieSyBDgUDwKZSCCGLgkyE0DVXwefzR27roTSR2hEMdBS/bNMQeDYAVD4ryps8E/yNWeNnR0cWfYEaOEsWDZxpuDwbAC+6vRLbo4YSUpoGRnVY5Hl44xxzxJ5Fkij/AI0G+T5RMkSQ7yt5DVBwoM2AHmVcP5pj6ck8gg+ub9r8d2UkbS7eQvCAGtWto2dcWV0zLjjEZVQIJBGllOndlxKz0F4PdUOPJT9jzRJJ9eJ540Mizg3AbZzOkisxDo1AKCPTE0w9+ib+40G9fjmU4SB7cuSLBjXFQCScqxIvH8EH3zyd3Eu9Zie7J45SKxljkxpJmbiwQxZSg4AxFX61Oi/N9t+pJ3MYExav1HoNiTWaZER80SyMRx/vq7qPTUBc3ErhMxR/1AQvmhBp0Jd+b9Bvw1BR0LazNu4V3HekeINgrmTHFajCihmps+w32INHWjqaqoki3Ds7hysjxwyQrHfotSFCqkfbG7NnjXyLfsNwAroGDbpMomKgHNSGZ6FITWPlXrkXevXUXO3nbttDGVXtuyMEcnNC2cUnifJAD5laJIJ9aDN1JwNu2e4aTNwzeAh+xbjEeIJlR0HoU3Bs0xdN6ths1KlSI9iVK9smyyMayNYuUUjjIGvxyAHXNlGFeBnV5HmjkqKKACwFvhbJcg+h77bnnMjUTrOOwPcCl44RHj6xp9wgJU0zV3A3ugG9Gq0DNu90InjhMp7p5kIjhSiWjVmByLcAsAKvj0QNL/WOro8ka3uCs0mAvdAIMPqJwjfjmrDfe6FA6vfqMsQmkjK9xIooyFEHLCMPI1ZEgAlSWx9BeLB0lpCWlEs0ncJwmKoQSVPDk0Cqla5uibXijoNu2+O7hNtm0JG3ceb4kiSi5BEihj/hjipoXxzqvrCQSA8QxCjGhzLl6Nq7GMmNaAwoAVmCRXkLt/udwhLvOZgi90MXKJ67a4BqDtQcUE5xNE2daY54XkhQLt9s1Duq5scEHJcyYmZ1NegOKoUNBn3e0CyYrJEkjy0z2qsMAHzQqiqiBRQKSeeS/wCdCtsxjzmipQWJ7UhYGVbsKo5zXEgnLng8nRktJIsrxTK65GWVJY0cBR4r/wBNhU4jxWgorTJ/Sv4e283Ee5aaJ9vt3B7B+ouFpXaP6VyPkC3J0Dt/SX4M+2jG53VncyJiisb7Ed2EW/pv2QPXA/Ouja8SOFBJ9AWSf4++kjrX9ZOn7Z1TNpr+poBmqejy3AJqzQsiv50D1qaG9A69FvIEnhJMcgJFijwaII+xBBGiWgmvjMALPoc6+6q3MeSso4tSL/FitAqbv55+y0+328m4hUle4rKgYj3gDbn/ACQBoNJ1+XcsVdYyFkKhZAFgvEZWGQzysuY4xjB98DnQvd7eaFE20gIACx0chyQsLMjBlPZdsGLKckaQB1qiKE25gdu5uGmeJ4e6qzCSOZGfAZqxuN0Gb48iwCDXABw267MvW63Ee4kAY4uqrEtfUEjNrmoHORaSvZo6Uuu7qF3dItp0MICKd9xCrHj3SqCpr83/AL6aPlnRd0QWTcR7aCNO4+4xMkxwVvrBFMFJyBuxXHNUKXt2pfqs0oVQ7P2oZEpgCqlcG5NFlIHNPfIOgCdP+MQOabp/ekHJk2/UVlPPsgO6m7r2K5HPGgfXunjcRmGFpFcLUe13MSRzLXFQSABZkOJ/bDD8iyK11bpHR4poWY7h5o5Yq5jihYK3prSNHFjkX7HOsnWfi+4XbyJFIOoCh+xvcWIr1hIoUhsa+o8+8gbsBH9EOp7Zts0IRE3cX+tf1yWbyJPlxeJU/SRr3/VSGLaxySyHGHdo0E0YH1ShC0Mo/DhlCs33GP8AyjSPvR+mm2+5EW46fug4vuq0yuCVBAksMw7eZKNbeFfca6j1jbR9Y2Mm3b9uZcWo89uSskcf80TjkMPakjgggBxfY/PYodl2DDB3Y5A6SICQxACNmLIZWTJG4plP03zr31DpMO83BA7ubHtg+FllyKKfZ8ocVFGy4o8jSvtvj6tnnKFZHKEUGBxBsCmBNkAChzfsaObSSXbyQM62YRyy/u1HZDBgrGgLfil8bBJyBAP/AMC+KsYnEEccU8bpIkkhMqEqGW0KFSAMsrs5Z0RjwOwwg0MuTXJ9Wfvx9uftrkHT/wCo8HS4jEFfcTyOHIJVVRSoC5tk+JCgZDkg5H0QSrbj+s/VJpWkiZI46oIqCRR7q7GRJ/PA/jjQOX9Xevku+3KToiRnlZCiys6msvsVSrprypgBQJHKdvs4QbExjKZKVZq4xbMf6i2SPEqGFhh750y7j5JuOo9obklXAZGICL9I4NYL7lIXEFjSyUug/UXljfLcNhYZVojhmKhsw1HHEFQSDQC8/gKN5GrSlZMHsBF7ERYjBR6xkCF6ABIY+wb/AAY2O6V4so+RHk0wVHzYgFgwOLYrILF2cClj2ToFKUUoaiTLkVLaSWWUSFUcshGIJF/ccV72w7krkzbpJmYlVDO0pIb3mrLifpJ45APjzWg1HZYGNvFywOHd+oiiKJEbEhSbNVfIoVrxPv5YSHIgClYzapJThwvKHED6gSVAFFuLrjXuNgkhy7ipgzRGXAxtwXLI4WU4kEg9xiGf8kk2O3PRS8uOYv6lYv4sfEM31BYzlmQpF0T70GHq+2cq0oUIuHlGzABSrGgFYk+v7eKLHjnkr8V+Qdqo6LbdgqnJYw2Z+6BldVIBFqo81Bb6tU7eGVhK6zKmUWeIkUhy1qc1eygwPv8AI4P31j/4SyyYrLLmwXMMO33FBsiMHydlrgAfbg6B1320uWHs7ZXhkc4tEdvUkbkFmCmMH6kHBsUhQ1dDx0PqykT2HSJUXNIQUVnZmxCrEq+ZC8ZVlY+wGgXx7rkm3mO1MLSJJIBHFItGNmqjjWRDAeWBAb341yf+UybjZRF544+6yqK8RKMLVXLqrIYiAB22IIN4+tAP26RyTTsQwbzsZraFhh4qR/YrVzRtOKNanRtvtztWQKzIxryNWBnIVaiLWiPIi/2x/jWnbzpKQ0LSxrmHXzxV8/SiNEA4cMvl5GidY/j+3cRvHG3cQMSkgjQgMwaIGR2kUIvldC/ueK0BDa9KSSSLNLWMKVc1IB5BT3D2zl+7n+2byyH2XQ/cdMkhmkhgCvGMpWyRkiVHUHFzh5W4FDgXEL45DJ0/YkvJIqKuDLgGuQZBCzgHyOf7jjMViT7BOsfyfp7/AKuIwmPusM2R07EbkE0rCSg924C+1Nn7gaAAuwlUxx90Ui/WzDIxEohAVq7dISFS2sxjxUi9VjpyTRMkEQSJyxEiq4R8JJJEHk2TExsBlxiM7ypas6btwQTudtM0apCyL+oQKYe4f9QMQGJYseCAGJ4W9H90mRxAzBYIotgwKKyxnNVaMFAxOB48+TQ4BN6x8WoPSpt6y4LM5l8cxGFCti6j1lXv3+O2f03+DNsu9O0uf6lY2x7fbwocDHI0aNVfFVrkajzilrtyZI6blnUBDGgZVVRkTGsZSxkzMWXgk8d3+HfJX3kJZ9tJAVbHyBxfi8oyQrFf8qNB7+dbOSbp+5jhcI7REBjfr23oE8rY/wB9fmPbdRA2rlCqNaoAC1g4gFwAQoLCxdFrvkWNd/8AnPVpZ54umbVykk37m4kX3DAOD/hmuh//ALoxB8B2I28W3bbxSRxcL3EVjY9kmhZNc/nQYv6WdQhl6dF2IjDGlxheSGINllLcsCSTZA5vTfqrbbZY1CIoVVFKqigB+APtq3QTQL5n8kXYbObcsuXbUYr6yYmlF/YWdHTrl39W+oLu2i6ZHZcus85XntRj/wDmxICj7kqP7hoBW4+XDrHS2coI9zAxmwpiHVAQxT7utMM15+1iiNV7npfa2u+lyDsNrDIO2GVSJEkTLH2ApLSH3XkKA0N6Xu9rt2k2jMAI5mMZBYJbKtoko9MMpa5BNR+yK0c6dKkEku2sCKKggyLXDOMZozlyVDBp0snxU/a9B01tmk2z7StkkkOAf3YZaDfzwb1xrp20CbiSHeom4mXbPK0TKYSrR0OZEFMJIFZyDlZBv2ddb+FWOnbQH2IIwf8AIUA/+o0n/wBSVePe7ZlCqkiSXQNzsq12mq7yiaQJwTlwCLvQCd/8a2BOM8W4hjRRGe1uZpO0o+klChqE+xJyvP21q6Tsptg/f2sk24Egx7e5ZC0yhajMMiuUlKUpC2GxLAcnTj0eAbiLtbhc3hYxrJeLsoNI4KnJSygZVXIPFEa59uPjm76Y5TbzbZon8n2+6kOMgJ4otSBuPdhrPs/YNPyPrzNE22O3YzZtJtx2JqZ/FnyV1JCOZHx/5cKPAs19J6s6SESK+23KB1iZzmrYEq0UvoFSmDAXdR5qbamm1+Tyx+J2e7hKkOGiZNzChF8+BUYn03s4k2b50qdT382+ASOOZs2busmIjVxeJIINUcmKlrIIrGzoOq735Y22hKjatt5eWZmUSQK5osXdHywJYeeNgEEiuNIXXOp8iZwNvIS8haZCt2pR1WWEU7jgK3Bq78lyYRsfivUUlLNuYU9SM6yBipQ2GCMVBr6a+muPWvsXwqMKomeWcZIgpxEoBuuFD2ff93Nj19wAJvFjkb9MC87DJWQM9MckkzEnPMZYg8ctfFCg56NLCRlA7FlLKAGI4I5NXkKB44q9dBh6ekdwwtPEWprCyG2UAkeMNuApF24xse716beyRKW72KEogJinUp6DWSvjSsxyHJOPsjgBXTNi0bLK8LtA8dgoyOvl5fSpyalAWpLshgcbBVw+JSQbzKFZiigjFHVB2ZASwwjYCo2AIN35Dmj7o6T1GThleMhjkquZCqqHNt4oFYfSuN8myQea1HDeFI9w+3xy7wzf6IyzIApkY4MRb0BVhAdB0iT45sZV89vtn+1mOP8Ax+P9tJnXviPx+OxNJFCCbKLuGUX+QgY8/wCBpYHxnZmzDFtpJCcFUOsqk8KAtk15HE0o9E/jVsWyQS/pjEQkrtHMIYI68bFkBL/JBFkYH78aAnsfg3TN7JI2x3W4SVVVmfzxdT6NMELi1+oGuPelkyvt5ZoO4N0EJjPZLEKeQ6usreRAVv7q9DI3RFzfHtzAYXXvLGlkTYujKeajkdbo+KgKjMoz+xFHZuupzbqJVaONpaHclAJYOzIyy4qBhIUWssqfiwpyAANuOq7UurT0X7Tt21hRUBeObEGjkzBjEwJPGRAAx146I6PGzEfqHyIDShSRSrzbt4qW49+j60X6p8TG4IeWSVAVxhtJGEjEWCrCNlPkDS8FgrNfonRtvimxXEvtXkxRY2DPKltxk5tUII9V/wChAvQZ9+yCCVojBC+JfJHiRjRsCxJk18j0b/n1oQ27iCNZkiYgx32wCuRZiH8rLKLUFucWHOte82O1LEbecRykhMW7jjkFcVLR5C/QORUfxxqredJEcLRyM0bDhMwtv6Qj/UKDIYGxyO0RzoPfxMXtirSbeixIRliYrQXzILKRfrgreIJJ9Er1Hr8zN+nWSLtBTIXVITwOLos3bFlgygscSTod0rf7ziMhs4lxQXfdogWqsrFyqH6VCnE3fjRv/VykiRHhdkEgbFATWSA4mHFWkAvH0CqtX8gW6B1CFrjk/SSME7iyskRRwBiwJdx5AnkCgQo4HrRDq0imk267dEbPPsoqC/EY91SUZiQSVBy8D/nSj1DarJJGdtK8m5eQ07fXfFhlPmoGdViBQPH3O/aowb/WlYk9x4RQkhkYjIAAhiQ98FbGAoqaYBtnmY1HHbpxwBIqM7GyHYIwI8SBzVkE82Nfdn1+GZyn7yLWTLIuQ4LhgxyHjkoVpBXKrWNnWWPqjRtNLELdEL/uylHhoBlanA7pX0AAAcBQbl9dM+K7Dpu92EcEZEywrXmCkqM3LOfTozEk2DRv2dBzLqW3k7nb265bmVBt1XMqxzDs7qV8WRi1EhjRjJbGwNdn6n1r9BsBJuG7kkcaqa9zSUAAv3Jdv9+Tod0n+n/6fdLuH3ksqxKyxRuqgRhhRsihQH4A/JvQ3p25k6pv45xH/wDR+1LGFmr92UePcAPJUEkKeB4sbuqA18F+MNAr7jcU273J7k7f8v4jX/pT1/8AI016+Aa+6CampqaCudwFJNUOeTX/AK/bX55+IdCm6pvdzv5pTFD3GWQRuCz3X7a8/QFx8r+wrnkd5+QbvtwM37n2H7YQsLNXT+ND739tJW4ZEbOSKRyEMoXcfoI1KqfItipdUWwbo+60Bzd7jZQ7ZYUiieEjHtK0FC/yHdRZ/PJ1z7q/xP8ATO4gSaEbuJjAkhV2ilgAMaqwZxhJGzxhSf7q+40wrksjlo40KqRf62OxXNMqIlcf3ckfzrJt+pTlozIIXxtyg3E0pN2mALCuVJax6ZV/Ogu+JfLBAx25yMMvbaGWshG8+TKj8hsWeyrVRBPP4O9d+NR9W28azSNHNC5toSVwkAxagwsg/Up/wQT91nazRKUVFDxxM0U0XbbMwSlpI7WshJHIGISrqyt2Ly7vd7nYkTLKNxtKWODcxvHmEskRzE+EigmiWxPqmVmOgCQ9Um6dO223toRQheBmVipY0A2QMkRseGXgRxXIOH5N1gyhTPuGmshG/wBJgtD+1AjMklmgxxJv6Vx419e6tN1TcwjbAyEZSAxpQJoL5K1FfE0WYkAFOWo2e6B/S9djJttzuNyBJEPGJY2dErkgOCSQcjZrkk1Wg+/Hf6fS4I+4ijJQELHLEnhH7ThF/dlHjkWK1jj+Tpdn6rONwElnUwqXxXayReVNZKhI+OGU+iWN0PsOk/IOsyHctBC8QEsQCq6SHNiGJL1iQAgA4a/MH+RzP5ttZCUBjb9tpGWRYmBIIzKyOXKheD4k5Dg3zoB/XY1DXJ35DE4V828TSnEAdrEeIHLcMeR74+QSRnboe2hYvEfIJTVbMrFV8eUI5+q+DwdWdG3PdLPnKSYzDNGkh9806lQxVSRzx7J5PvX2aYF4USRVILsxebuDKl8QSykklytcUGc8FeAo2XQYycwjYghQW4tqDMa7yAeRZaHHgD+b1b3pURXtEID3sndGU9uPlyWqVgoBP1EKL4uta4ppMYQiRlQDuZmXzrMMbKs4DG8j+RV6V+r9ebcRBTI8l5sYj+32VB/bP4cnJWH3ABAoMdA0/wDE42QimdhcbOZxt8CopI1Lm2CAWcQQLJ/u146F1ZUnSIxSIZwqpL3WnWRkUBQGV47BNj6+Dx6ql3rw/RSOqO/blUHElVKvYtlFnE0oGdeiw5Fa1TbbcbrCdmeHbWpVVGAQKCDIFGMYYcnxqswR7OgcOoxySlrxeONTLfalyLDxUBhPIa7hUFvyH58BqlF2e1CRTvHHRlJBhmzPcbAcUwxAXi+TjQP1E1/GfmpOJOQDghXQA8K1BpFWxGbZ2N4i3LXZJ0sbvehlmlQySlmJaSP9uhiwAIU0AviCo9+x7vQO3T+k7HcIi7eRmji4dYjuXW/yyBCFLYrwG4xsXpa6x079G/bT9/NrEQM+aK5GXiUUqSQKYEWBRzrhb6Z1v9LPFKqyGMmpFKC2RTjjZUg4qF5rg8nnR7qO3knihnT/AM/uzM6pfZxzUKfHxAUIA2Qq+BwNBZ/xKG27gjeSWMqWRJfIWPpHcK80MSgrwFVrR0dikyqsEPeBILAJGXA5OIDWsyf/AGYCnnngghB3O5diZLV8rWiFtSAo9DnhAlGqvj2Dpy+S/HpItiJw8+Foub+qNiQMK8ZFmQpybKkX7Og+/JOnQky7pGUS0WaKR0DcjlypkZ8/yoA92D9j7+OdXyR85WZkpXY2wmiF0+PaJJW7DOScWYUNC0c7gNJmq9mISO5CLk2aqgKrGAxZsCEfJaQm/vrd0zaSRLuEXc7IGRgrOTIt2o4UKAMQD7x+/wB/sGyTo8LnHCrBUFICoy/tNyAWwsFQlD6vWr5Yp/FWylW6MpdQxoUymHyDFSLoWRrCrjMFotvIpGTBUVgnuzlgn5H3b8Xwda4Zh3GjEEDhPq7UZth7LovphZxAJskfa9Bl2XT45LdZoi+DLzGSRzaB8oyUYHLlzbX91PBCXxURpHtZvMswcxq2VEmmSNAVqiQGujzr11PbSnmbaGJnBAdisZ4sqzgqWMRC2Rlx6uzeq4d6yuAIwbQWXVVZFyVSExbFieSe4UpvG/Q0GLc7Dv5pKjRkyCmJikoDlACWB4GQ8r4LauM8sU67hZg7wusatESl2/kvC1KKNkX6v8Xons+lz72IiKZIIu4EMsqhXaUeo41JyUqKOWQIN1og3xbb9NTvtPLO6FhEiGNlVlvJ8Crelos5NjI8gnQMfzH5C25f/h8RkQyjOZ1Qlkg9NQHtnJCLVmiSdNuw3m1iijjVkhVVAWNyEKj7AqSCD/B0k/FtrtYB3N3Pt13MpR5VyienHAQAhitDilIAyIUChpz6psdqEkmmihrHJ5GRWNAez4kmh/nQbI+ubdvpnhPOPEinm6r37vitbL0M2PStsVR0iiohWDCNbNcqbxH+f/6142/TpYpchNJMrmmWVkAiHJtMYwSboUx9aAvqazdP3ZkjDNG8RN+D1Yo1zRI59+9adAO6wzdsVCkykjNXZVAHu/IEGjoQdpIWJXbslegm5xX0K8RS/b6ao/fRzq06pEco3lUkKURO4TfHK/j83oNu9lFPG5G2ZCCG5gjLPYo0GsE0KN+uNANm6TMV88vEBVDSryB/+fk/y1k69bfcTQI4KKI8WLXNCKoctwrFjX5/Gqf+B1/5UgoX/wDU9r/8PvrPv9ki9tSv1EySK0EcbCOIglv21L4lzGpr+1m40AP5L052kXcuJGLDCVIitgiyApqhNCSHVfFmYNiWDlVwv1+RhLHt42k3ZBLOIyiTJeIkkjF9qUco2WKsR5ZCgGDqu6kJRIlZ9xOpjjJ5sY/+YwHa3MCjnuAh14oZHRXpPx9NtEsUUO7Z1JMkmTL3W+7MwlUnmqPNAUNBR8W+NwbLbIjSvE9ESkKqI0hUFqZkNqMsV8q445vQrfdSeKON4SzBHwGT2ikqcSC2ODEjHj/mPF6KdU2lQyErPGVH1ybhWAqqADT+JsVZr7375XOuyK+zGUrFiQz/ALsPBWSm8WmHBx4A+x/zQU9dIjMUjzKjRTFHSoFYqwbKmMjYkMTwR9R5GluSZwzJLmVVySShZ6bNQrBA8eTKV8ygsD3yNFD8i2O625D7jc5YpI8TSxkXYOMas5vlG8avnn3oLB1eADOV52no45LwwWwgcsxC+IxIA9hh9wdBi2vQmDZKXbBywQyAjBQQLV8XWq5LIKA+nkDRPpAlWnL0wjYhSqMRIT2sWDWRfpSwHObAEE2CZdyxkHkzGRiy0FYjJCSoJsCozwOAB750XXcRgF2aPuNPKVWRQ1nGuVBNhTlXAANVVnQEEqFUzjDYLbqu5hqVxS0qqC5U2AFrgCvtoZtvje2MeSiUAlXPbZXxvgKc5O2TkRiaYkEHjiyLbc91MAS5jAURYrGZTS2Fj54tl5ojngDRmHZQq6QbdpgsKWceWlnOfK3Ha1g5YsQoDWq8A6AZt/he0ZycpZHBxfuTRyM9VkwUK1i2WgQfv7xOh8vw6IIVXf4RlQKtH9nCrJDCypFV6H400yxSbOFA+aKgAMhclmkdgEGIAOIs0aPFcn3oVvepu0qrBKqXbTgSsQoZhGlEsAzoMlBW+cm+wsB46U+1jK4w7yMMUJgWm8bU1agUFB5UtdKf51k+JdL/AFG034DBcYmkQMzY/Xf/ACjmipBv7Dj3bi+8ByEWz29f6akSRAqAoCkBp1BokgA8cVegPR2K7+eGKXtxbiFoxiY1UPJHQANkBhMp5W7+2gSNm7zYrLOUGRMQyPBcFmxQ8AMcLN/ce74ePiu6K7KEAKYt6jbSZWY2HAdVKj6azeIkgZeX49JHRZYxPGsigg/sM4BoCmUkc2W5B5F8cVpx+BdSCh0aORHSYSKygNj93KhiAwJhRSByL40Cf0joil5lkBYLF3LA5xBQyFLAt1VmNcejzxp63vVy2xiDPUcsbBwRmmTLWRU2BW729X6He+13pP28y7bqOLPlCzNDKwryVrjZxyT6Yv75/wAck8ZzNFPs5DcsAknVYx4sUWp0/AJdE3APIvL0TWgVd9ugXaSIKoDZJAtlk4OSmyTSBPr4IuxX2c9v8pSV7i7yLIe6yPJLgPVlV7jmaz7vGuPWuZxuRyRdKV5JHsH8VyLLV9+dWQ7pm8DZ9Moq+R6Hq/ViuBz/ABoHXr/yHcEEpNN2wC3EgVC18OKJWRfa3xkSQbIN7/jvUNxOu4cSNuW275qrgSRMKNLQQlfTURIL8eDpG224UxsJWYMsYEdkHJcssOQSl3YYHim93ph+NBEtZAwMsVxZRwtQzdRixu+GskAHg/YaBv8A/ZnavUpilGSq2QzZaYZAEM4U+z9wP8aGb8bhQYyROpshm3yRMeCPoMrUaOPs2BfI9DYfkUwiTF8IOAqoEVyBSAZFaXn6iW+w5N63wdZk3IbiXcWSJY1MkpxbkOXJEUfPgRjwAwJ+xCnadak20idmSdRK5jYREB2CUMa/tBHAI5UqQpAJr20H6opPvZZHZSO353G8SEu0ORBYvQPMgBOIvLkjO3RZ4txF3ICWXxWLayfulqstGFuu2BdgEIwxJ5tXrY9C3EyEyxkI1M94JK4qgcXb9uQpatMXsjIY+joGzbdexUvEHZnAkxlechVq+KiYA+Q8Vu7PJx0S6f1eeVQ/6cUa5WQjmyrcOiN41d0LHrXpPkEUUSFwsKhhEVZ4x26FgWGIPABpSTR/g6wzfPowxCojqCRkNxtlBr700gI/3GgZ0B4v8ao3W1zKHJxg2VKSA3FUw+4/g/etZuldZ7yo3bK5qWBDxuKBoeSsQbuxVjg2RoloJWpqamgzdRWQxsISgk/tLgsoN/cAgn/vpW3Wz7cJjfbvIznJykBkU0SFGJlaq9+/RGnLU0CHDsU7oMm1WOAAEtJttugv75FnJC1R4Ar86z9R6krO8z4rHStGxsMiICQVYEVlZkGByxKkoynWP+qXSGk33TmYNLAzPE8JyKlgpZWICtfF/wBp+nWEfFInk2kCrLErS1Ity4SRIrSlWV41UU6IPEf3cgaBl+G7NkM27mikM0yh1pF8YzyqLQUGQ8O5xHlV+hq3rr7maIhNuzHFwMoseTwnBmAAF85Brr1WmHq3cKYpCkwYFWV5O2K9f8jE3zpd6hPDtmeHs7FVxDETTkEg82ymJhWQP3Pq9AmdS6YNxO0McILQ0s57CjGhYKUxBV/MGPLlojRBI163fxjfNFIix7eJTjI2LQhVKhnrEU3MjEE5jxHonTNB1SMI/b220ZcTfbSdwRZYjjb01tZ9+9I8vWAqSwrtraGTuxxdtmldJVBUD9ocLljkwJAIq+NAZh6NlBI6QRQzG1XKLYIuY8GB9sFLAgVRo+jpF6ltJI0VxjkjlDDigsq4aVa5JANMSaxLeIq20wbfryzrMjxPDNFEZJElJVg5aRmIt0scra/yABV3m3G1ECyfuIqtlMEjyMZJVcU8XkdC1Cg5FreLexoA/VOnoHB7MssJHcXAuo//ABDQIxYYhhZOSGicrOaF5iFa+1EpxQiEt2wQASTQrzQpll5MJOOSCRIJhYO0cCKgOC5J2g79sZK4OSo8bMwUknvWtEHVE4Cyxchk7mfmFohQg8yqjJQfsp99zk0DoC3xhQFMjJExFJtwE25Dy40AD5MxVbc5D2os3pw6V0iPZuWkQZk/u/S6xgZPHCMYeXZbMjACgSboroX0icNuG28E5V4wwLdx8QaIlcHkiQKyKtKeQxBoas+T7nbQRiJWVhhfd3GTmYsbaNFUAAuRm7nG8kJyDXoMPXeuKwbcDD6DJhE0nK4hcCREBQTKOwapZfvhoJ0vrDm5BIO4UikyMhC0iSSN9JQABxiVUECjRJBrxNGpY7dJ3wjPc7nghmQZIDZVnLtIURRyCoZ6AN62bvZgMUE4VSIwGjmcgqTKjKMYQozJfya6JJHjwAJx9TY0E3KBaJdU3MhBeTzqyb8R45Wbs/xpf60LZTL2cEuI1PHuDZYN92dvrFg+IrIHXQ/icbnGRpHUAX+5uY5I5pJOaYGLOzfsEViAvA0rfMUMxkhMsQ7xZ1X9QZIxiSpP+nn781UGgWb7A6BDl6dCwkdHiTEdxFDkOGyYBQACtmgQR/aq822mTYdYVZ4N27yIJ/F2JyUHkSSAsP7ZgJMPHyb0R7AwlmTLMZRZq5pWHiQ3ibJcUOK/6eKttY+kdVMhMDFQCQY8lQhWXOgAQQFYMQf5IJNDQGP6i9MCze2uQllTj9tlOLrxWSgDEMQTUY5o68Q/IpCqb5cZJtvKDOGLHuAjDMX/AGuoxcVXCmvetvUt739om3lVlmhcBbBYvGCqAkmlACri7WKMaf8AM1Je22kkchZRmBnRQ0rYeyLFlbo1XINcXwGzqUsPfM23jLxlzUc6ihfIXhvLGyL4/t1m2fTZWKrGhDsroy4k2FFsxv719hyK/J03dN+EDcbaOWAxxzrmssczgI1EHPLK0LK6IAOLvkEXop07pD7GSXcTOndKMVRJA4RCAzSZjlyVAUFfuRZJOg56A8ZQEyfVibLKMaxoFhx4sw/gH1pqTZZCCN4kuASJJeaDGwFIfEqzMT44Akn7c6avlPQX3u3QSzqjkHcRLw6qOPDISOW+oKMVyJUkjHgCNv8AHDD2l3EomjFARESBSEW2dqAk7cdlzXFAAmzoBUGyM0nbzlbbq3kqMmFAg9qJXYLI4JrkkAG8QRRaH6rt9mFWKCZmFBRGVHjb4kgBmY0pJ7hblbGt7TCJYZJJuxEVyBG2AEbr4lVW2YGjkTytsfyNB9x0Tbs5ZtwQvCMio0bS4qSAtBWN5A4gENwQeRYEPg+waNWlfbtK8qg4SxGQrA2TJyVCHJrZj7Jq6FnRHf8Ay0ITB+nZGUlqaDs4ev8ATI4a7LUDZ/I+wifpYxRNvAmBANdoSGgGp88HK3iYwSrEuWvEKGb5Ju3iEbCNo4yB3FaGBFKqA1l37ilqFckHLiiSNASPXpkCk7tvEnJFmdMST4cBJBhxjZa7drHC1enyyYhQTMWJIpJ8wOOCWYoAL59f76Fp1V1lIdGWPEpgItqHJKFwUXEFmC17bgt9vYw7rrPbHnJIQjiJkrbt2TdnNGTxOCM1AHkEexoHTYdU3Loai3oYWEx3G0YPXvGgzXfJGJoc6N7f5BuS58FDIqr25pTHkWNKxLbYEsxBXxYqf41ynd/I1LFTt5nj4CyxwRAEHmxhGjANwSPt/PB0z9C+QiXbpHJs5kCuHDEzgA16uGPwU/8AIx5s2dA9bT5ie6se4jEJfHtlX7okLGhRVKr73emEy6HbbdbgpGRHEMmGQ7j0qVdrcYJb/oIFfnRIsPv/AO/QWampqaBL/qp0Vp9gzxkrLtmG4QgWRj9QA/8AuE8ffXO/6MdWn3m8lEshuPbs0bCONcC7KuQpQCSo+967uw40ofHf6ZbbZbyTdQNIncDKYrBQZEHji6BFgfa9Bv6o0222Uz95ppFFqzhAbNAClUL/ANxob0/cSy7jqKhS4MiRLkwUBe2VYg15VIHFe+NFPm7D9DLyeArGuTSupb/PGlre7/ZRzTwTbyBGyVqZI3ZmJd/pIPIZ/wAXegXH+TzqIHYzoCgkPd3T4yBQ3dFKhFcqf+kg3xpePWQk8ckswwVu24O7ZsoiqDHhMz5Rh8hY8l+wvWvdvBJOscLjc/8AiNwAgU4gPETHQCggEyBCnq0vgcaCP01WQXKAGmRFQo4ADorEc4gYqqngHkiuRoLtx1BzK8ocM8iyKO7LJJYyUFRgoIBORUk+vfqtW9S3iuGeWWP91grWZ4kP7bdtijKc8fEm8mqVTwOdU7rpglkWrVWCstWwVHeaa2BZWJxEQy/6hzZA1T1z44zyqssMqkFS86JSYlVPmSSq4qVS7VRj/dV6D5J1aTdTyshxBl7rhbDID4BSFiBA/dKsvGTlj651sj6PIzCdu2scZRYihxAsgRrFxZYgu/P1AA+2U6u2ezgjha5FnkePFIYZIqYh2KLJjKSQPbC2BDIAVwpj/Rpuxi8m1kkkNokriNlHiVCgLNWRyORBusVqhwF2y2OCGOMzq8qr+pC7aVhKxyPaVgmIVfpJtRz9rOlr5InZmdDNI+4USPSREU5UoFXJ2AWuQVHiAxI9EFpvlzLkva2/eYjGJ+4gFnl6dsLwJYWcqbn6fIL8vgD76BUYvBL2owsg9kMcsicVJDX/ALcA0ToCsezMe3WpNxkFMrviMpASUEnMisqMtiMXaLHI3BI1d0t4pJBJIfIZy5M8DDFNs1AgyMxbOQu3sWxH5oz13pr7jaO7QuXlmhbKKSIRABsI14k9IpN8Vn64AOswnbJsSFiPeDKkkkj9tpLchQlhsgiZU1B9ATnhMMQt4lOOAXtQu5AANkiZLF3VgVpc6u21j5co0puoDGKo0VQxq7tyQ1kHGxzQ51i+alJesGzamMOQ5ZgW9MqOaAVLY3YVbJ1Z1PpkCBBHIUellhY7dz3Hsq3LUQlqcgwoJRFkjQLe4SlEn6ZBG6lnjKOioprFlUlc7LVkPE4KbAXS/wBVhR/OJargCrzoewPYUAEHL8X9yF6ltujo23/U74MvdhAigiVQWjDCS3IQMVJ/t5GNZCyNAd18YV5pG2e4jfFsnhJJxj4cYOU90Bx9VEA+yNAvbDA7lRIzFcpVyikKY/tAWC3OINAKTyBj/nZ1D4JNGWWKWEQSsPN27V4iyhJsHBsQStjIiv4MR/DSrNNJuhHIEyRQrKqqFpneQxmNTWSgqDRo2CK1fD0PcQRwyDKROH8J0LEEg0FxUsWUgAGuTHVkDQV9E3YiSKHykkyeR8IkZK5Icl65wAoEejVCzlbJuWeQo7+MSmeRE/TRoGUsqY5ILGUYPbIOVrd484eoTbij4bmRHRgytEyhQTk+LWSHLctyeTGvlRrUbwmWdNyjWWuRSzIFjHq2YsTJjbP4oJGCgM1APXSN63Eq33MYYY2UGTNjalQ9L4YxGgOQS4JGN6vWcTTDgyhUospQqwZYwFFA0jyYOQV4UmyLOsOwPbXyxUbdyDGAOFEccJzP1DvMeKKmu4R718QTh3cI5K2xpyAhZQxRVC+AU2lY8B8fR0Bv9Zt3WL9xpMIAJHLkRu7FF4F4lnwjfEViFJNYmsDLluJEQmWRf3aWaR3XDB3dG7rLm30EEfZa5utA61IsiJIs7QKDLhGDH33JzRUpbCW0jlWAAVW/AUam27ftJGXWQOySvGJlxzeQuw8CQMI4lU+lLg+7OgFN08YMH26l1SVECoxCStUixr7dCuRBVweeeArFfkPRlqYrBuXV2WR8YZDktmUxqGVWOT4rY4qP73yfSJlBV2U8pEO1JOHk7qoQFQSASt2Uj/uUY2ceedMvT3jZq3ryCRrETwyExEhUHIWQqwv/AE8VHmCABoAMPQe65aOPAurr2kEkItzgwwLAqMVVaYgFo7HF152nQJIcJUh3KyKS3lEpL0jRxsajKrw1kEMwLH21nTm2wSNo5P0UOTuArCGZCzqylGcmMNG1i8iarL2KvRud/tEbbMQo7lOIhFkS7kHNiylo1PssSDQXjitBz7a9J6gCwjhkf6iQsUqBhRq6hjUt65u25v7aZuk9E3ZqSbpkZHCqknbzxI5Lt3AQQ3PKsQOPemIfHu4wVNtBCfINlCzKAKHDeGVk2AaBAJB401dI2TRRKjsjEXyilB/sCzEf99AK6f8AF1DHuw7UIvMQijZWXmzZLeyQPQF/fTB2x/P/AH161NBNTU18zGgh0I3fyBkdkG2nbH+4dpVb7nEvIpNffjROOcOoKmweQdLXWtrMc2mm2aQgMEZ0dXTIUAZO4Bz6aqscaCjqXU3mu4owmNCOZYXZ7+vEjcBax5II9D76xSyykLcyPa9wdoCLx4tyTugHFkDOyL++vTJsTGpTd7cyBMM2mLLXt6AkBo+qy9AAnVG82b7mOmRmRkwVooQuSccZfqeVPFX/APHQY+o7KN3HeZu4EEYHc2yUOGViDuCxcew5N0fvqkfHYMvHPuVYKnbuUCiiVy3DBQENevWtE3x5QEEjPm5NhzEHJuyGy3PJKgDgk4cAgcaxR/HIkjaRxA6hMSSYCnABGbNOcnAFXjQtsV5JYB3TzGyDt8Y/+bKm2csi4rS08dqEEYv1fFat3X6aGS5u9K5bHtmDayhQQcR2xIQjXfkRZIFj1rdP0aGRFEj7ZyVACL+lk8RyDbsuVEsACv3q61fv+lSwRhdvBIuGIZYUQlSQ/LKr43li2MfCgknkgEFuHdEPIF6fLipUFhtIIpFZ8a4FgGz6tCPD0QdbOspK8qQRRoWlD/6bxEiqAViky+iQ1sPYUjmwNUPQt3ZO6nnKx05OKwRK3De3kUOFNi+R69Vo3tfhpVe/i5crGgFiRTHfIVEcAG/3Mg1WfRHGgUN70YRowUk0Gk7jTbWPIOfJWGTyMtACgygUKsgk/Jopu5DIgjnn7pwWRwAysOAFFBQQS6+d4jL02WumL8eX9GqBBDIq4pk7PiaApmBBYGhYB5/jWWP4U5RhL2ZLXIEdxQ0hHOa5FWjyLcHI1jd1WgydC6tuGHenQmGIN5FWWqGJZATkwKg8FeSwomr1m+Y7lE3DyNA7BVRe4yQlasiwZMsYxYybFVv7nHVu3/p9NHmUEIEuIljzbBqB5/08rVjYUFVsXQOifTfhFMhmi2gUKUZIouJAAoQNndqtE1+cT9uQQvnJyg28ojeTDcdtGkG3xwaNw2HaxIC4hxmFPF/wAPT99J1LqMG3sNF/oPIF8Cqeb4cs3kqhci3pgPwdP39U+hQQbAGLbxKBOrsqRDysMpJoYjhryfxBofcaUv6D9Lb9fK3uKGE4mgKaQr7FkglUJq+P99A+9b+K7hVDxSd5lLO0RREy8SBiQQVpqIF0DRFVpZfp8pWNo1EbZGaaOXNRG0Y8nNgYMoP+tkM8r54Cdh18YaDk0W4VG7ckMauSIwrO6lmCiUMHH7Lt22FoSPsRV4ao2nTFUf8Ah5IZHkDq0JjlDMy9vBFOa2yFMixYFCzE0PT58l2sBDF0sxju/SAjs4MYssrIWA559UpIrSL1SXa5q2MiyrIHLrDtmZsgR9SIhIbIqxsgZc0dB8PVStSTbZSv1dqGNfGkPcM1tf28ZC3iBZotWhc3WO3LLuF7crwmI5NZIJIxUHPFzQNUMr8mVMQBs3vTtx3AS8Q7TeUkjtJgUOOLAcMxZ0UsotiVJPjz6TpEbY9l4GRXzJVnRfEUC6+wFGWJBIxVufuAF79TM4kZlKzOzxRghgyMxfPxcvwWYN9IOJyPjRq/4avemEqpC1M1mQSK+bEMwLMQgqzZFqFUhTYtk6d8emVi6lZljJlH6eWYKWyYqc2FSFFOBCsSPvROr9v8YmgcMm2myFhUSRVBDKSw/wBVSwBLt/aVMgr1oE+TFXQduNG83dEAY0wBKP5UwAKHE1iASx5fWrbrWcE85cCOGHuLJIv7WRyqgVyKYm2rxcNR4OivTuiyiVjGN1MUegDLDSJbDFijyvdEgNS1R9EsSRmnefto21kZiqMIHjUI5QNkSxiRSQMUpkKf8tfUAF9O20ZyJ7aFZXOIZxi+LBO49ZUqAXFlZy8rqj96TsmDSZEdxmEhW1l5xaORcQtoqsGGKryfEKyglTc8k0Qkd9p3YZCdwClqAC9/uUl5UEY/SCDTA4lixQdSaaEmNE8Q2Z7LNkPThFOIsuHWi3IUHkMDoFDc9KIlUExQTtisIL0x7txGQhcgqgFqjDHJscnOhW2hg2s4/Tq87xlkX9oGSMxER8jEXI7Sxj1wvkQWUDXT/wBabqHa5qFjAdWiUHkeHuwUByrgV6N1eKTrU+2UA7EnycEwkYlRTs4UAlQwzpTyWAH9wOgyfFeukCpNq8c+KgpGjEIhICIST7HJJ4Axa6IKhvG7WwCwBJIAPBNcmr98c8aWIPlEqSp3duwWfFo6UgrfcGLGuXxRGx4+sj0Bo7tOrxSVdo1tisgwJxq2UH6k5HkODegJamqU3iE0HUnngEfb3/2++rtB4lcAWSAPfOlWf5PDtZe0248QzZiRJndma2CxtWLUSoxF0ONF/kPR/wBRGuNLJGwliLcqHHrIf3KeQR/uKIBAno283A3PbaDcASBpJTJJnHEQFxSFxwysS3BojjgegDUq6U978TlSUTQus7UwI3RXgG6CusRcVZHJPvkHTdqaBa2nSN1CiLDLGfEApMAyrxyE7SR/f7kGwPQ1h3fQ+oSMHdtmWHIVlkKj/pv3jYB/yNOepWgTpei7xiXbbdLLmrJV2L/ZrJW1/g+XqubsaRs9+FAEPTgPxclf/o/xpo1NApS9O6i5BK7FcSCMWm+3PIxFj+L51ofZ9SJP72xW/wAQSk//ALwv/tpl1NAuL0nfFgX3sRWwSo2oAI+4BMpIv8m9aOndK3KZ93dmTJSFqGKMIfswqySBxRJH8aN1qaANvOkzPtu1+pfuWD3qUMabIikxA48eP/XU6p0/cu57O6EKlQoBiWQhgwJay3Nra0R97+2jOpWg8xigL161NTQZOqdLTcRPFICUkUo3+D+P5HvSb/TT4bNspN1LM4JnfhQqrwrPTkL4gsCDit0Pv9g+6mg8SyYgk+gLOubdU/rGpZl20Y8MSTuRJEZAWAIiQKWcj3Ro/gNrpla+Y6Di+8+Vb/dMqwncTMGfOKF12yvVClyK7lcLcEsvJjHFHizbdM3jqn6ra7vcjwWSKZ38a8rU5FZBaiz4GwARyNdO+QdMmlStvJFC5sF3i7hAPvHyXn/PGgXTvhu8jDK+8Qq5XNo4WjfFf7UPdKpfHIW/egU/+FIr/ubcQFZTDGiz455cUoZ7d8AvicUIB5Jx0V22wTczeez2rrFIsb5KiSROVVzbK5DfuE3GC183/Lhtfisacs0kjBxIHdgWvgVYAtSAAQfdc3rdu+lJJjkPpcSCuPIAgE/4sH/IH40CLu+nNOQZdvCO67JH3MFlQD2VWltF8nwtjRHlwdW7WAhe7tXeRUuPPAQJiqcsr4MxT3RRTbAVdXpnHxODAoQ7ZMGctI7M9VwzEklSALXgH8cnV+y+PxRMGUNkMuSxN5EFvvV0qqPwFAHArQLG26xumUpGJKxOUst5wmr8rRUAClXUeTkNRVeSPkO+3Z8YoizgpJLcoWQqeQrWmKlgMggclQ4sge3Junofaj6Sn58T7GvHTekxbdcIkCLx6+9ACyfZNADn8aBPm6rvVIjYSF1jZAsSgtLKy+J7hXBFWpDZ9AKTywXVu9m3CxxX3+67FVgaJCrSY4gyOmSpBZz5NnmyTxp4rUrQc23zPCg28O1eOTMzXt0y7QxKGTEKFBZrSMUxCjIjgDWhusyQytBDu5txIr5Ov6cz9hW8qkdebAsV9R4oLROugVqtNsqklVALG2IAFn8n8n+dAsR/Noi4NN2ZJ12iHtyBjKRZyDBcQOV9HkHnmtHRtoJ0qo5ErGqVlFEGuP8AA4/ga9SdIhY20SE5iTkA0wFZD/q/nWfpXx2LbyTvEMO+Q7KPpyAILAfYni/8DQeenfEtpBO88UKrLISWbk/UbbG+FyPJC1Z0X1NTQfDqu+R/8/fU1NBbqampoJqampoJqampoJqampoJqampoJqampoJqampoJqampoJqampoJqampoJqampoJqampoJqampoJqampoJqampoJqampoJqampo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irc_mi" descr="http://www.proteusadvisors.com/uploaded_images/Red-Queen-733517.jpg">
            <a:hlinkClick r:id="rId2"/>
          </p:cNvPr>
          <p:cNvPicPr/>
          <p:nvPr/>
        </p:nvPicPr>
        <p:blipFill rotWithShape="1">
          <a:blip r:embed="rId3">
            <a:extLst>
              <a:ext uri="{28A0092B-C50C-407E-A947-70E740481C1C}">
                <a14:useLocalDpi xmlns:a14="http://schemas.microsoft.com/office/drawing/2010/main" val="0"/>
              </a:ext>
            </a:extLst>
          </a:blip>
          <a:srcRect b="30118"/>
          <a:stretch/>
        </p:blipFill>
        <p:spPr bwMode="auto">
          <a:xfrm>
            <a:off x="4114800" y="3894820"/>
            <a:ext cx="4599236" cy="2720340"/>
          </a:xfrm>
          <a:prstGeom prst="rect">
            <a:avLst/>
          </a:prstGeom>
          <a:noFill/>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457200" y="274638"/>
            <a:ext cx="8229600" cy="944562"/>
          </a:xfrm>
          <a:solidFill>
            <a:schemeClr val="tx2">
              <a:lumMod val="40000"/>
              <a:lumOff val="60000"/>
            </a:schemeClr>
          </a:solidFill>
        </p:spPr>
        <p:txBody>
          <a:bodyPr/>
          <a:lstStyle/>
          <a:p>
            <a:r>
              <a:rPr lang="en-US" dirty="0" smtClean="0"/>
              <a:t>Red Queen Syndrome</a:t>
            </a:r>
            <a:endParaRPr lang="en-US" dirty="0"/>
          </a:p>
        </p:txBody>
      </p:sp>
      <p:sp>
        <p:nvSpPr>
          <p:cNvPr id="7" name="TextBox 6"/>
          <p:cNvSpPr txBox="1"/>
          <p:nvPr/>
        </p:nvSpPr>
        <p:spPr>
          <a:xfrm>
            <a:off x="301782" y="4332486"/>
            <a:ext cx="3352800" cy="584775"/>
          </a:xfrm>
          <a:prstGeom prst="rect">
            <a:avLst/>
          </a:prstGeom>
          <a:noFill/>
        </p:spPr>
        <p:txBody>
          <a:bodyPr wrap="square" rtlCol="0">
            <a:spAutoFit/>
          </a:bodyPr>
          <a:lstStyle/>
          <a:p>
            <a:r>
              <a:rPr lang="en-US" sz="1600" dirty="0" smtClean="0"/>
              <a:t>Red Queen to Alice, in Lewis Carroll’s </a:t>
            </a:r>
            <a:r>
              <a:rPr lang="en-US" sz="1600" i="1" dirty="0" smtClean="0"/>
              <a:t>Through the Looking Glass</a:t>
            </a:r>
            <a:endParaRPr lang="en-US" sz="1600" dirty="0"/>
          </a:p>
        </p:txBody>
      </p:sp>
    </p:spTree>
    <p:extLst>
      <p:ext uri="{BB962C8B-B14F-4D97-AF65-F5344CB8AC3E}">
        <p14:creationId xmlns:p14="http://schemas.microsoft.com/office/powerpoint/2010/main" val="55158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lander.jpg"/>
          <p:cNvPicPr>
            <a:picLocks noChangeAspect="1"/>
          </p:cNvPicPr>
          <p:nvPr/>
        </p:nvPicPr>
        <p:blipFill>
          <a:blip r:embed="rId2" cstate="print"/>
          <a:stretch>
            <a:fillRect/>
          </a:stretch>
        </p:blipFill>
        <p:spPr>
          <a:xfrm>
            <a:off x="3733801" y="3505201"/>
            <a:ext cx="2695575" cy="2019079"/>
          </a:xfrm>
          <a:prstGeom prst="rect">
            <a:avLst/>
          </a:prstGeom>
        </p:spPr>
      </p:pic>
      <p:pic>
        <p:nvPicPr>
          <p:cNvPr id="6" name="Picture 5" descr="wine pouring.jpg"/>
          <p:cNvPicPr>
            <a:picLocks noChangeAspect="1"/>
          </p:cNvPicPr>
          <p:nvPr/>
        </p:nvPicPr>
        <p:blipFill>
          <a:blip r:embed="rId3" cstate="print"/>
          <a:stretch>
            <a:fillRect/>
          </a:stretch>
        </p:blipFill>
        <p:spPr>
          <a:xfrm>
            <a:off x="1822103" y="1676400"/>
            <a:ext cx="3102324" cy="2038350"/>
          </a:xfrm>
          <a:prstGeom prst="rect">
            <a:avLst/>
          </a:prstGeom>
        </p:spPr>
      </p:pic>
      <p:sp>
        <p:nvSpPr>
          <p:cNvPr id="2" name="Title 1"/>
          <p:cNvSpPr>
            <a:spLocks noGrp="1"/>
          </p:cNvSpPr>
          <p:nvPr>
            <p:ph type="title"/>
          </p:nvPr>
        </p:nvSpPr>
        <p:spPr>
          <a:solidFill>
            <a:schemeClr val="tx2">
              <a:lumMod val="40000"/>
              <a:lumOff val="60000"/>
            </a:schemeClr>
          </a:solidFill>
        </p:spPr>
        <p:txBody>
          <a:bodyPr/>
          <a:lstStyle/>
          <a:p>
            <a:r>
              <a:rPr lang="en-US" dirty="0" smtClean="0"/>
              <a:t>Efficiency First! </a:t>
            </a:r>
            <a:endParaRPr lang="en-US" dirty="0"/>
          </a:p>
        </p:txBody>
      </p:sp>
    </p:spTree>
    <p:extLst>
      <p:ext uri="{BB962C8B-B14F-4D97-AF65-F5344CB8AC3E}">
        <p14:creationId xmlns:p14="http://schemas.microsoft.com/office/powerpoint/2010/main" val="4042089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5330</TotalTime>
  <Words>2418</Words>
  <Application>Microsoft Office PowerPoint</Application>
  <PresentationFormat>On-screen Show (4:3)</PresentationFormat>
  <Paragraphs>382</Paragraphs>
  <Slides>51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Times New Roman</vt:lpstr>
      <vt:lpstr>Verdana</vt:lpstr>
      <vt:lpstr>Wingdings</vt:lpstr>
      <vt:lpstr>Wingdings 3</vt:lpstr>
      <vt:lpstr>Office Theme</vt:lpstr>
      <vt:lpstr>Financial Options for Energy Efficiency Retrofits (And some personal energy tips!) </vt:lpstr>
      <vt:lpstr>Programs</vt:lpstr>
      <vt:lpstr>What uses the most energy in your home? </vt:lpstr>
      <vt:lpstr>PowerPoint Presentation</vt:lpstr>
      <vt:lpstr>PowerPoint Presentation</vt:lpstr>
      <vt:lpstr>Why Should You Care?</vt:lpstr>
      <vt:lpstr>PowerPoint Presentation</vt:lpstr>
      <vt:lpstr>Red Queen Syndrome</vt:lpstr>
      <vt:lpstr>Efficiency First! </vt:lpstr>
      <vt:lpstr>Efficiency First!  </vt:lpstr>
      <vt:lpstr>Vampires!  In the Living Room!   </vt:lpstr>
      <vt:lpstr>Living Room/Office</vt:lpstr>
      <vt:lpstr>PowerPoint Presentation</vt:lpstr>
      <vt:lpstr>Living Room/Office  TRIVIA TIME</vt:lpstr>
      <vt:lpstr>Financial Assistance  </vt:lpstr>
      <vt:lpstr>Financial Assistance – ConserFund  </vt:lpstr>
      <vt:lpstr> Financial Assistance – ConserFund     </vt:lpstr>
      <vt:lpstr>Financial Assistance - ConserFund</vt:lpstr>
      <vt:lpstr>Financial Assistance – ConserFund Plus  </vt:lpstr>
      <vt:lpstr>Financial Assistance – EERL </vt:lpstr>
      <vt:lpstr>What Works: Georgetown School District </vt:lpstr>
      <vt:lpstr>What Works: Georgetown School District</vt:lpstr>
      <vt:lpstr>What Works – Lexington SD 4 </vt:lpstr>
      <vt:lpstr>What Works – Oconee School District </vt:lpstr>
      <vt:lpstr>What Works - Sumter School District 17 </vt:lpstr>
      <vt:lpstr>What Works - Horry County School District</vt:lpstr>
      <vt:lpstr>What works: Vehicle Conversions: Propane</vt:lpstr>
      <vt:lpstr>What works: Vehicle Conversions: Propane</vt:lpstr>
      <vt:lpstr>What Works: Vehicle Conversions: CNG</vt:lpstr>
      <vt:lpstr>What works: Vehicle Conversions: CNG</vt:lpstr>
      <vt:lpstr>If you can’t stand the heat…</vt:lpstr>
      <vt:lpstr>Kitchen Trivia time!</vt:lpstr>
      <vt:lpstr>Financial Assistance – Performance Contracting </vt:lpstr>
      <vt:lpstr>Financial Assistance –  Performance Contracting </vt:lpstr>
      <vt:lpstr>Financial Assistance –  Performance Contracting </vt:lpstr>
      <vt:lpstr>Financial Assistance – USDA   </vt:lpstr>
      <vt:lpstr>Financial Assistance -- Utility Rebates </vt:lpstr>
      <vt:lpstr>PowerPoint Presentation</vt:lpstr>
      <vt:lpstr>Hot and cold </vt:lpstr>
      <vt:lpstr>Heating &amp; Cooling</vt:lpstr>
      <vt:lpstr>Heating &amp; Cooling Trivia Time!</vt:lpstr>
      <vt:lpstr>Solar </vt:lpstr>
      <vt:lpstr>PowerPoint Presentation</vt:lpstr>
      <vt:lpstr>PowerPoint Presentation</vt:lpstr>
      <vt:lpstr>Options for Public Entities </vt:lpstr>
      <vt:lpstr>Residential Options </vt:lpstr>
      <vt:lpstr>Additional Resources – Energy Plans</vt:lpstr>
      <vt:lpstr>PowerPoint Presentation</vt:lpstr>
      <vt:lpstr>Additional Resources – Association of SC Energy Managers </vt:lpstr>
      <vt:lpstr>Fleet Conversion                                   Additional Resources: Transportation                                   s</vt:lpstr>
      <vt:lpstr>PowerPoint Presentation</vt:lpstr>
    </vt:vector>
  </TitlesOfParts>
  <Company>DSIT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tjerman</dc:creator>
  <cp:lastModifiedBy>william hall</cp:lastModifiedBy>
  <cp:revision>334</cp:revision>
  <cp:lastPrinted>2015-05-01T19:36:43Z</cp:lastPrinted>
  <dcterms:created xsi:type="dcterms:W3CDTF">2012-10-06T15:36:20Z</dcterms:created>
  <dcterms:modified xsi:type="dcterms:W3CDTF">2015-10-14T16:33:14Z</dcterms:modified>
</cp:coreProperties>
</file>