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4"/>
  </p:sldMasterIdLst>
  <p:notesMasterIdLst>
    <p:notesMasterId r:id="rId27"/>
  </p:notesMasterIdLst>
  <p:sldIdLst>
    <p:sldId id="257" r:id="rId5"/>
    <p:sldId id="326" r:id="rId6"/>
    <p:sldId id="328" r:id="rId7"/>
    <p:sldId id="327" r:id="rId8"/>
    <p:sldId id="330" r:id="rId9"/>
    <p:sldId id="314" r:id="rId10"/>
    <p:sldId id="324" r:id="rId11"/>
    <p:sldId id="323" r:id="rId12"/>
    <p:sldId id="325" r:id="rId13"/>
    <p:sldId id="295" r:id="rId14"/>
    <p:sldId id="278" r:id="rId15"/>
    <p:sldId id="279" r:id="rId16"/>
    <p:sldId id="313" r:id="rId17"/>
    <p:sldId id="318" r:id="rId18"/>
    <p:sldId id="319" r:id="rId19"/>
    <p:sldId id="320" r:id="rId20"/>
    <p:sldId id="321" r:id="rId21"/>
    <p:sldId id="322" r:id="rId22"/>
    <p:sldId id="281" r:id="rId23"/>
    <p:sldId id="315" r:id="rId24"/>
    <p:sldId id="282" r:id="rId25"/>
    <p:sldId id="329" r:id="rId26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">
          <p15:clr>
            <a:srgbClr val="A4A3A4"/>
          </p15:clr>
        </p15:guide>
        <p15:guide id="2" orient="horz" pos="4080">
          <p15:clr>
            <a:srgbClr val="A4A3A4"/>
          </p15:clr>
        </p15:guide>
        <p15:guide id="3" orient="horz" pos="2173">
          <p15:clr>
            <a:srgbClr val="A4A3A4"/>
          </p15:clr>
        </p15:guide>
        <p15:guide id="4" pos="336">
          <p15:clr>
            <a:srgbClr val="A4A3A4"/>
          </p15:clr>
        </p15:guide>
        <p15:guide id="5" pos="554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B42"/>
    <a:srgbClr val="FCC60A"/>
    <a:srgbClr val="FFFFFF"/>
    <a:srgbClr val="000000"/>
    <a:srgbClr val="A177AD"/>
    <a:srgbClr val="8D6B40"/>
    <a:srgbClr val="CECC42"/>
    <a:srgbClr val="F5A242"/>
    <a:srgbClr val="F5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647" autoAdjust="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29"/>
        <p:guide orient="horz" pos="4080"/>
        <p:guide orient="horz" pos="2173"/>
        <p:guide pos="336"/>
        <p:guide pos="5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7AB2B0-14BF-4110-98F5-9A1B361F93E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CA0E59-A436-4453-8601-3D1150C0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44905-3C09-41E5-93E1-D09F40765E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28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5DC14-12F1-4C7E-9F04-16B1EC0F46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113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279900"/>
            <a:ext cx="5140325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155">
              <a:defRPr/>
            </a:pPr>
            <a:fld id="{E259624D-B5C5-4B7C-967F-7AC8A31F6B22}" type="slidenum">
              <a:rPr lang="en-US" smtClean="0"/>
              <a:pPr defTabSz="930155"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77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279900"/>
            <a:ext cx="5140325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155">
              <a:defRPr/>
            </a:pPr>
            <a:fld id="{8E8B3EEE-0646-40CC-BE7D-8F2EA121FA26}" type="slidenum">
              <a:rPr lang="en-US" smtClean="0"/>
              <a:pPr defTabSz="930155"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064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279900"/>
            <a:ext cx="5140325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155">
              <a:defRPr/>
            </a:pPr>
            <a:fld id="{71552C35-24C4-47C1-B5C8-002673AB060C}" type="slidenum">
              <a:rPr lang="en-US" smtClean="0"/>
              <a:pPr defTabSz="930155"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30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5149D-6183-4D02-B711-0E6FE65823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650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0DB4A-1A5B-43F8-A6DF-A9C24B08A0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6439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279900"/>
            <a:ext cx="5140325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155">
              <a:defRPr/>
            </a:pPr>
            <a:fld id="{7FE123DA-3653-4284-B113-1E6309B0C20C}" type="slidenum">
              <a:rPr lang="en-US" smtClean="0"/>
              <a:pPr defTabSz="930155"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491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0EC3E-4EBB-4BBD-90CB-510763F2EF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390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387350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176588"/>
            <a:ext cx="5607050" cy="573246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7C780-9D32-426A-B5C0-88AA482191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9080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DD1A4-D9EC-433D-87A3-CEE908A651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788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Business Continuity/Disaster Recovery </a:t>
            </a:r>
          </a:p>
          <a:p>
            <a:r>
              <a:rPr lang="en-US" dirty="0" smtClean="0"/>
              <a:t>Update or create documentation of existing processes</a:t>
            </a:r>
          </a:p>
          <a:p>
            <a:r>
              <a:rPr lang="en-US" dirty="0" smtClean="0"/>
              <a:t>Identify gaps in existing processes &amp; correct before impacted</a:t>
            </a:r>
          </a:p>
          <a:p>
            <a:endParaRPr lang="en-US" dirty="0" smtClean="0"/>
          </a:p>
          <a:p>
            <a:r>
              <a:rPr lang="en-US" dirty="0" smtClean="0"/>
              <a:t>Improving Transparency</a:t>
            </a:r>
          </a:p>
          <a:p>
            <a:r>
              <a:rPr lang="en-US" dirty="0" smtClean="0"/>
              <a:t>Ensure ability to easily audit “who does what” throughout workflow</a:t>
            </a:r>
          </a:p>
          <a:p>
            <a:r>
              <a:rPr lang="en-US" dirty="0" smtClean="0"/>
              <a:t>Provide User level access to online banking functions; not group or a general name</a:t>
            </a:r>
          </a:p>
          <a:p>
            <a:r>
              <a:rPr lang="en-US" dirty="0" smtClean="0"/>
              <a:t>Move paper based manual processes to an online tool, online </a:t>
            </a:r>
            <a:r>
              <a:rPr lang="en-US" dirty="0" err="1" smtClean="0"/>
              <a:t>decisioning</a:t>
            </a:r>
            <a:r>
              <a:rPr lang="en-US" dirty="0" smtClean="0"/>
              <a:t>, for easier tracking.</a:t>
            </a:r>
          </a:p>
          <a:p>
            <a:endParaRPr lang="en-US" dirty="0" smtClean="0"/>
          </a:p>
          <a:p>
            <a:r>
              <a:rPr lang="en-US" dirty="0" smtClean="0"/>
              <a:t>Increased Controls / Checks &amp; Balances</a:t>
            </a:r>
          </a:p>
          <a:p>
            <a:r>
              <a:rPr lang="en-US" dirty="0" smtClean="0"/>
              <a:t>Find gaps in existing processes and correct</a:t>
            </a:r>
          </a:p>
          <a:p>
            <a:r>
              <a:rPr lang="en-US" dirty="0" smtClean="0"/>
              <a:t>Helps prevent potential of internal fraud as well as imposter fraud externally</a:t>
            </a:r>
          </a:p>
          <a:p>
            <a:endParaRPr lang="en-US" dirty="0" smtClean="0"/>
          </a:p>
          <a:p>
            <a:r>
              <a:rPr lang="en-US" dirty="0" smtClean="0"/>
              <a:t>Improved Customer Service to </a:t>
            </a:r>
            <a:r>
              <a:rPr lang="en-US" dirty="0" err="1" smtClean="0"/>
              <a:t>Constiuents</a:t>
            </a:r>
            <a:endParaRPr lang="en-US" dirty="0" smtClean="0"/>
          </a:p>
          <a:p>
            <a:r>
              <a:rPr lang="en-US" dirty="0" smtClean="0"/>
              <a:t>Find ways to increase efficiency for locating information faster in order to resolve your customer complaints or research needs.  </a:t>
            </a:r>
          </a:p>
          <a:p>
            <a:r>
              <a:rPr lang="en-US" dirty="0" smtClean="0"/>
              <a:t>Image vs. Paper</a:t>
            </a:r>
          </a:p>
          <a:p>
            <a:r>
              <a:rPr lang="en-US" dirty="0" smtClean="0"/>
              <a:t>Automated reconcilement </a:t>
            </a:r>
          </a:p>
          <a:p>
            <a:r>
              <a:rPr lang="en-US" dirty="0" smtClean="0"/>
              <a:t>Increase acceptance of electronic forms of payment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A0E59-A436-4453-8601-3D1150C0E3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A0E59-A436-4453-8601-3D1150C0E3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0EC10-44D6-49DB-AE9D-F707505C62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28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0EC10-44D6-49DB-AE9D-F707505C62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482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387350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176588"/>
            <a:ext cx="5607050" cy="57324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28E99-0E00-464B-A9FC-49378B0290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387350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176588"/>
            <a:ext cx="5607050" cy="573246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7C780-9D32-426A-B5C0-88AA482191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744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36050-7CFB-4F29-814F-AA4598A06D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904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14A2D-F06A-4A4F-BA82-902DE9DCB0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87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-and-stagecoach-lockup-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300"/>
            <a:ext cx="36703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54038" y="3430588"/>
            <a:ext cx="577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54038" y="3430588"/>
            <a:ext cx="577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4038" y="3430588"/>
            <a:ext cx="577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9" name="Picture 3" descr="logo-and-stagecoach-lockup-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300"/>
            <a:ext cx="36703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4038" y="3430588"/>
            <a:ext cx="577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1" name="Picture 3" descr="logo-and-stagecoach-lockup-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300"/>
            <a:ext cx="36703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554038" y="3430588"/>
            <a:ext cx="5775325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64008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tIns="0"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en-US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38150" y="5791200"/>
            <a:ext cx="28194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6FF4-CA9B-40C7-A119-43CC5EC5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en-US" sz="1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2015</a:t>
            </a:r>
            <a:r>
              <a:rPr lang="en-US" sz="8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 Wells Fargo Bank, N.A. All rights reserved. Member FDIC. </a:t>
            </a:r>
            <a:endParaRPr lang="en-US" sz="8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4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328"/>
            <a:ext cx="8229600" cy="504767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0520-5A76-479C-9D4F-1D9D462D72D6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A269-F4E5-46AE-9672-F7FB323CB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3FC-8CAA-4744-B2C8-B9BF907389CC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F891-C72F-4CC8-8CBC-847289163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00401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04288"/>
            <a:ext cx="83439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17B3-E6FF-4497-8FF5-E1BE2703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en-US" sz="1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2015</a:t>
            </a:r>
            <a:r>
              <a:rPr lang="en-US" sz="8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 Wells Fargo Bank, N.A. All rights reserved. Member FDIC. </a:t>
            </a:r>
            <a:endParaRPr lang="en-US" sz="8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64A5-FE26-4EE5-897A-6DBBAD42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en-US" sz="1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2015</a:t>
            </a:r>
            <a:r>
              <a:rPr lang="en-US" sz="8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 Wells Fargo Bank, N.A. All rights reserved. Member FDIC. </a:t>
            </a:r>
            <a:endParaRPr lang="en-US" sz="8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C839-81FA-46C8-A16B-22F553510DBF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202E-D9FD-45B1-9B0C-79AB4D05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39FA-2B5B-4940-AF02-D034F8DD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en-US" sz="1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2015</a:t>
            </a:r>
            <a:r>
              <a:rPr lang="en-US" sz="8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 Wells Fargo Bank, N.A. All rights reserved. Member FDIC. </a:t>
            </a:r>
            <a:endParaRPr lang="en-US" sz="8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67E7-B95F-41D3-9FB9-D2B1AD1D63DF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F132-5D8A-4669-93B7-238FB26A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422399"/>
            <a:ext cx="8537294" cy="5072529"/>
          </a:xfrm>
        </p:spPr>
        <p:txBody>
          <a:bodyPr rtlCol="0">
            <a:normAutofit/>
          </a:bodyPr>
          <a:lstStyle>
            <a:lvl1pPr marL="342900" indent="-166688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48238" y="3495675"/>
            <a:ext cx="3470275" cy="403225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4A5E-F552-4F01-95AD-FBF04B93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en-US" sz="1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2015</a:t>
            </a:r>
            <a:r>
              <a:rPr lang="en-US" sz="8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rPr>
              <a:t> Wells Fargo Bank, N.A. All rights reserved. Member FDIC. </a:t>
            </a:r>
            <a:endParaRPr lang="en-US" sz="8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29400"/>
            <a:ext cx="563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©</a:t>
            </a:r>
            <a:r>
              <a:rPr lang="en-US" sz="9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2013 Wells Fargo Bank, N.A. All rights reserved. Member FDIC.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B46D4-5702-432F-AB73-12378F7EF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4" r:id="rId9"/>
  </p:sldLayoutIdLst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Verdana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IezpsnytcgCFcSogAodqZwBag&amp;url=http://www.luvvitt.com/blog/&amp;psig=AFQjCNFBxXPlh0sa-UM1W05f-4BA4kcQIg&amp;ust=14444974702835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Improving internal </a:t>
            </a:r>
            <a:br>
              <a:rPr lang="en-US" sz="4800" dirty="0" smtClean="0"/>
            </a:br>
            <a:r>
              <a:rPr lang="en-US" sz="4800" dirty="0" smtClean="0"/>
              <a:t>business processes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Kristen Cooper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Treasury Management Consultant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Lauren Patterson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Treasury Management Consultant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Kathy Yath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Ethnography Team Lead</a:t>
            </a:r>
          </a:p>
          <a:p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00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October 20, 2015</a:t>
            </a:r>
          </a:p>
          <a:p>
            <a:pPr>
              <a:spcBef>
                <a:spcPts val="0"/>
              </a:spcBef>
            </a:pPr>
            <a:r>
              <a:rPr lang="en-US" dirty="0"/>
              <a:t>SC </a:t>
            </a:r>
            <a:r>
              <a:rPr lang="en-US" dirty="0" smtClean="0"/>
              <a:t>GFOA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Scope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a function to study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Criteria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cost or resource intensive (labor, time)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error rates or complaint volumes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Bottlenecks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Heroes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 leadership support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 key business partners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small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the possible and set goals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DF7F-D3DE-4A56-A47B-96007FB9EB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Document and analyze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1728"/>
            <a:ext cx="8229600" cy="5047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and document the current state</a:t>
            </a:r>
          </a:p>
          <a:p>
            <a:r>
              <a:rPr lang="en-US" dirty="0" smtClean="0"/>
              <a:t>Interview leaders, managers and supervisors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Observe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workers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their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 data (volumes, time, error rates, cost)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for </a:t>
            </a:r>
            <a:r>
              <a:rPr lang="en-US" dirty="0" smtClean="0">
                <a:solidFill>
                  <a:schemeClr val="accent1"/>
                </a:solidFill>
              </a:rPr>
              <a:t>points of pain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for </a:t>
            </a:r>
            <a:r>
              <a:rPr lang="en-US" dirty="0" smtClean="0">
                <a:solidFill>
                  <a:schemeClr val="accent1"/>
                </a:solidFill>
              </a:rPr>
              <a:t>exceptions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Magic Wand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07B6-E1AF-4B05-9F96-9EB9FFA8F7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Process improvement</a:t>
            </a:r>
            <a:r>
              <a:rPr dirty="0" smtClean="0"/>
              <a:t/>
            </a:r>
            <a:br>
              <a:rPr dirty="0" smtClean="0"/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Document and analyze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3F188-EBD7-4A30-B67B-F7DC11A9E7D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7200" y="1419225"/>
            <a:ext cx="3886200" cy="5619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Diagram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process</a:t>
            </a:r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00050" lvl="1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57200" y="2526505"/>
            <a:ext cx="3657600" cy="3782219"/>
          </a:xfrm>
          <a:prstGeom prst="rect">
            <a:avLst/>
          </a:prstGeom>
          <a:solidFill>
            <a:srgbClr val="688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</a:rPr>
              <a:t>Payables Process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Hope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opens mail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Inspects invoice and routes to approver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P.O. Issued?</a:t>
            </a:r>
          </a:p>
          <a:p>
            <a:pPr lvl="1"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If yes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, …….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  <a:p>
            <a:pPr lvl="1"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If no, ……..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 ………..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 startAt="12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 File imaged copies</a:t>
            </a:r>
          </a:p>
          <a:p>
            <a:pPr eaLnBrk="1" hangingPunct="1">
              <a:spcBef>
                <a:spcPts val="800"/>
              </a:spcBef>
              <a:buFont typeface="Georgia" pitchFamily="18" charset="0"/>
              <a:buAutoNum type="arabicPeriod" startAt="12"/>
            </a:pP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469" y="2747963"/>
            <a:ext cx="1149347" cy="6715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Hope opens mail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00018" y="3621088"/>
            <a:ext cx="1188249" cy="6715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Inspects invoice</a:t>
            </a:r>
          </a:p>
        </p:txBody>
      </p:sp>
      <p:sp>
        <p:nvSpPr>
          <p:cNvPr id="13" name="Diamond 12"/>
          <p:cNvSpPr/>
          <p:nvPr/>
        </p:nvSpPr>
        <p:spPr bwMode="auto">
          <a:xfrm>
            <a:off x="5867400" y="4494213"/>
            <a:ext cx="1453484" cy="941387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P.O.?</a:t>
            </a:r>
            <a:endParaRPr lang="en-US" sz="1400" dirty="0" err="1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000018" y="5637213"/>
            <a:ext cx="1188249" cy="6715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If yes, ……..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00" y="4629150"/>
            <a:ext cx="1037950" cy="6715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If no, ……..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470821" y="5637213"/>
            <a:ext cx="996111" cy="6715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File copies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6420856" y="3419475"/>
            <a:ext cx="346573" cy="20161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/>
          </a:p>
        </p:txBody>
      </p:sp>
      <p:sp>
        <p:nvSpPr>
          <p:cNvPr id="21" name="Down Arrow 20"/>
          <p:cNvSpPr/>
          <p:nvPr/>
        </p:nvSpPr>
        <p:spPr bwMode="auto">
          <a:xfrm>
            <a:off x="6420856" y="4292600"/>
            <a:ext cx="346573" cy="20161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/>
          </a:p>
        </p:txBody>
      </p:sp>
      <p:sp>
        <p:nvSpPr>
          <p:cNvPr id="22" name="Down Arrow 21"/>
          <p:cNvSpPr/>
          <p:nvPr/>
        </p:nvSpPr>
        <p:spPr bwMode="auto">
          <a:xfrm>
            <a:off x="6420856" y="5435600"/>
            <a:ext cx="346573" cy="20161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/>
          </a:p>
        </p:txBody>
      </p:sp>
      <p:sp>
        <p:nvSpPr>
          <p:cNvPr id="23" name="Down Arrow 22"/>
          <p:cNvSpPr/>
          <p:nvPr/>
        </p:nvSpPr>
        <p:spPr bwMode="auto">
          <a:xfrm rot="5400000">
            <a:off x="5563120" y="4860581"/>
            <a:ext cx="334962" cy="20865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/>
          </a:p>
        </p:txBody>
      </p:sp>
      <p:sp>
        <p:nvSpPr>
          <p:cNvPr id="24" name="Down Arrow 23"/>
          <p:cNvSpPr/>
          <p:nvPr/>
        </p:nvSpPr>
        <p:spPr bwMode="auto">
          <a:xfrm rot="16200000">
            <a:off x="7164624" y="5868644"/>
            <a:ext cx="336550" cy="20865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/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457200" y="1951038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of steps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4645025" y="195103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Graphical workflows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7983538" y="2479675"/>
            <a:ext cx="0" cy="10255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65988" y="1146175"/>
            <a:ext cx="12176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16398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7275513" y="1600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1089025" y="1905000"/>
            <a:ext cx="233997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17488" y="133667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60350" y="1828800"/>
            <a:ext cx="12176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220663" y="1690688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Straight Arrow Connector 114"/>
          <p:cNvCxnSpPr/>
          <p:nvPr/>
        </p:nvCxnSpPr>
        <p:spPr>
          <a:xfrm flipH="1">
            <a:off x="871538" y="4111625"/>
            <a:ext cx="0" cy="102711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137025" y="20986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2" name="Straight Arrow Connector 58"/>
          <p:cNvCxnSpPr>
            <a:cxnSpLocks noChangeShapeType="1"/>
          </p:cNvCxnSpPr>
          <p:nvPr/>
        </p:nvCxnSpPr>
        <p:spPr bwMode="auto">
          <a:xfrm>
            <a:off x="1393825" y="1873250"/>
            <a:ext cx="434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597025" y="4149725"/>
            <a:ext cx="568325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3578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5" name="Straight Arrow Connector 68"/>
          <p:cNvCxnSpPr>
            <a:cxnSpLocks noChangeShapeType="1"/>
          </p:cNvCxnSpPr>
          <p:nvPr/>
        </p:nvCxnSpPr>
        <p:spPr bwMode="auto">
          <a:xfrm>
            <a:off x="2362200" y="838200"/>
            <a:ext cx="3746500" cy="933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7" name="Straight Arrow Connector 6"/>
          <p:cNvCxnSpPr/>
          <p:nvPr/>
        </p:nvCxnSpPr>
        <p:spPr>
          <a:xfrm flipV="1">
            <a:off x="4892675" y="1828800"/>
            <a:ext cx="2363788" cy="4127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19588" y="2057400"/>
            <a:ext cx="3175" cy="1143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98600" y="5561013"/>
            <a:ext cx="6022975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8263" y="3352800"/>
            <a:ext cx="2363787" cy="41275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40463" y="25558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1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887538" y="5145088"/>
            <a:ext cx="12176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81000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12738" y="35020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5194300" y="36544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982788" y="3578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338513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5588000" y="14112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629025" y="28590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 rot="-2812849">
            <a:off x="3488531" y="1415257"/>
            <a:ext cx="1203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784350" y="133667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Flowchart: Process 5"/>
          <p:cNvSpPr>
            <a:spLocks noChangeArrowheads="1"/>
          </p:cNvSpPr>
          <p:nvPr/>
        </p:nvSpPr>
        <p:spPr bwMode="auto">
          <a:xfrm>
            <a:off x="290513" y="1536700"/>
            <a:ext cx="1089025" cy="5969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1) Hope manually opens &amp; sorts mail for her invoices (6:30am) </a:t>
            </a:r>
          </a:p>
          <a:p>
            <a:pPr algn="ctr" eaLnBrk="0" hangingPunct="0"/>
            <a:endParaRPr lang="en-US" sz="1100" dirty="0">
              <a:latin typeface="+mn-lt"/>
            </a:endParaRPr>
          </a:p>
        </p:txBody>
      </p:sp>
      <p:sp>
        <p:nvSpPr>
          <p:cNvPr id="15392" name="Flowchart: Decision 6"/>
          <p:cNvSpPr>
            <a:spLocks noChangeArrowheads="1"/>
          </p:cNvSpPr>
          <p:nvPr/>
        </p:nvSpPr>
        <p:spPr bwMode="auto">
          <a:xfrm>
            <a:off x="3048000" y="990600"/>
            <a:ext cx="2181225" cy="1328737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en-US" sz="1400" dirty="0" smtClean="0">
              <a:latin typeface="+mn-lt"/>
            </a:endParaRPr>
          </a:p>
          <a:p>
            <a:pPr algn="ctr"/>
            <a:endParaRPr lang="en-US" sz="1400" dirty="0" smtClean="0">
              <a:latin typeface="+mn-lt"/>
            </a:endParaRPr>
          </a:p>
          <a:p>
            <a:pPr algn="ctr"/>
            <a:r>
              <a:rPr lang="en-US" sz="1100" dirty="0" smtClean="0">
                <a:latin typeface="+mn-lt"/>
              </a:rPr>
              <a:t>Electronic?</a:t>
            </a:r>
            <a:endParaRPr lang="en-US" sz="1100" dirty="0">
              <a:latin typeface="+mn-lt"/>
            </a:endParaRPr>
          </a:p>
        </p:txBody>
      </p:sp>
      <p:cxnSp>
        <p:nvCxnSpPr>
          <p:cNvPr id="15393" name="Straight Arrow Connector 16"/>
          <p:cNvCxnSpPr>
            <a:cxnSpLocks noChangeShapeType="1"/>
          </p:cNvCxnSpPr>
          <p:nvPr/>
        </p:nvCxnSpPr>
        <p:spPr bwMode="auto">
          <a:xfrm>
            <a:off x="5381625" y="1828800"/>
            <a:ext cx="46672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96" name="Flowchart: Process 22"/>
          <p:cNvSpPr>
            <a:spLocks noChangeArrowheads="1"/>
          </p:cNvSpPr>
          <p:nvPr/>
        </p:nvSpPr>
        <p:spPr bwMode="auto">
          <a:xfrm>
            <a:off x="3765550" y="3368675"/>
            <a:ext cx="890588" cy="4270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5397" name="Flowchart: Process 23"/>
          <p:cNvSpPr>
            <a:spLocks noChangeArrowheads="1"/>
          </p:cNvSpPr>
          <p:nvPr/>
        </p:nvSpPr>
        <p:spPr bwMode="auto">
          <a:xfrm>
            <a:off x="5661025" y="1538288"/>
            <a:ext cx="1022350" cy="91598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1100">
                <a:latin typeface="+mn-lt"/>
              </a:rPr>
              <a:t>3) To approver/ approvers</a:t>
            </a:r>
          </a:p>
        </p:txBody>
      </p:sp>
      <p:sp>
        <p:nvSpPr>
          <p:cNvPr id="15398" name="Flowchart: Process 25"/>
          <p:cNvSpPr>
            <a:spLocks noChangeArrowheads="1"/>
          </p:cNvSpPr>
          <p:nvPr/>
        </p:nvSpPr>
        <p:spPr bwMode="auto">
          <a:xfrm>
            <a:off x="1814513" y="1641475"/>
            <a:ext cx="1122362" cy="59848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2) Receives invoices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 </a:t>
            </a:r>
          </a:p>
        </p:txBody>
      </p:sp>
      <p:sp>
        <p:nvSpPr>
          <p:cNvPr id="15399" name="Flowchart: Process 36"/>
          <p:cNvSpPr>
            <a:spLocks noChangeArrowheads="1"/>
          </p:cNvSpPr>
          <p:nvPr/>
        </p:nvSpPr>
        <p:spPr bwMode="auto">
          <a:xfrm>
            <a:off x="7256463" y="1258888"/>
            <a:ext cx="1235075" cy="9112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4) Prepares batch: Checks processed separately for each respective company</a:t>
            </a:r>
          </a:p>
          <a:p>
            <a:pPr algn="ctr" eaLnBrk="0" hangingPunct="0"/>
            <a:endParaRPr lang="en-US" sz="1100" dirty="0">
              <a:latin typeface="+mn-lt"/>
            </a:endParaRPr>
          </a:p>
        </p:txBody>
      </p:sp>
      <p:sp>
        <p:nvSpPr>
          <p:cNvPr id="15400" name="Flowchart: Process 37"/>
          <p:cNvSpPr>
            <a:spLocks noChangeArrowheads="1"/>
          </p:cNvSpPr>
          <p:nvPr/>
        </p:nvSpPr>
        <p:spPr bwMode="auto">
          <a:xfrm>
            <a:off x="5210175" y="40147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6) Inputs check info </a:t>
            </a:r>
          </a:p>
        </p:txBody>
      </p:sp>
      <p:sp>
        <p:nvSpPr>
          <p:cNvPr id="45" name="Flowchart: Process 38"/>
          <p:cNvSpPr>
            <a:spLocks noChangeArrowheads="1"/>
          </p:cNvSpPr>
          <p:nvPr/>
        </p:nvSpPr>
        <p:spPr bwMode="auto">
          <a:xfrm>
            <a:off x="1958975" y="3429000"/>
            <a:ext cx="1203325" cy="103822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r>
              <a:rPr lang="en-US" sz="1100" dirty="0">
                <a:latin typeface="+mn-lt"/>
              </a:rPr>
              <a:t>7) Hope prints checks</a:t>
            </a:r>
          </a:p>
        </p:txBody>
      </p:sp>
      <p:cxnSp>
        <p:nvCxnSpPr>
          <p:cNvPr id="15402" name="Straight Arrow Connector 57"/>
          <p:cNvCxnSpPr>
            <a:cxnSpLocks noChangeShapeType="1"/>
          </p:cNvCxnSpPr>
          <p:nvPr/>
        </p:nvCxnSpPr>
        <p:spPr bwMode="auto">
          <a:xfrm>
            <a:off x="6951663" y="1866900"/>
            <a:ext cx="404812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404" name="Flowchart: Process 70"/>
          <p:cNvSpPr>
            <a:spLocks noChangeArrowheads="1"/>
          </p:cNvSpPr>
          <p:nvPr/>
        </p:nvSpPr>
        <p:spPr bwMode="auto">
          <a:xfrm>
            <a:off x="3414713" y="5413375"/>
            <a:ext cx="1047750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5405" name="Straight Arrow Connector 81"/>
          <p:cNvCxnSpPr>
            <a:cxnSpLocks noChangeShapeType="1"/>
          </p:cNvCxnSpPr>
          <p:nvPr/>
        </p:nvCxnSpPr>
        <p:spPr bwMode="auto">
          <a:xfrm flipH="1">
            <a:off x="6618288" y="3951288"/>
            <a:ext cx="58737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406" name="Flowchart: Process 83"/>
          <p:cNvSpPr>
            <a:spLocks noChangeArrowheads="1"/>
          </p:cNvSpPr>
          <p:nvPr/>
        </p:nvSpPr>
        <p:spPr bwMode="auto">
          <a:xfrm>
            <a:off x="315913" y="37734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8) Process checks</a:t>
            </a:r>
            <a:r>
              <a:rPr lang="en-US" sz="1100" i="1">
                <a:latin typeface="+mn-lt"/>
              </a:rPr>
              <a:t> </a:t>
            </a:r>
            <a:endParaRPr lang="en-US" sz="1100">
              <a:latin typeface="+mn-lt"/>
            </a:endParaRPr>
          </a:p>
        </p:txBody>
      </p:sp>
      <p:cxnSp>
        <p:nvCxnSpPr>
          <p:cNvPr id="15407" name="Straight Connector 86"/>
          <p:cNvCxnSpPr>
            <a:cxnSpLocks noChangeShapeType="1"/>
          </p:cNvCxnSpPr>
          <p:nvPr/>
        </p:nvCxnSpPr>
        <p:spPr bwMode="auto">
          <a:xfrm>
            <a:off x="1668463" y="5680075"/>
            <a:ext cx="11826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5408" name="Straight Arrow Connector 98"/>
          <p:cNvCxnSpPr>
            <a:cxnSpLocks noChangeShapeType="1"/>
            <a:stCxn id="15400" idx="1"/>
          </p:cNvCxnSpPr>
          <p:nvPr/>
        </p:nvCxnSpPr>
        <p:spPr bwMode="auto">
          <a:xfrm flipH="1" flipV="1">
            <a:off x="4752975" y="4198938"/>
            <a:ext cx="457200" cy="349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409" name="Straight Arrow Connector 101"/>
          <p:cNvCxnSpPr>
            <a:cxnSpLocks noChangeShapeType="1"/>
            <a:endCxn id="15406" idx="3"/>
          </p:cNvCxnSpPr>
          <p:nvPr/>
        </p:nvCxnSpPr>
        <p:spPr bwMode="auto">
          <a:xfrm flipH="1">
            <a:off x="1519238" y="3959225"/>
            <a:ext cx="688975" cy="333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410" name="Flowchart: Process 105"/>
          <p:cNvSpPr>
            <a:spLocks noChangeArrowheads="1"/>
          </p:cNvSpPr>
          <p:nvPr/>
        </p:nvSpPr>
        <p:spPr bwMode="auto">
          <a:xfrm>
            <a:off x="434975" y="5335588"/>
            <a:ext cx="1123950" cy="6286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9) Print check register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5411" name="Straight Arrow Connector 109"/>
          <p:cNvCxnSpPr>
            <a:cxnSpLocks noChangeShapeType="1"/>
          </p:cNvCxnSpPr>
          <p:nvPr/>
        </p:nvCxnSpPr>
        <p:spPr bwMode="auto">
          <a:xfrm>
            <a:off x="1500188" y="5884863"/>
            <a:ext cx="1365250" cy="1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412" name="Flowchart: Process 112"/>
          <p:cNvSpPr>
            <a:spLocks noChangeArrowheads="1"/>
          </p:cNvSpPr>
          <p:nvPr/>
        </p:nvSpPr>
        <p:spPr bwMode="auto">
          <a:xfrm>
            <a:off x="1836738" y="5195888"/>
            <a:ext cx="1284287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10)</a:t>
            </a:r>
            <a:r>
              <a:rPr lang="en-US" sz="1100" i="1" dirty="0">
                <a:latin typeface="+mn-lt"/>
              </a:rPr>
              <a:t> Brian</a:t>
            </a:r>
            <a:r>
              <a:rPr lang="en-US" sz="1100" dirty="0">
                <a:latin typeface="+mn-lt"/>
              </a:rPr>
              <a:t> approves check register , Hope prints for audit</a:t>
            </a:r>
          </a:p>
        </p:txBody>
      </p:sp>
      <p:cxnSp>
        <p:nvCxnSpPr>
          <p:cNvPr id="15413" name="Straight Connector 177"/>
          <p:cNvCxnSpPr>
            <a:cxnSpLocks noChangeShapeType="1"/>
          </p:cNvCxnSpPr>
          <p:nvPr/>
        </p:nvCxnSpPr>
        <p:spPr bwMode="auto">
          <a:xfrm flipH="1">
            <a:off x="1071563" y="6302375"/>
            <a:ext cx="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5414" name="Rectangle 66"/>
          <p:cNvSpPr>
            <a:spLocks noChangeArrowheads="1"/>
          </p:cNvSpPr>
          <p:nvPr/>
        </p:nvSpPr>
        <p:spPr bwMode="auto">
          <a:xfrm>
            <a:off x="3848100" y="3182938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Hope images</a:t>
            </a:r>
          </a:p>
        </p:txBody>
      </p:sp>
      <p:sp>
        <p:nvSpPr>
          <p:cNvPr id="15415" name="Flowchart: Process 112"/>
          <p:cNvSpPr>
            <a:spLocks noChangeArrowheads="1"/>
          </p:cNvSpPr>
          <p:nvPr/>
        </p:nvSpPr>
        <p:spPr bwMode="auto">
          <a:xfrm>
            <a:off x="3338513" y="5102225"/>
            <a:ext cx="12620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11)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</a:t>
            </a:r>
            <a:r>
              <a:rPr lang="en-US" sz="1100" i="1">
                <a:latin typeface="+mn-lt"/>
              </a:rPr>
              <a:t>ope</a:t>
            </a:r>
            <a:r>
              <a:rPr lang="en-US" sz="1100">
                <a:latin typeface="+mn-lt"/>
              </a:rPr>
              <a:t> highlights account and invoices numbers on checks</a:t>
            </a:r>
          </a:p>
        </p:txBody>
      </p:sp>
      <p:pic>
        <p:nvPicPr>
          <p:cNvPr id="1541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4789488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7" name="Flowchart: Process 70"/>
          <p:cNvSpPr>
            <a:spLocks noChangeArrowheads="1"/>
          </p:cNvSpPr>
          <p:nvPr/>
        </p:nvSpPr>
        <p:spPr bwMode="auto">
          <a:xfrm>
            <a:off x="486727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5418" name="Flowchart: Process 112"/>
          <p:cNvSpPr>
            <a:spLocks noChangeArrowheads="1"/>
          </p:cNvSpPr>
          <p:nvPr/>
        </p:nvSpPr>
        <p:spPr bwMode="auto">
          <a:xfrm>
            <a:off x="4924425" y="5348288"/>
            <a:ext cx="1027113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12)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Hope folds and stuffs envelopes</a:t>
            </a:r>
          </a:p>
        </p:txBody>
      </p:sp>
      <p:pic>
        <p:nvPicPr>
          <p:cNvPr id="15419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6169025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0" name="Flowchart: Process 70"/>
          <p:cNvSpPr>
            <a:spLocks noChangeArrowheads="1"/>
          </p:cNvSpPr>
          <p:nvPr/>
        </p:nvSpPr>
        <p:spPr bwMode="auto">
          <a:xfrm>
            <a:off x="624522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5421" name="Flowchart: Process 112"/>
          <p:cNvSpPr>
            <a:spLocks noChangeArrowheads="1"/>
          </p:cNvSpPr>
          <p:nvPr/>
        </p:nvSpPr>
        <p:spPr bwMode="auto">
          <a:xfrm>
            <a:off x="6272213" y="5213350"/>
            <a:ext cx="10572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13)</a:t>
            </a:r>
            <a:r>
              <a:rPr lang="en-US" sz="1100" i="1">
                <a:latin typeface="+mn-lt"/>
              </a:rPr>
              <a:t> O</a:t>
            </a:r>
            <a:r>
              <a:rPr lang="en-US" sz="1100">
                <a:latin typeface="+mn-lt"/>
              </a:rPr>
              <a:t>utgoing mail dept. stamps and seals.</a:t>
            </a:r>
          </a:p>
        </p:txBody>
      </p:sp>
      <p:pic>
        <p:nvPicPr>
          <p:cNvPr id="1542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546975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3" name="Flowchart: Process 70"/>
          <p:cNvSpPr>
            <a:spLocks noChangeArrowheads="1"/>
          </p:cNvSpPr>
          <p:nvPr/>
        </p:nvSpPr>
        <p:spPr bwMode="auto">
          <a:xfrm>
            <a:off x="7624763" y="5413375"/>
            <a:ext cx="10461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5424" name="Flowchart: Process 112"/>
          <p:cNvSpPr>
            <a:spLocks noChangeArrowheads="1"/>
          </p:cNvSpPr>
          <p:nvPr/>
        </p:nvSpPr>
        <p:spPr bwMode="auto">
          <a:xfrm>
            <a:off x="7650163" y="5213350"/>
            <a:ext cx="11207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14)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Copies not imaged go into drawer to be imaged after  </a:t>
            </a:r>
          </a:p>
        </p:txBody>
      </p:sp>
      <p:sp>
        <p:nvSpPr>
          <p:cNvPr id="8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Process improvement</a:t>
            </a:r>
            <a:r>
              <a:rPr dirty="0" smtClean="0"/>
              <a:t/>
            </a:r>
            <a:br>
              <a:rPr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Document and analyze </a:t>
            </a:r>
            <a:r>
              <a:rPr lang="en-US" dirty="0" smtClean="0"/>
              <a:t/>
            </a:r>
            <a:br>
              <a:rPr lang="en-US" dirty="0" smtClean="0"/>
            </a:b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1DCE7-6D7D-410E-BB3A-497C9AE376F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8" name="Flowchart: Decision 51"/>
          <p:cNvSpPr>
            <a:spLocks noChangeArrowheads="1"/>
          </p:cNvSpPr>
          <p:nvPr/>
        </p:nvSpPr>
        <p:spPr bwMode="auto">
          <a:xfrm>
            <a:off x="6748463" y="3349625"/>
            <a:ext cx="2322512" cy="1644650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100" dirty="0">
                <a:latin typeface="+mn-lt"/>
              </a:rPr>
              <a:t>5) Checks post and creates file 8:30am	</a:t>
            </a:r>
          </a:p>
        </p:txBody>
      </p:sp>
      <p:sp>
        <p:nvSpPr>
          <p:cNvPr id="69" name="TextBox 21"/>
          <p:cNvSpPr txBox="1">
            <a:spLocks noChangeArrowheads="1"/>
          </p:cNvSpPr>
          <p:nvPr/>
        </p:nvSpPr>
        <p:spPr bwMode="auto">
          <a:xfrm>
            <a:off x="3727450" y="2590800"/>
            <a:ext cx="700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no</a:t>
            </a:r>
          </a:p>
        </p:txBody>
      </p:sp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5021263" y="1500188"/>
            <a:ext cx="679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697362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7983538" y="2479675"/>
            <a:ext cx="0" cy="10255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65988" y="1146175"/>
            <a:ext cx="12176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16398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7275513" y="1600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1089025" y="1905000"/>
            <a:ext cx="233997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17488" y="133667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60350" y="1828800"/>
            <a:ext cx="12176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220663" y="1690688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Straight Arrow Connector 114"/>
          <p:cNvCxnSpPr/>
          <p:nvPr/>
        </p:nvCxnSpPr>
        <p:spPr>
          <a:xfrm flipH="1">
            <a:off x="871538" y="4111625"/>
            <a:ext cx="0" cy="102711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137025" y="20986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6" name="Straight Arrow Connector 58"/>
          <p:cNvCxnSpPr>
            <a:cxnSpLocks noChangeShapeType="1"/>
          </p:cNvCxnSpPr>
          <p:nvPr/>
        </p:nvCxnSpPr>
        <p:spPr bwMode="auto">
          <a:xfrm>
            <a:off x="1393825" y="1873250"/>
            <a:ext cx="434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597025" y="4149725"/>
            <a:ext cx="568325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3578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9" name="Straight Arrow Connector 68"/>
          <p:cNvCxnSpPr>
            <a:cxnSpLocks noChangeShapeType="1"/>
          </p:cNvCxnSpPr>
          <p:nvPr/>
        </p:nvCxnSpPr>
        <p:spPr bwMode="auto">
          <a:xfrm>
            <a:off x="2105025" y="893763"/>
            <a:ext cx="3746500" cy="933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7" name="Straight Arrow Connector 6"/>
          <p:cNvCxnSpPr/>
          <p:nvPr/>
        </p:nvCxnSpPr>
        <p:spPr>
          <a:xfrm flipV="1">
            <a:off x="4892675" y="1828800"/>
            <a:ext cx="2363788" cy="4127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19588" y="2057400"/>
            <a:ext cx="3175" cy="1143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98600" y="5561013"/>
            <a:ext cx="6022975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8263" y="3352800"/>
            <a:ext cx="2363787" cy="41275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40463" y="25558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049" t="3493" r="14754" b="12663"/>
          <a:stretch>
            <a:fillRect/>
          </a:stretch>
        </p:blipFill>
        <p:spPr bwMode="auto">
          <a:xfrm>
            <a:off x="1887538" y="5145088"/>
            <a:ext cx="1217612" cy="1179512"/>
          </a:xfrm>
          <a:prstGeom prst="rect">
            <a:avLst/>
          </a:prstGeom>
          <a:solidFill>
            <a:schemeClr val="accent5">
              <a:alpha val="48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81000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12738" y="35020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5194300" y="36544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982788" y="3578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338513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 l="17049" t="3493" r="14754" b="12663"/>
          <a:stretch>
            <a:fillRect/>
          </a:stretch>
        </p:blipFill>
        <p:spPr bwMode="auto">
          <a:xfrm>
            <a:off x="5588000" y="1411288"/>
            <a:ext cx="12176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629025" y="28590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 rot="-2812849">
            <a:off x="3488531" y="1415257"/>
            <a:ext cx="1203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784350" y="133667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Flowchart: Process 5"/>
          <p:cNvSpPr>
            <a:spLocks noChangeArrowheads="1"/>
          </p:cNvSpPr>
          <p:nvPr/>
        </p:nvSpPr>
        <p:spPr bwMode="auto">
          <a:xfrm>
            <a:off x="290513" y="1536700"/>
            <a:ext cx="1089025" cy="5969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1) Hope manually opens &amp; sorts mail for her invoices (6:30am) 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6417" name="Straight Arrow Connector 16"/>
          <p:cNvCxnSpPr>
            <a:cxnSpLocks noChangeShapeType="1"/>
          </p:cNvCxnSpPr>
          <p:nvPr/>
        </p:nvCxnSpPr>
        <p:spPr bwMode="auto">
          <a:xfrm>
            <a:off x="5381625" y="1828800"/>
            <a:ext cx="46672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418" name="TextBox 18"/>
          <p:cNvSpPr txBox="1">
            <a:spLocks noChangeArrowheads="1"/>
          </p:cNvSpPr>
          <p:nvPr/>
        </p:nvSpPr>
        <p:spPr bwMode="auto">
          <a:xfrm>
            <a:off x="5021263" y="1500188"/>
            <a:ext cx="679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yes</a:t>
            </a:r>
          </a:p>
        </p:txBody>
      </p:sp>
      <p:sp>
        <p:nvSpPr>
          <p:cNvPr id="16419" name="TextBox 21"/>
          <p:cNvSpPr txBox="1">
            <a:spLocks noChangeArrowheads="1"/>
          </p:cNvSpPr>
          <p:nvPr/>
        </p:nvSpPr>
        <p:spPr bwMode="auto">
          <a:xfrm>
            <a:off x="3727450" y="2590800"/>
            <a:ext cx="700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no</a:t>
            </a:r>
          </a:p>
        </p:txBody>
      </p:sp>
      <p:sp>
        <p:nvSpPr>
          <p:cNvPr id="16420" name="Flowchart: Process 22"/>
          <p:cNvSpPr>
            <a:spLocks noChangeArrowheads="1"/>
          </p:cNvSpPr>
          <p:nvPr/>
        </p:nvSpPr>
        <p:spPr bwMode="auto">
          <a:xfrm>
            <a:off x="3765550" y="3368675"/>
            <a:ext cx="890588" cy="4270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6421" name="Flowchart: Process 23"/>
          <p:cNvSpPr>
            <a:spLocks noChangeArrowheads="1"/>
          </p:cNvSpPr>
          <p:nvPr/>
        </p:nvSpPr>
        <p:spPr bwMode="auto">
          <a:xfrm>
            <a:off x="5661025" y="1538288"/>
            <a:ext cx="1022350" cy="91598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1100" dirty="0">
                <a:latin typeface="+mn-lt"/>
              </a:rPr>
              <a:t>3) To approver/ approvers</a:t>
            </a:r>
          </a:p>
        </p:txBody>
      </p:sp>
      <p:sp>
        <p:nvSpPr>
          <p:cNvPr id="16422" name="Flowchart: Process 25"/>
          <p:cNvSpPr>
            <a:spLocks noChangeArrowheads="1"/>
          </p:cNvSpPr>
          <p:nvPr/>
        </p:nvSpPr>
        <p:spPr bwMode="auto">
          <a:xfrm>
            <a:off x="1814513" y="1641475"/>
            <a:ext cx="1122362" cy="59848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2) Receives invoices</a:t>
            </a:r>
          </a:p>
          <a:p>
            <a:pPr algn="ctr" eaLnBrk="0" hangingPunct="0"/>
            <a:r>
              <a:rPr lang="en-US" sz="1100">
                <a:latin typeface="+mn-lt"/>
              </a:rPr>
              <a:t> </a:t>
            </a:r>
          </a:p>
        </p:txBody>
      </p:sp>
      <p:sp>
        <p:nvSpPr>
          <p:cNvPr id="16423" name="Flowchart: Process 36"/>
          <p:cNvSpPr>
            <a:spLocks noChangeArrowheads="1"/>
          </p:cNvSpPr>
          <p:nvPr/>
        </p:nvSpPr>
        <p:spPr bwMode="auto">
          <a:xfrm>
            <a:off x="7256463" y="1258888"/>
            <a:ext cx="1235075" cy="9112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4) Prepares batch: Checks processed separately for each respective company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6424" name="Flowchart: Process 37"/>
          <p:cNvSpPr>
            <a:spLocks noChangeArrowheads="1"/>
          </p:cNvSpPr>
          <p:nvPr/>
        </p:nvSpPr>
        <p:spPr bwMode="auto">
          <a:xfrm>
            <a:off x="5210175" y="40147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6) Inputs check info </a:t>
            </a:r>
          </a:p>
        </p:txBody>
      </p:sp>
      <p:sp>
        <p:nvSpPr>
          <p:cNvPr id="45" name="Flowchart: Process 38"/>
          <p:cNvSpPr>
            <a:spLocks noChangeArrowheads="1"/>
          </p:cNvSpPr>
          <p:nvPr/>
        </p:nvSpPr>
        <p:spPr bwMode="auto">
          <a:xfrm>
            <a:off x="1958975" y="3429000"/>
            <a:ext cx="1203325" cy="103822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r>
              <a:rPr lang="en-US" sz="1100" dirty="0">
                <a:latin typeface="+mn-lt"/>
              </a:rPr>
              <a:t>7) Hope prints checks</a:t>
            </a:r>
          </a:p>
        </p:txBody>
      </p:sp>
      <p:cxnSp>
        <p:nvCxnSpPr>
          <p:cNvPr id="16426" name="Straight Arrow Connector 57"/>
          <p:cNvCxnSpPr>
            <a:cxnSpLocks noChangeShapeType="1"/>
          </p:cNvCxnSpPr>
          <p:nvPr/>
        </p:nvCxnSpPr>
        <p:spPr bwMode="auto">
          <a:xfrm>
            <a:off x="6951663" y="1866900"/>
            <a:ext cx="404812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427" name="Flowchart: Decision 51"/>
          <p:cNvSpPr>
            <a:spLocks noChangeArrowheads="1"/>
          </p:cNvSpPr>
          <p:nvPr/>
        </p:nvSpPr>
        <p:spPr bwMode="auto">
          <a:xfrm>
            <a:off x="6748463" y="3349625"/>
            <a:ext cx="2322512" cy="1644650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100" dirty="0">
                <a:latin typeface="+mn-lt"/>
              </a:rPr>
              <a:t>5) Checks post and creates file 8:30am	</a:t>
            </a:r>
          </a:p>
        </p:txBody>
      </p:sp>
      <p:sp>
        <p:nvSpPr>
          <p:cNvPr id="16428" name="Flowchart: Process 70"/>
          <p:cNvSpPr>
            <a:spLocks noChangeArrowheads="1"/>
          </p:cNvSpPr>
          <p:nvPr/>
        </p:nvSpPr>
        <p:spPr bwMode="auto">
          <a:xfrm>
            <a:off x="3414713" y="5413375"/>
            <a:ext cx="1047750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6429" name="Straight Arrow Connector 81"/>
          <p:cNvCxnSpPr>
            <a:cxnSpLocks noChangeShapeType="1"/>
          </p:cNvCxnSpPr>
          <p:nvPr/>
        </p:nvCxnSpPr>
        <p:spPr bwMode="auto">
          <a:xfrm flipH="1">
            <a:off x="6618288" y="3951288"/>
            <a:ext cx="58737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430" name="Flowchart: Process 83"/>
          <p:cNvSpPr>
            <a:spLocks noChangeArrowheads="1"/>
          </p:cNvSpPr>
          <p:nvPr/>
        </p:nvSpPr>
        <p:spPr bwMode="auto">
          <a:xfrm>
            <a:off x="315913" y="37734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8) Process checks</a:t>
            </a:r>
            <a:r>
              <a:rPr lang="en-US" sz="1100" i="1">
                <a:latin typeface="+mn-lt"/>
              </a:rPr>
              <a:t> </a:t>
            </a:r>
            <a:endParaRPr lang="en-US" sz="1100">
              <a:latin typeface="+mn-lt"/>
            </a:endParaRPr>
          </a:p>
        </p:txBody>
      </p:sp>
      <p:cxnSp>
        <p:nvCxnSpPr>
          <p:cNvPr id="16431" name="Straight Connector 86"/>
          <p:cNvCxnSpPr>
            <a:cxnSpLocks noChangeShapeType="1"/>
          </p:cNvCxnSpPr>
          <p:nvPr/>
        </p:nvCxnSpPr>
        <p:spPr bwMode="auto">
          <a:xfrm>
            <a:off x="1668463" y="5680075"/>
            <a:ext cx="11826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6432" name="Straight Arrow Connector 98"/>
          <p:cNvCxnSpPr>
            <a:cxnSpLocks noChangeShapeType="1"/>
            <a:stCxn id="16424" idx="1"/>
          </p:cNvCxnSpPr>
          <p:nvPr/>
        </p:nvCxnSpPr>
        <p:spPr bwMode="auto">
          <a:xfrm flipH="1" flipV="1">
            <a:off x="4752975" y="4198938"/>
            <a:ext cx="457200" cy="349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433" name="Straight Arrow Connector 101"/>
          <p:cNvCxnSpPr>
            <a:cxnSpLocks noChangeShapeType="1"/>
            <a:endCxn id="16430" idx="3"/>
          </p:cNvCxnSpPr>
          <p:nvPr/>
        </p:nvCxnSpPr>
        <p:spPr bwMode="auto">
          <a:xfrm flipH="1">
            <a:off x="1519238" y="3959225"/>
            <a:ext cx="688975" cy="333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434" name="Flowchart: Process 105"/>
          <p:cNvSpPr>
            <a:spLocks noChangeArrowheads="1"/>
          </p:cNvSpPr>
          <p:nvPr/>
        </p:nvSpPr>
        <p:spPr bwMode="auto">
          <a:xfrm>
            <a:off x="434975" y="5335588"/>
            <a:ext cx="1123950" cy="6286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9) Print check register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6435" name="Straight Arrow Connector 109"/>
          <p:cNvCxnSpPr>
            <a:cxnSpLocks noChangeShapeType="1"/>
          </p:cNvCxnSpPr>
          <p:nvPr/>
        </p:nvCxnSpPr>
        <p:spPr bwMode="auto">
          <a:xfrm>
            <a:off x="1500188" y="5884863"/>
            <a:ext cx="1365250" cy="1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436" name="Flowchart: Process 112"/>
          <p:cNvSpPr>
            <a:spLocks noChangeArrowheads="1"/>
          </p:cNvSpPr>
          <p:nvPr/>
        </p:nvSpPr>
        <p:spPr bwMode="auto">
          <a:xfrm>
            <a:off x="1836738" y="5195888"/>
            <a:ext cx="1284287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10)</a:t>
            </a:r>
            <a:r>
              <a:rPr lang="en-US" sz="1100" i="1" dirty="0">
                <a:latin typeface="+mn-lt"/>
              </a:rPr>
              <a:t> Brian</a:t>
            </a:r>
            <a:r>
              <a:rPr lang="en-US" sz="1100" dirty="0">
                <a:latin typeface="+mn-lt"/>
              </a:rPr>
              <a:t> approves check register , Hope prints for audit</a:t>
            </a:r>
          </a:p>
        </p:txBody>
      </p:sp>
      <p:cxnSp>
        <p:nvCxnSpPr>
          <p:cNvPr id="16437" name="Straight Connector 177"/>
          <p:cNvCxnSpPr>
            <a:cxnSpLocks noChangeShapeType="1"/>
          </p:cNvCxnSpPr>
          <p:nvPr/>
        </p:nvCxnSpPr>
        <p:spPr bwMode="auto">
          <a:xfrm flipH="1">
            <a:off x="1071563" y="6302375"/>
            <a:ext cx="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6438" name="Rectangle 66"/>
          <p:cNvSpPr>
            <a:spLocks noChangeArrowheads="1"/>
          </p:cNvSpPr>
          <p:nvPr/>
        </p:nvSpPr>
        <p:spPr bwMode="auto">
          <a:xfrm>
            <a:off x="3848100" y="3182938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>
                <a:latin typeface="+mn-lt"/>
              </a:rPr>
              <a:t>Hope images</a:t>
            </a:r>
          </a:p>
        </p:txBody>
      </p:sp>
      <p:sp>
        <p:nvSpPr>
          <p:cNvPr id="16439" name="Flowchart: Process 112"/>
          <p:cNvSpPr>
            <a:spLocks noChangeArrowheads="1"/>
          </p:cNvSpPr>
          <p:nvPr/>
        </p:nvSpPr>
        <p:spPr bwMode="auto">
          <a:xfrm>
            <a:off x="3338513" y="5102225"/>
            <a:ext cx="12620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11)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</a:t>
            </a:r>
            <a:r>
              <a:rPr lang="en-US" sz="1100" i="1">
                <a:latin typeface="+mn-lt"/>
              </a:rPr>
              <a:t>ope</a:t>
            </a:r>
            <a:r>
              <a:rPr lang="en-US" sz="1100">
                <a:latin typeface="+mn-lt"/>
              </a:rPr>
              <a:t> highlights account and invoices numbers on checks</a:t>
            </a:r>
          </a:p>
        </p:txBody>
      </p:sp>
      <p:pic>
        <p:nvPicPr>
          <p:cNvPr id="1644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4789488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1" name="Flowchart: Process 70"/>
          <p:cNvSpPr>
            <a:spLocks noChangeArrowheads="1"/>
          </p:cNvSpPr>
          <p:nvPr/>
        </p:nvSpPr>
        <p:spPr bwMode="auto">
          <a:xfrm>
            <a:off x="486727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6442" name="Flowchart: Process 112"/>
          <p:cNvSpPr>
            <a:spLocks noChangeArrowheads="1"/>
          </p:cNvSpPr>
          <p:nvPr/>
        </p:nvSpPr>
        <p:spPr bwMode="auto">
          <a:xfrm>
            <a:off x="4924425" y="5348288"/>
            <a:ext cx="1027113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12)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Hope folds and stuffs envelopes</a:t>
            </a:r>
          </a:p>
        </p:txBody>
      </p:sp>
      <p:pic>
        <p:nvPicPr>
          <p:cNvPr id="1644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049" t="3493" r="14754" b="12663"/>
          <a:stretch>
            <a:fillRect/>
          </a:stretch>
        </p:blipFill>
        <p:spPr bwMode="auto">
          <a:xfrm>
            <a:off x="6169025" y="5102225"/>
            <a:ext cx="12176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Process 70"/>
          <p:cNvSpPr>
            <a:spLocks noChangeArrowheads="1"/>
          </p:cNvSpPr>
          <p:nvPr/>
        </p:nvSpPr>
        <p:spPr bwMode="auto">
          <a:xfrm>
            <a:off x="624522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6445" name="Flowchart: Process 112"/>
          <p:cNvSpPr>
            <a:spLocks noChangeArrowheads="1"/>
          </p:cNvSpPr>
          <p:nvPr/>
        </p:nvSpPr>
        <p:spPr bwMode="auto">
          <a:xfrm>
            <a:off x="6272213" y="5213350"/>
            <a:ext cx="10572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dirty="0">
                <a:latin typeface="+mn-lt"/>
              </a:rPr>
              <a:t>13)</a:t>
            </a:r>
            <a:r>
              <a:rPr lang="en-US" sz="1100" i="1" dirty="0">
                <a:latin typeface="+mn-lt"/>
              </a:rPr>
              <a:t> O</a:t>
            </a:r>
            <a:r>
              <a:rPr lang="en-US" sz="1100" dirty="0">
                <a:latin typeface="+mn-lt"/>
              </a:rPr>
              <a:t>utgoing mail dept. stamps and seals.</a:t>
            </a:r>
          </a:p>
        </p:txBody>
      </p:sp>
      <p:pic>
        <p:nvPicPr>
          <p:cNvPr id="1644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546975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7" name="Flowchart: Process 70"/>
          <p:cNvSpPr>
            <a:spLocks noChangeArrowheads="1"/>
          </p:cNvSpPr>
          <p:nvPr/>
        </p:nvSpPr>
        <p:spPr bwMode="auto">
          <a:xfrm>
            <a:off x="7624763" y="5413375"/>
            <a:ext cx="10461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6448" name="Flowchart: Process 112"/>
          <p:cNvSpPr>
            <a:spLocks noChangeArrowheads="1"/>
          </p:cNvSpPr>
          <p:nvPr/>
        </p:nvSpPr>
        <p:spPr bwMode="auto">
          <a:xfrm>
            <a:off x="7650163" y="5213350"/>
            <a:ext cx="11207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14)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Copies not imaged go into drawer to be imaged after  </a:t>
            </a:r>
          </a:p>
        </p:txBody>
      </p:sp>
      <p:sp>
        <p:nvSpPr>
          <p:cNvPr id="8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dirty="0" smtClean="0"/>
              <a:t>Process </a:t>
            </a:r>
            <a:r>
              <a:rPr lang="en-US" dirty="0" smtClean="0"/>
              <a:t>improvement </a:t>
            </a:r>
            <a:r>
              <a:rPr dirty="0" smtClean="0"/>
              <a:t/>
            </a:r>
            <a:br>
              <a:rPr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Document and analyze </a:t>
            </a:r>
            <a:r>
              <a:rPr lang="en-US" dirty="0" smtClean="0"/>
              <a:t/>
            </a:r>
            <a:br>
              <a:rPr lang="en-US" dirty="0" smtClean="0"/>
            </a:b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D6EB3-615C-4C2E-A6ED-9FBA805AFBA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8" name="Flowchart: Decision 6"/>
          <p:cNvSpPr>
            <a:spLocks noChangeArrowheads="1"/>
          </p:cNvSpPr>
          <p:nvPr/>
        </p:nvSpPr>
        <p:spPr bwMode="auto">
          <a:xfrm>
            <a:off x="3048000" y="990600"/>
            <a:ext cx="2181225" cy="1328737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en-US" sz="1400" dirty="0" smtClean="0">
              <a:latin typeface="+mn-lt"/>
            </a:endParaRPr>
          </a:p>
          <a:p>
            <a:pPr algn="ctr"/>
            <a:endParaRPr lang="en-US" sz="1400" dirty="0" smtClean="0">
              <a:latin typeface="+mn-lt"/>
            </a:endParaRPr>
          </a:p>
          <a:p>
            <a:pPr algn="ctr"/>
            <a:r>
              <a:rPr lang="en-US" sz="1100" dirty="0" smtClean="0">
                <a:latin typeface="+mn-lt"/>
              </a:rPr>
              <a:t>Electronic?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7983538" y="2479675"/>
            <a:ext cx="0" cy="10255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89025" y="1905000"/>
            <a:ext cx="233997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17488" y="133667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260350" y="1828800"/>
            <a:ext cx="12176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220663" y="1690688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Straight Arrow Connector 114"/>
          <p:cNvCxnSpPr/>
          <p:nvPr/>
        </p:nvCxnSpPr>
        <p:spPr>
          <a:xfrm flipH="1">
            <a:off x="871538" y="4111625"/>
            <a:ext cx="0" cy="102711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137025" y="20986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0" name="Straight Arrow Connector 58"/>
          <p:cNvCxnSpPr>
            <a:cxnSpLocks noChangeShapeType="1"/>
          </p:cNvCxnSpPr>
          <p:nvPr/>
        </p:nvCxnSpPr>
        <p:spPr bwMode="auto">
          <a:xfrm>
            <a:off x="1393825" y="1873250"/>
            <a:ext cx="434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597025" y="4149725"/>
            <a:ext cx="568325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3578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3" name="Straight Arrow Connector 68"/>
          <p:cNvCxnSpPr>
            <a:cxnSpLocks noChangeShapeType="1"/>
          </p:cNvCxnSpPr>
          <p:nvPr/>
        </p:nvCxnSpPr>
        <p:spPr bwMode="auto">
          <a:xfrm>
            <a:off x="2105025" y="893763"/>
            <a:ext cx="3746500" cy="933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7" name="Straight Arrow Connector 6"/>
          <p:cNvCxnSpPr/>
          <p:nvPr/>
        </p:nvCxnSpPr>
        <p:spPr>
          <a:xfrm flipV="1">
            <a:off x="4892675" y="1828800"/>
            <a:ext cx="2363788" cy="4127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19588" y="2057400"/>
            <a:ext cx="3175" cy="1143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98600" y="5561013"/>
            <a:ext cx="6045200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8263" y="3352800"/>
            <a:ext cx="2363787" cy="41275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40463" y="2555875"/>
            <a:ext cx="0" cy="79692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049" t="3493" r="14754" b="12663"/>
          <a:stretch>
            <a:fillRect/>
          </a:stretch>
        </p:blipFill>
        <p:spPr bwMode="auto">
          <a:xfrm>
            <a:off x="1887538" y="5145088"/>
            <a:ext cx="12176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81000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12738" y="35020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5194300" y="36544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982788" y="3578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338513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7049" t="3493" r="14754" b="12663"/>
          <a:stretch>
            <a:fillRect/>
          </a:stretch>
        </p:blipFill>
        <p:spPr bwMode="auto">
          <a:xfrm>
            <a:off x="5588000" y="1411288"/>
            <a:ext cx="12176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3629025" y="28590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 rot="-2812849">
            <a:off x="3488531" y="1415257"/>
            <a:ext cx="1203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1784350" y="133667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Flowchart: Process 5"/>
          <p:cNvSpPr>
            <a:spLocks noChangeArrowheads="1"/>
          </p:cNvSpPr>
          <p:nvPr/>
        </p:nvSpPr>
        <p:spPr bwMode="auto">
          <a:xfrm>
            <a:off x="290513" y="1536700"/>
            <a:ext cx="1089025" cy="5969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1) Hope manually opens &amp; sorts mail for her invoices (6:30am) 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7441" name="Straight Arrow Connector 16"/>
          <p:cNvCxnSpPr>
            <a:cxnSpLocks noChangeShapeType="1"/>
          </p:cNvCxnSpPr>
          <p:nvPr/>
        </p:nvCxnSpPr>
        <p:spPr bwMode="auto">
          <a:xfrm>
            <a:off x="5381625" y="1828800"/>
            <a:ext cx="46672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44" name="Flowchart: Process 22"/>
          <p:cNvSpPr>
            <a:spLocks noChangeArrowheads="1"/>
          </p:cNvSpPr>
          <p:nvPr/>
        </p:nvSpPr>
        <p:spPr bwMode="auto">
          <a:xfrm>
            <a:off x="3765550" y="3368675"/>
            <a:ext cx="890588" cy="4270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7445" name="Flowchart: Process 23"/>
          <p:cNvSpPr>
            <a:spLocks noChangeArrowheads="1"/>
          </p:cNvSpPr>
          <p:nvPr/>
        </p:nvSpPr>
        <p:spPr bwMode="auto">
          <a:xfrm>
            <a:off x="5661025" y="1538288"/>
            <a:ext cx="1022350" cy="91598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1100">
                <a:latin typeface="+mn-lt"/>
              </a:rPr>
              <a:t>3) To approver/ approvers</a:t>
            </a:r>
          </a:p>
        </p:txBody>
      </p:sp>
      <p:sp>
        <p:nvSpPr>
          <p:cNvPr id="17446" name="Flowchart: Process 25"/>
          <p:cNvSpPr>
            <a:spLocks noChangeArrowheads="1"/>
          </p:cNvSpPr>
          <p:nvPr/>
        </p:nvSpPr>
        <p:spPr bwMode="auto">
          <a:xfrm>
            <a:off x="1814513" y="1641475"/>
            <a:ext cx="1122362" cy="59848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2) Receives invoices</a:t>
            </a:r>
          </a:p>
          <a:p>
            <a:pPr algn="ctr" eaLnBrk="0" hangingPunct="0"/>
            <a:r>
              <a:rPr lang="en-US" sz="1100">
                <a:latin typeface="+mn-lt"/>
              </a:rPr>
              <a:t> </a:t>
            </a:r>
          </a:p>
        </p:txBody>
      </p:sp>
      <p:sp>
        <p:nvSpPr>
          <p:cNvPr id="17448" name="Flowchart: Process 37"/>
          <p:cNvSpPr>
            <a:spLocks noChangeArrowheads="1"/>
          </p:cNvSpPr>
          <p:nvPr/>
        </p:nvSpPr>
        <p:spPr bwMode="auto">
          <a:xfrm>
            <a:off x="5210175" y="40147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6) Inputs check info </a:t>
            </a:r>
          </a:p>
        </p:txBody>
      </p:sp>
      <p:sp>
        <p:nvSpPr>
          <p:cNvPr id="45" name="Flowchart: Process 38"/>
          <p:cNvSpPr>
            <a:spLocks noChangeArrowheads="1"/>
          </p:cNvSpPr>
          <p:nvPr/>
        </p:nvSpPr>
        <p:spPr bwMode="auto">
          <a:xfrm>
            <a:off x="1958975" y="3429000"/>
            <a:ext cx="1203325" cy="103822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endParaRPr lang="en-US" sz="1100" dirty="0">
              <a:latin typeface="+mn-lt"/>
            </a:endParaRPr>
          </a:p>
          <a:p>
            <a:pPr algn="ctr">
              <a:defRPr/>
            </a:pPr>
            <a:r>
              <a:rPr lang="en-US" sz="1100" dirty="0">
                <a:latin typeface="+mn-lt"/>
              </a:rPr>
              <a:t>7) Hope prints checks</a:t>
            </a:r>
          </a:p>
        </p:txBody>
      </p:sp>
      <p:cxnSp>
        <p:nvCxnSpPr>
          <p:cNvPr id="17450" name="Straight Arrow Connector 57"/>
          <p:cNvCxnSpPr>
            <a:cxnSpLocks noChangeShapeType="1"/>
          </p:cNvCxnSpPr>
          <p:nvPr/>
        </p:nvCxnSpPr>
        <p:spPr bwMode="auto">
          <a:xfrm>
            <a:off x="6951663" y="1866900"/>
            <a:ext cx="404812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51" name="Flowchart: Decision 51"/>
          <p:cNvSpPr>
            <a:spLocks noChangeArrowheads="1"/>
          </p:cNvSpPr>
          <p:nvPr/>
        </p:nvSpPr>
        <p:spPr bwMode="auto">
          <a:xfrm>
            <a:off x="6748463" y="3349625"/>
            <a:ext cx="2322512" cy="1644650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100">
                <a:latin typeface="+mn-lt"/>
              </a:rPr>
              <a:t>5) Checks post and creates file 8:30am	</a:t>
            </a:r>
          </a:p>
        </p:txBody>
      </p:sp>
      <p:sp>
        <p:nvSpPr>
          <p:cNvPr id="17452" name="Flowchart: Process 70"/>
          <p:cNvSpPr>
            <a:spLocks noChangeArrowheads="1"/>
          </p:cNvSpPr>
          <p:nvPr/>
        </p:nvSpPr>
        <p:spPr bwMode="auto">
          <a:xfrm>
            <a:off x="3414713" y="5413375"/>
            <a:ext cx="1047750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7453" name="Straight Arrow Connector 81"/>
          <p:cNvCxnSpPr>
            <a:cxnSpLocks noChangeShapeType="1"/>
          </p:cNvCxnSpPr>
          <p:nvPr/>
        </p:nvCxnSpPr>
        <p:spPr bwMode="auto">
          <a:xfrm flipH="1">
            <a:off x="6618288" y="3951288"/>
            <a:ext cx="58737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54" name="Flowchart: Process 83"/>
          <p:cNvSpPr>
            <a:spLocks noChangeArrowheads="1"/>
          </p:cNvSpPr>
          <p:nvPr/>
        </p:nvSpPr>
        <p:spPr bwMode="auto">
          <a:xfrm>
            <a:off x="315913" y="3773488"/>
            <a:ext cx="1203325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8) Process checks</a:t>
            </a:r>
            <a:r>
              <a:rPr lang="en-US" sz="1100" i="1">
                <a:latin typeface="+mn-lt"/>
              </a:rPr>
              <a:t> </a:t>
            </a:r>
            <a:endParaRPr lang="en-US" sz="1100">
              <a:latin typeface="+mn-lt"/>
            </a:endParaRPr>
          </a:p>
        </p:txBody>
      </p:sp>
      <p:cxnSp>
        <p:nvCxnSpPr>
          <p:cNvPr id="17455" name="Straight Connector 86"/>
          <p:cNvCxnSpPr>
            <a:cxnSpLocks noChangeShapeType="1"/>
          </p:cNvCxnSpPr>
          <p:nvPr/>
        </p:nvCxnSpPr>
        <p:spPr bwMode="auto">
          <a:xfrm>
            <a:off x="1668463" y="5680075"/>
            <a:ext cx="11826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7456" name="Straight Arrow Connector 98"/>
          <p:cNvCxnSpPr>
            <a:cxnSpLocks noChangeShapeType="1"/>
            <a:stCxn id="17448" idx="1"/>
          </p:cNvCxnSpPr>
          <p:nvPr/>
        </p:nvCxnSpPr>
        <p:spPr bwMode="auto">
          <a:xfrm flipH="1" flipV="1">
            <a:off x="4752975" y="4198938"/>
            <a:ext cx="457200" cy="349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7457" name="Straight Arrow Connector 101"/>
          <p:cNvCxnSpPr>
            <a:cxnSpLocks noChangeShapeType="1"/>
            <a:endCxn id="17454" idx="3"/>
          </p:cNvCxnSpPr>
          <p:nvPr/>
        </p:nvCxnSpPr>
        <p:spPr bwMode="auto">
          <a:xfrm flipH="1">
            <a:off x="1519238" y="3959225"/>
            <a:ext cx="688975" cy="333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58" name="Flowchart: Process 105"/>
          <p:cNvSpPr>
            <a:spLocks noChangeArrowheads="1"/>
          </p:cNvSpPr>
          <p:nvPr/>
        </p:nvSpPr>
        <p:spPr bwMode="auto">
          <a:xfrm>
            <a:off x="434975" y="5335588"/>
            <a:ext cx="1123950" cy="6286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9) Print check register</a:t>
            </a:r>
          </a:p>
          <a:p>
            <a:pPr algn="ctr" eaLnBrk="0" hangingPunct="0"/>
            <a:endParaRPr lang="en-US" sz="1100">
              <a:latin typeface="+mn-lt"/>
            </a:endParaRPr>
          </a:p>
        </p:txBody>
      </p:sp>
      <p:cxnSp>
        <p:nvCxnSpPr>
          <p:cNvPr id="17459" name="Straight Arrow Connector 109"/>
          <p:cNvCxnSpPr>
            <a:cxnSpLocks noChangeShapeType="1"/>
          </p:cNvCxnSpPr>
          <p:nvPr/>
        </p:nvCxnSpPr>
        <p:spPr bwMode="auto">
          <a:xfrm>
            <a:off x="1500188" y="5884863"/>
            <a:ext cx="1365250" cy="1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60" name="Flowchart: Process 112"/>
          <p:cNvSpPr>
            <a:spLocks noChangeArrowheads="1"/>
          </p:cNvSpPr>
          <p:nvPr/>
        </p:nvSpPr>
        <p:spPr bwMode="auto">
          <a:xfrm>
            <a:off x="1836738" y="5195888"/>
            <a:ext cx="1284287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10)</a:t>
            </a:r>
            <a:r>
              <a:rPr lang="en-US" sz="1100" i="1">
                <a:latin typeface="+mn-lt"/>
              </a:rPr>
              <a:t> Brian</a:t>
            </a:r>
            <a:r>
              <a:rPr lang="en-US" sz="1100">
                <a:latin typeface="+mn-lt"/>
              </a:rPr>
              <a:t> approves check register , Hope prints for audit</a:t>
            </a:r>
          </a:p>
        </p:txBody>
      </p:sp>
      <p:cxnSp>
        <p:nvCxnSpPr>
          <p:cNvPr id="17461" name="Straight Connector 177"/>
          <p:cNvCxnSpPr>
            <a:cxnSpLocks noChangeShapeType="1"/>
          </p:cNvCxnSpPr>
          <p:nvPr/>
        </p:nvCxnSpPr>
        <p:spPr bwMode="auto">
          <a:xfrm flipH="1">
            <a:off x="1071563" y="6302375"/>
            <a:ext cx="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7462" name="Rectangle 66"/>
          <p:cNvSpPr>
            <a:spLocks noChangeArrowheads="1"/>
          </p:cNvSpPr>
          <p:nvPr/>
        </p:nvSpPr>
        <p:spPr bwMode="auto">
          <a:xfrm>
            <a:off x="3848100" y="3182938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>
                <a:latin typeface="+mn-lt"/>
              </a:rPr>
              <a:t>Hope images</a:t>
            </a:r>
          </a:p>
        </p:txBody>
      </p:sp>
      <p:sp>
        <p:nvSpPr>
          <p:cNvPr id="17463" name="Flowchart: Process 112"/>
          <p:cNvSpPr>
            <a:spLocks noChangeArrowheads="1"/>
          </p:cNvSpPr>
          <p:nvPr/>
        </p:nvSpPr>
        <p:spPr bwMode="auto">
          <a:xfrm>
            <a:off x="3338513" y="5102225"/>
            <a:ext cx="12620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>
                <a:latin typeface="+mn-lt"/>
              </a:rPr>
              <a:t>11)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</a:t>
            </a:r>
            <a:r>
              <a:rPr lang="en-US" sz="1100" i="1">
                <a:latin typeface="+mn-lt"/>
              </a:rPr>
              <a:t>ope</a:t>
            </a:r>
            <a:r>
              <a:rPr lang="en-US" sz="1100">
                <a:latin typeface="+mn-lt"/>
              </a:rPr>
              <a:t> highlights account and invoices numbers on checks</a:t>
            </a:r>
          </a:p>
        </p:txBody>
      </p:sp>
      <p:pic>
        <p:nvPicPr>
          <p:cNvPr id="1746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4789488" y="5102225"/>
            <a:ext cx="1217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5" name="Flowchart: Process 70"/>
          <p:cNvSpPr>
            <a:spLocks noChangeArrowheads="1"/>
          </p:cNvSpPr>
          <p:nvPr/>
        </p:nvSpPr>
        <p:spPr bwMode="auto">
          <a:xfrm>
            <a:off x="486727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7466" name="Flowchart: Process 112"/>
          <p:cNvSpPr>
            <a:spLocks noChangeArrowheads="1"/>
          </p:cNvSpPr>
          <p:nvPr/>
        </p:nvSpPr>
        <p:spPr bwMode="auto">
          <a:xfrm>
            <a:off x="4924425" y="5348288"/>
            <a:ext cx="1027113" cy="43973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12)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Hope folds and stuffs envelopes</a:t>
            </a:r>
          </a:p>
        </p:txBody>
      </p:sp>
      <p:pic>
        <p:nvPicPr>
          <p:cNvPr id="1644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049" t="3493" r="14754" b="12663"/>
          <a:stretch>
            <a:fillRect/>
          </a:stretch>
        </p:blipFill>
        <p:spPr bwMode="auto">
          <a:xfrm>
            <a:off x="6169025" y="5102225"/>
            <a:ext cx="12176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8" name="Flowchart: Process 70"/>
          <p:cNvSpPr>
            <a:spLocks noChangeArrowheads="1"/>
          </p:cNvSpPr>
          <p:nvPr/>
        </p:nvSpPr>
        <p:spPr bwMode="auto">
          <a:xfrm>
            <a:off x="6245225" y="5413375"/>
            <a:ext cx="1046163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7469" name="Flowchart: Process 112"/>
          <p:cNvSpPr>
            <a:spLocks noChangeArrowheads="1"/>
          </p:cNvSpPr>
          <p:nvPr/>
        </p:nvSpPr>
        <p:spPr bwMode="auto">
          <a:xfrm>
            <a:off x="6272213" y="5213350"/>
            <a:ext cx="10572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13)</a:t>
            </a:r>
            <a:r>
              <a:rPr lang="en-US" sz="1100" i="1">
                <a:latin typeface="+mn-lt"/>
              </a:rPr>
              <a:t> O</a:t>
            </a:r>
            <a:r>
              <a:rPr lang="en-US" sz="1100">
                <a:latin typeface="+mn-lt"/>
              </a:rPr>
              <a:t>utgoing mail dept. stamps and seals.</a:t>
            </a:r>
          </a:p>
        </p:txBody>
      </p:sp>
      <p:pic>
        <p:nvPicPr>
          <p:cNvPr id="1747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546975" y="5102225"/>
            <a:ext cx="1217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Flowchart: Process 70"/>
          <p:cNvSpPr>
            <a:spLocks noChangeArrowheads="1"/>
          </p:cNvSpPr>
          <p:nvPr/>
        </p:nvSpPr>
        <p:spPr bwMode="auto">
          <a:xfrm>
            <a:off x="7624763" y="5413375"/>
            <a:ext cx="1046162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100">
              <a:latin typeface="+mn-lt"/>
            </a:endParaRPr>
          </a:p>
        </p:txBody>
      </p:sp>
      <p:sp>
        <p:nvSpPr>
          <p:cNvPr id="17472" name="Flowchart: Process 112"/>
          <p:cNvSpPr>
            <a:spLocks noChangeArrowheads="1"/>
          </p:cNvSpPr>
          <p:nvPr/>
        </p:nvSpPr>
        <p:spPr bwMode="auto">
          <a:xfrm>
            <a:off x="7650163" y="5213350"/>
            <a:ext cx="1120775" cy="4413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latin typeface="+mn-lt"/>
              </a:rPr>
              <a:t>14)</a:t>
            </a:r>
            <a:r>
              <a:rPr lang="en-US" sz="1100" i="1">
                <a:latin typeface="+mn-lt"/>
              </a:rPr>
              <a:t> </a:t>
            </a:r>
            <a:r>
              <a:rPr lang="en-US" sz="1100">
                <a:latin typeface="+mn-lt"/>
              </a:rPr>
              <a:t>Copies not imaged go into drawer to be imaged after  </a:t>
            </a:r>
          </a:p>
        </p:txBody>
      </p:sp>
      <p:sp>
        <p:nvSpPr>
          <p:cNvPr id="8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dirty="0" smtClean="0"/>
              <a:t>Process </a:t>
            </a:r>
            <a:r>
              <a:rPr lang="en-US" dirty="0" smtClean="0"/>
              <a:t>improvement </a:t>
            </a:r>
            <a:r>
              <a:rPr dirty="0" smtClean="0"/>
              <a:t/>
            </a:r>
            <a:br>
              <a:rPr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Document and analyze </a:t>
            </a:r>
            <a:r>
              <a:rPr lang="en-US" dirty="0" smtClean="0"/>
              <a:t/>
            </a:r>
            <a:br>
              <a:rPr lang="en-US" dirty="0" smtClean="0"/>
            </a:br>
            <a:endParaRPr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6200" y="6492875"/>
            <a:ext cx="1752600" cy="237109"/>
            <a:chOff x="7010400" y="6492875"/>
            <a:chExt cx="1752600" cy="237109"/>
          </a:xfrm>
        </p:grpSpPr>
        <p:sp>
          <p:nvSpPr>
            <p:cNvPr id="68" name="Oval 67"/>
            <p:cNvSpPr/>
            <p:nvPr/>
          </p:nvSpPr>
          <p:spPr>
            <a:xfrm>
              <a:off x="7010400" y="6501384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62800" y="6492875"/>
              <a:ext cx="1600200" cy="228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indent="-342900">
                <a:spcBef>
                  <a:spcPts val="800"/>
                </a:spcBef>
                <a:defRPr/>
              </a:pPr>
              <a:r>
                <a:rPr lang="en-US" sz="1000" b="1" dirty="0">
                  <a:latin typeface="+mn-lt"/>
                </a:rPr>
                <a:t>= Point of Pain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1371600" y="594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1" name="Oval 70"/>
          <p:cNvSpPr/>
          <p:nvPr/>
        </p:nvSpPr>
        <p:spPr>
          <a:xfrm>
            <a:off x="2895600" y="609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2" name="Oval 71"/>
          <p:cNvSpPr/>
          <p:nvPr/>
        </p:nvSpPr>
        <p:spPr>
          <a:xfrm>
            <a:off x="4343400" y="601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3" name="Oval 72"/>
          <p:cNvSpPr/>
          <p:nvPr/>
        </p:nvSpPr>
        <p:spPr>
          <a:xfrm>
            <a:off x="5791200" y="594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4" name="Oval 73"/>
          <p:cNvSpPr/>
          <p:nvPr/>
        </p:nvSpPr>
        <p:spPr>
          <a:xfrm>
            <a:off x="7086600" y="601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5" name="Oval 74"/>
          <p:cNvSpPr/>
          <p:nvPr/>
        </p:nvSpPr>
        <p:spPr>
          <a:xfrm>
            <a:off x="6172200" y="4495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6" name="Oval 75"/>
          <p:cNvSpPr/>
          <p:nvPr/>
        </p:nvSpPr>
        <p:spPr>
          <a:xfrm>
            <a:off x="2971800" y="4419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7" name="Oval 76"/>
          <p:cNvSpPr/>
          <p:nvPr/>
        </p:nvSpPr>
        <p:spPr>
          <a:xfrm>
            <a:off x="1295400" y="4343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8" name="Oval 77"/>
          <p:cNvSpPr/>
          <p:nvPr/>
        </p:nvSpPr>
        <p:spPr>
          <a:xfrm>
            <a:off x="12192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23AD4-5537-42BA-A3B4-6F2C3219B2D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0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65988" y="1146175"/>
            <a:ext cx="12176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>
            <a:off x="7299325" y="1639888"/>
            <a:ext cx="12176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0571" r="14754" b="47768"/>
          <a:stretch>
            <a:fillRect/>
          </a:stretch>
        </p:blipFill>
        <p:spPr bwMode="auto">
          <a:xfrm>
            <a:off x="7275513" y="1600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lowchart: Process 36"/>
          <p:cNvSpPr>
            <a:spLocks noChangeArrowheads="1"/>
          </p:cNvSpPr>
          <p:nvPr/>
        </p:nvSpPr>
        <p:spPr bwMode="auto">
          <a:xfrm>
            <a:off x="7256463" y="1258888"/>
            <a:ext cx="1235075" cy="9112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100" dirty="0">
                <a:latin typeface="+mn-lt"/>
              </a:rPr>
              <a:t>4) Prepares batch: Checks processed separately for each respective company</a:t>
            </a:r>
          </a:p>
          <a:p>
            <a:pPr algn="ctr" eaLnBrk="0" hangingPunct="0"/>
            <a:endParaRPr lang="en-US" sz="1100" dirty="0">
              <a:latin typeface="+mn-lt"/>
            </a:endParaRPr>
          </a:p>
        </p:txBody>
      </p:sp>
      <p:sp>
        <p:nvSpPr>
          <p:cNvPr id="85" name="TextBox 18"/>
          <p:cNvSpPr txBox="1">
            <a:spLocks noChangeArrowheads="1"/>
          </p:cNvSpPr>
          <p:nvPr/>
        </p:nvSpPr>
        <p:spPr bwMode="auto">
          <a:xfrm>
            <a:off x="5021263" y="1500188"/>
            <a:ext cx="679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yes</a:t>
            </a:r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3727450" y="2590800"/>
            <a:ext cx="700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1"/>
                </a:solidFill>
                <a:latin typeface="+mn-lt"/>
              </a:rPr>
              <a:t>no</a:t>
            </a:r>
          </a:p>
        </p:txBody>
      </p:sp>
      <p:sp>
        <p:nvSpPr>
          <p:cNvPr id="87" name="Flowchart: Decision 6"/>
          <p:cNvSpPr>
            <a:spLocks noChangeArrowheads="1"/>
          </p:cNvSpPr>
          <p:nvPr/>
        </p:nvSpPr>
        <p:spPr bwMode="auto">
          <a:xfrm>
            <a:off x="3048000" y="990600"/>
            <a:ext cx="2181225" cy="1328737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en-US" sz="1400" dirty="0" smtClean="0">
              <a:latin typeface="+mn-lt"/>
            </a:endParaRPr>
          </a:p>
          <a:p>
            <a:pPr algn="ctr"/>
            <a:endParaRPr lang="en-US" sz="1400" dirty="0" smtClean="0">
              <a:latin typeface="+mn-lt"/>
            </a:endParaRPr>
          </a:p>
          <a:p>
            <a:pPr algn="ctr"/>
            <a:r>
              <a:rPr lang="en-US" sz="1100" dirty="0" smtClean="0">
                <a:latin typeface="+mn-lt"/>
              </a:rPr>
              <a:t>Electronic?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 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Document and analyze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Analyze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Summarize</a:t>
            </a:r>
            <a:r>
              <a:rPr lang="en-US" dirty="0" smtClean="0"/>
              <a:t> your findings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Categorize and cluster </a:t>
            </a:r>
            <a:r>
              <a:rPr lang="en-US" dirty="0" smtClean="0">
                <a:solidFill>
                  <a:schemeClr val="accent1"/>
                </a:solidFill>
              </a:rPr>
              <a:t>points of pain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800" dirty="0" smtClean="0"/>
              <a:t>     Manual keying               Spreadsheets                   Paper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major themes and impressions</a:t>
            </a:r>
          </a:p>
          <a:p>
            <a:pPr>
              <a:buNone/>
            </a:pP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Explore </a:t>
            </a:r>
            <a:r>
              <a:rPr lang="en-US" dirty="0" smtClean="0">
                <a:solidFill>
                  <a:schemeClr val="accent1"/>
                </a:solidFill>
              </a:rPr>
              <a:t>exceptions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 upstream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79A4-2B51-4123-9B29-29E07C7E685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57475"/>
            <a:ext cx="12506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81275"/>
            <a:ext cx="15726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733675"/>
            <a:ext cx="1605534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629400" y="2029968"/>
            <a:ext cx="228600" cy="2286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 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Redesign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1728"/>
            <a:ext cx="8229600" cy="5047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Brainstorm without reservations or boundaries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Relieve the pain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 the paper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magic wand suggestions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 the status quo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“Because audit needs it”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 with new process or variations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EFF1-7F52-4205-90C9-40E6BCAB0F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Arrow Connector 58"/>
          <p:cNvCxnSpPr>
            <a:cxnSpLocks noChangeShapeType="1"/>
          </p:cNvCxnSpPr>
          <p:nvPr/>
        </p:nvCxnSpPr>
        <p:spPr bwMode="auto">
          <a:xfrm>
            <a:off x="1393825" y="1873250"/>
            <a:ext cx="434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59" name="Straight Arrow Connector 68"/>
          <p:cNvCxnSpPr>
            <a:cxnSpLocks noChangeShapeType="1"/>
          </p:cNvCxnSpPr>
          <p:nvPr/>
        </p:nvCxnSpPr>
        <p:spPr bwMode="auto">
          <a:xfrm>
            <a:off x="2105025" y="893763"/>
            <a:ext cx="3746500" cy="933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0" name="Straight Arrow Connector 16"/>
          <p:cNvCxnSpPr>
            <a:cxnSpLocks noChangeShapeType="1"/>
          </p:cNvCxnSpPr>
          <p:nvPr/>
        </p:nvCxnSpPr>
        <p:spPr bwMode="auto">
          <a:xfrm>
            <a:off x="5381625" y="1828800"/>
            <a:ext cx="46672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2" name="Straight Arrow Connector 57"/>
          <p:cNvCxnSpPr>
            <a:cxnSpLocks noChangeShapeType="1"/>
          </p:cNvCxnSpPr>
          <p:nvPr/>
        </p:nvCxnSpPr>
        <p:spPr bwMode="auto">
          <a:xfrm>
            <a:off x="6951663" y="1866900"/>
            <a:ext cx="404812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4" name="Straight Arrow Connector 81"/>
          <p:cNvCxnSpPr>
            <a:cxnSpLocks noChangeShapeType="1"/>
          </p:cNvCxnSpPr>
          <p:nvPr/>
        </p:nvCxnSpPr>
        <p:spPr bwMode="auto">
          <a:xfrm flipH="1">
            <a:off x="6618288" y="3951288"/>
            <a:ext cx="58737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5" name="Straight Connector 86"/>
          <p:cNvCxnSpPr>
            <a:cxnSpLocks noChangeShapeType="1"/>
          </p:cNvCxnSpPr>
          <p:nvPr/>
        </p:nvCxnSpPr>
        <p:spPr bwMode="auto">
          <a:xfrm>
            <a:off x="1668463" y="5680075"/>
            <a:ext cx="11826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9466" name="Straight Arrow Connector 98"/>
          <p:cNvCxnSpPr>
            <a:cxnSpLocks noChangeShapeType="1"/>
            <a:stCxn id="19552" idx="1"/>
          </p:cNvCxnSpPr>
          <p:nvPr/>
        </p:nvCxnSpPr>
        <p:spPr bwMode="auto">
          <a:xfrm flipV="1">
            <a:off x="5381625" y="1917700"/>
            <a:ext cx="206375" cy="8985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7" name="Straight Arrow Connector 101"/>
          <p:cNvCxnSpPr>
            <a:cxnSpLocks noChangeShapeType="1"/>
            <a:endCxn id="19555" idx="3"/>
          </p:cNvCxnSpPr>
          <p:nvPr/>
        </p:nvCxnSpPr>
        <p:spPr bwMode="auto">
          <a:xfrm flipH="1">
            <a:off x="2586038" y="1677988"/>
            <a:ext cx="457200" cy="10493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8" name="Straight Arrow Connector 109"/>
          <p:cNvCxnSpPr>
            <a:cxnSpLocks noChangeShapeType="1"/>
          </p:cNvCxnSpPr>
          <p:nvPr/>
        </p:nvCxnSpPr>
        <p:spPr bwMode="auto">
          <a:xfrm>
            <a:off x="1500188" y="5884863"/>
            <a:ext cx="1365250" cy="1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469" name="Straight Connector 177"/>
          <p:cNvCxnSpPr>
            <a:cxnSpLocks noChangeShapeType="1"/>
          </p:cNvCxnSpPr>
          <p:nvPr/>
        </p:nvCxnSpPr>
        <p:spPr bwMode="auto">
          <a:xfrm flipH="1">
            <a:off x="1071563" y="6302375"/>
            <a:ext cx="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762000" y="1295400"/>
            <a:ext cx="7696200" cy="2590800"/>
            <a:chOff x="762000" y="1295400"/>
            <a:chExt cx="7696200" cy="2590800"/>
          </a:xfrm>
        </p:grpSpPr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600200" y="1677178"/>
              <a:ext cx="6705600" cy="1908985"/>
              <a:chOff x="217488" y="1146175"/>
              <a:chExt cx="8853487" cy="517842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7983154" y="2479031"/>
                <a:ext cx="0" cy="1024910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52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7265988" y="1146175"/>
                <a:ext cx="1217612" cy="159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V="1">
                <a:off x="1089422" y="1764178"/>
                <a:ext cx="2749947" cy="142116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526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217488" y="1336674"/>
                <a:ext cx="1217612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5" name="Straight Arrow Connector 114"/>
              <p:cNvCxnSpPr/>
              <p:nvPr/>
            </p:nvCxnSpPr>
            <p:spPr>
              <a:xfrm flipH="1">
                <a:off x="871439" y="4111138"/>
                <a:ext cx="0" cy="1029215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596653" y="4244633"/>
                <a:ext cx="5684341" cy="0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530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7299325" y="357822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4744839" y="1764178"/>
                <a:ext cx="2511003" cy="64599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19564" idx="1"/>
              </p:cNvCxnSpPr>
              <p:nvPr/>
            </p:nvCxnSpPr>
            <p:spPr>
              <a:xfrm>
                <a:off x="1596964" y="5562375"/>
                <a:ext cx="6048833" cy="130400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879194" y="3353221"/>
                <a:ext cx="2362187" cy="38756"/>
              </a:xfrm>
              <a:prstGeom prst="straightConnector1">
                <a:avLst/>
              </a:prstGeom>
              <a:ln w="571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241380" y="2556545"/>
                <a:ext cx="0" cy="796675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522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1887538" y="5145088"/>
                <a:ext cx="1217612" cy="1179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36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81000" y="510222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37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12738" y="3502025"/>
                <a:ext cx="1217612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38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5194300" y="365442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39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1982788" y="3578225"/>
                <a:ext cx="1217612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0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338513" y="5102225"/>
                <a:ext cx="1217612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28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5588000" y="1411288"/>
                <a:ext cx="1217613" cy="1179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42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629025" y="2859088"/>
                <a:ext cx="1217613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1784350" y="133667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45" name="Flowchart: Process 5"/>
              <p:cNvSpPr>
                <a:spLocks noChangeArrowheads="1"/>
              </p:cNvSpPr>
              <p:nvPr/>
            </p:nvSpPr>
            <p:spPr bwMode="auto">
              <a:xfrm>
                <a:off x="290513" y="1536700"/>
                <a:ext cx="1089025" cy="596900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 dirty="0">
                    <a:latin typeface="+mn-lt"/>
                  </a:rPr>
                  <a:t>1) Hope manually opens &amp; sorts mail for her invoices (6:30am) </a:t>
                </a:r>
              </a:p>
              <a:p>
                <a:pPr algn="ctr" eaLnBrk="0" hangingPunct="0"/>
                <a:endParaRPr lang="en-US" sz="500" dirty="0">
                  <a:latin typeface="+mn-lt"/>
                </a:endParaRPr>
              </a:p>
            </p:txBody>
          </p:sp>
          <p:sp>
            <p:nvSpPr>
              <p:cNvPr id="19547" name="TextBox 18"/>
              <p:cNvSpPr txBox="1">
                <a:spLocks noChangeArrowheads="1"/>
              </p:cNvSpPr>
              <p:nvPr/>
            </p:nvSpPr>
            <p:spPr bwMode="auto">
              <a:xfrm>
                <a:off x="5021263" y="1350768"/>
                <a:ext cx="679450" cy="505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600" dirty="0">
                    <a:solidFill>
                      <a:schemeClr val="accent1"/>
                    </a:solidFill>
                    <a:latin typeface="+mn-lt"/>
                  </a:rPr>
                  <a:t>yes</a:t>
                </a:r>
              </a:p>
            </p:txBody>
          </p:sp>
          <p:sp>
            <p:nvSpPr>
              <p:cNvPr id="19548" name="TextBox 21"/>
              <p:cNvSpPr txBox="1">
                <a:spLocks noChangeArrowheads="1"/>
              </p:cNvSpPr>
              <p:nvPr/>
            </p:nvSpPr>
            <p:spPr bwMode="auto">
              <a:xfrm>
                <a:off x="3727450" y="2590800"/>
                <a:ext cx="700088" cy="505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600" dirty="0">
                    <a:solidFill>
                      <a:schemeClr val="accent1"/>
                    </a:solidFill>
                    <a:latin typeface="+mn-lt"/>
                  </a:rPr>
                  <a:t>no</a:t>
                </a:r>
              </a:p>
            </p:txBody>
          </p:sp>
          <p:sp>
            <p:nvSpPr>
              <p:cNvPr id="19549" name="Flowchart: Process 23"/>
              <p:cNvSpPr>
                <a:spLocks noChangeArrowheads="1"/>
              </p:cNvSpPr>
              <p:nvPr/>
            </p:nvSpPr>
            <p:spPr bwMode="auto">
              <a:xfrm>
                <a:off x="5661025" y="1538288"/>
                <a:ext cx="1022350" cy="91598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 algn="ctr"/>
                <a:r>
                  <a:rPr lang="en-US" sz="500">
                    <a:latin typeface="+mn-lt"/>
                  </a:rPr>
                  <a:t>3) To approver/ approvers</a:t>
                </a:r>
              </a:p>
            </p:txBody>
          </p:sp>
          <p:sp>
            <p:nvSpPr>
              <p:cNvPr id="19550" name="Flowchart: Process 25"/>
              <p:cNvSpPr>
                <a:spLocks noChangeArrowheads="1"/>
              </p:cNvSpPr>
              <p:nvPr/>
            </p:nvSpPr>
            <p:spPr bwMode="auto">
              <a:xfrm>
                <a:off x="1814513" y="1641475"/>
                <a:ext cx="1122362" cy="598488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2) Receives invoices</a:t>
                </a:r>
              </a:p>
              <a:p>
                <a:pPr algn="ctr" eaLnBrk="0" hangingPunct="0"/>
                <a:r>
                  <a:rPr lang="en-US" sz="500">
                    <a:latin typeface="+mn-lt"/>
                  </a:rPr>
                  <a:t> </a:t>
                </a:r>
              </a:p>
            </p:txBody>
          </p:sp>
          <p:sp>
            <p:nvSpPr>
              <p:cNvPr id="19551" name="Flowchart: Process 36"/>
              <p:cNvSpPr>
                <a:spLocks noChangeArrowheads="1"/>
              </p:cNvSpPr>
              <p:nvPr/>
            </p:nvSpPr>
            <p:spPr bwMode="auto">
              <a:xfrm>
                <a:off x="7256463" y="1258888"/>
                <a:ext cx="1235075" cy="911225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4) Prepares batch: Checks processed separately for each respective company</a:t>
                </a:r>
              </a:p>
              <a:p>
                <a:pPr algn="ctr" eaLnBrk="0" hangingPunct="0"/>
                <a:endParaRPr lang="en-US" sz="500">
                  <a:latin typeface="+mn-lt"/>
                </a:endParaRPr>
              </a:p>
            </p:txBody>
          </p:sp>
          <p:sp>
            <p:nvSpPr>
              <p:cNvPr id="19552" name="Flowchart: Process 37"/>
              <p:cNvSpPr>
                <a:spLocks noChangeArrowheads="1"/>
              </p:cNvSpPr>
              <p:nvPr/>
            </p:nvSpPr>
            <p:spPr bwMode="auto">
              <a:xfrm>
                <a:off x="5210175" y="4014788"/>
                <a:ext cx="1203325" cy="43973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6) Inputs check info </a:t>
                </a:r>
              </a:p>
            </p:txBody>
          </p:sp>
          <p:sp>
            <p:nvSpPr>
              <p:cNvPr id="45" name="Flowchart: Process 38"/>
              <p:cNvSpPr>
                <a:spLocks noChangeArrowheads="1"/>
              </p:cNvSpPr>
              <p:nvPr/>
            </p:nvSpPr>
            <p:spPr bwMode="auto">
              <a:xfrm>
                <a:off x="1959261" y="3430735"/>
                <a:ext cx="1203102" cy="1037828"/>
              </a:xfrm>
              <a:prstGeom prst="flowChartProcess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500" dirty="0">
                  <a:latin typeface="+mn-lt"/>
                </a:endParaRPr>
              </a:p>
              <a:p>
                <a:pPr algn="ctr">
                  <a:defRPr/>
                </a:pPr>
                <a:endParaRPr lang="en-US" sz="500" dirty="0">
                  <a:latin typeface="+mn-lt"/>
                </a:endParaRPr>
              </a:p>
              <a:p>
                <a:pPr algn="ctr">
                  <a:defRPr/>
                </a:pPr>
                <a:r>
                  <a:rPr lang="en-US" sz="500" dirty="0">
                    <a:latin typeface="+mn-lt"/>
                  </a:rPr>
                  <a:t>7) Hope prints checks</a:t>
                </a:r>
              </a:p>
            </p:txBody>
          </p:sp>
          <p:sp>
            <p:nvSpPr>
              <p:cNvPr id="19554" name="Flowchart: Decision 51"/>
              <p:cNvSpPr>
                <a:spLocks noChangeArrowheads="1"/>
              </p:cNvSpPr>
              <p:nvPr/>
            </p:nvSpPr>
            <p:spPr bwMode="auto">
              <a:xfrm>
                <a:off x="6748463" y="3349625"/>
                <a:ext cx="2322512" cy="1644650"/>
              </a:xfrm>
              <a:prstGeom prst="flowChartDecision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500">
                    <a:latin typeface="+mn-lt"/>
                  </a:rPr>
                  <a:t>5) Checks post and creates file 8:30am	</a:t>
                </a:r>
              </a:p>
            </p:txBody>
          </p:sp>
          <p:sp>
            <p:nvSpPr>
              <p:cNvPr id="19555" name="Flowchart: Process 83"/>
              <p:cNvSpPr>
                <a:spLocks noChangeArrowheads="1"/>
              </p:cNvSpPr>
              <p:nvPr/>
            </p:nvSpPr>
            <p:spPr bwMode="auto">
              <a:xfrm>
                <a:off x="315913" y="3773488"/>
                <a:ext cx="1203325" cy="43973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8) Process checks</a:t>
                </a:r>
                <a:r>
                  <a:rPr lang="en-US" sz="500" i="1">
                    <a:latin typeface="+mn-lt"/>
                  </a:rPr>
                  <a:t> </a:t>
                </a:r>
                <a:endParaRPr lang="en-US" sz="500">
                  <a:latin typeface="+mn-lt"/>
                </a:endParaRPr>
              </a:p>
            </p:txBody>
          </p:sp>
          <p:sp>
            <p:nvSpPr>
              <p:cNvPr id="19556" name="Flowchart: Process 105"/>
              <p:cNvSpPr>
                <a:spLocks noChangeArrowheads="1"/>
              </p:cNvSpPr>
              <p:nvPr/>
            </p:nvSpPr>
            <p:spPr bwMode="auto">
              <a:xfrm>
                <a:off x="434975" y="5335588"/>
                <a:ext cx="1123950" cy="628650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9) Print check register</a:t>
                </a:r>
              </a:p>
              <a:p>
                <a:pPr algn="ctr" eaLnBrk="0" hangingPunct="0"/>
                <a:endParaRPr lang="en-US" sz="500">
                  <a:latin typeface="+mn-lt"/>
                </a:endParaRPr>
              </a:p>
            </p:txBody>
          </p:sp>
          <p:sp>
            <p:nvSpPr>
              <p:cNvPr id="19557" name="Flowchart: Process 112"/>
              <p:cNvSpPr>
                <a:spLocks noChangeArrowheads="1"/>
              </p:cNvSpPr>
              <p:nvPr/>
            </p:nvSpPr>
            <p:spPr bwMode="auto">
              <a:xfrm>
                <a:off x="1836738" y="5195888"/>
                <a:ext cx="1284287" cy="43973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10)</a:t>
                </a:r>
                <a:r>
                  <a:rPr lang="en-US" sz="500" i="1">
                    <a:latin typeface="+mn-lt"/>
                  </a:rPr>
                  <a:t> Brian</a:t>
                </a:r>
                <a:r>
                  <a:rPr lang="en-US" sz="500">
                    <a:latin typeface="+mn-lt"/>
                  </a:rPr>
                  <a:t> approves check register , Hope prints for audit</a:t>
                </a:r>
              </a:p>
            </p:txBody>
          </p:sp>
          <p:sp>
            <p:nvSpPr>
              <p:cNvPr id="19558" name="Rectangle 66"/>
              <p:cNvSpPr>
                <a:spLocks noChangeArrowheads="1"/>
              </p:cNvSpPr>
              <p:nvPr/>
            </p:nvSpPr>
            <p:spPr bwMode="auto">
              <a:xfrm>
                <a:off x="3848100" y="3182939"/>
                <a:ext cx="857250" cy="469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500">
                    <a:latin typeface="+mn-lt"/>
                  </a:rPr>
                  <a:t>Hope images</a:t>
                </a:r>
              </a:p>
            </p:txBody>
          </p:sp>
          <p:sp>
            <p:nvSpPr>
              <p:cNvPr id="19559" name="Flowchart: Process 112"/>
              <p:cNvSpPr>
                <a:spLocks noChangeArrowheads="1"/>
              </p:cNvSpPr>
              <p:nvPr/>
            </p:nvSpPr>
            <p:spPr bwMode="auto">
              <a:xfrm>
                <a:off x="3338513" y="5102225"/>
                <a:ext cx="1262062" cy="441325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11)</a:t>
                </a:r>
                <a:r>
                  <a:rPr lang="en-US" sz="500" i="1">
                    <a:latin typeface="+mn-lt"/>
                  </a:rPr>
                  <a:t> </a:t>
                </a:r>
                <a:r>
                  <a:rPr lang="en-US" sz="500">
                    <a:latin typeface="+mn-lt"/>
                  </a:rPr>
                  <a:t>H</a:t>
                </a:r>
                <a:r>
                  <a:rPr lang="en-US" sz="500" i="1">
                    <a:latin typeface="+mn-lt"/>
                  </a:rPr>
                  <a:t>ope</a:t>
                </a:r>
                <a:r>
                  <a:rPr lang="en-US" sz="500">
                    <a:latin typeface="+mn-lt"/>
                  </a:rPr>
                  <a:t> highlights account and invoices numbers on checks</a:t>
                </a:r>
              </a:p>
            </p:txBody>
          </p:sp>
          <p:pic>
            <p:nvPicPr>
              <p:cNvPr id="19560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4789488" y="5102225"/>
                <a:ext cx="1217612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61" name="Flowchart: Process 112"/>
              <p:cNvSpPr>
                <a:spLocks noChangeArrowheads="1"/>
              </p:cNvSpPr>
              <p:nvPr/>
            </p:nvSpPr>
            <p:spPr bwMode="auto">
              <a:xfrm>
                <a:off x="4924425" y="5348288"/>
                <a:ext cx="1027113" cy="43973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500">
                    <a:latin typeface="+mn-lt"/>
                  </a:rPr>
                  <a:t>12)</a:t>
                </a:r>
                <a:r>
                  <a:rPr lang="en-US" sz="500" i="1">
                    <a:latin typeface="+mn-lt"/>
                  </a:rPr>
                  <a:t> </a:t>
                </a:r>
                <a:r>
                  <a:rPr lang="en-US" sz="500">
                    <a:latin typeface="+mn-lt"/>
                  </a:rPr>
                  <a:t>Hope folds and stuffs envelopes</a:t>
                </a:r>
              </a:p>
            </p:txBody>
          </p:sp>
          <p:pic>
            <p:nvPicPr>
              <p:cNvPr id="2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6169025" y="5102225"/>
                <a:ext cx="121761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63" name="Flowchart: Process 112"/>
              <p:cNvSpPr>
                <a:spLocks noChangeArrowheads="1"/>
              </p:cNvSpPr>
              <p:nvPr/>
            </p:nvSpPr>
            <p:spPr bwMode="auto">
              <a:xfrm>
                <a:off x="6272213" y="5213350"/>
                <a:ext cx="1057275" cy="441325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500">
                    <a:latin typeface="+mn-lt"/>
                  </a:rPr>
                  <a:t>13)</a:t>
                </a:r>
                <a:r>
                  <a:rPr lang="en-US" sz="500" i="1">
                    <a:latin typeface="+mn-lt"/>
                  </a:rPr>
                  <a:t> O</a:t>
                </a:r>
                <a:r>
                  <a:rPr lang="en-US" sz="500">
                    <a:latin typeface="+mn-lt"/>
                  </a:rPr>
                  <a:t>utgoing mail dept. stamps and seals.</a:t>
                </a:r>
              </a:p>
            </p:txBody>
          </p:sp>
          <p:pic>
            <p:nvPicPr>
              <p:cNvPr id="1956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7645797" y="5102224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65" name="Flowchart: Process 112"/>
              <p:cNvSpPr>
                <a:spLocks noChangeArrowheads="1"/>
              </p:cNvSpPr>
              <p:nvPr/>
            </p:nvSpPr>
            <p:spPr bwMode="auto">
              <a:xfrm>
                <a:off x="7748984" y="5213351"/>
                <a:ext cx="1120775" cy="441325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500" dirty="0">
                    <a:latin typeface="+mn-lt"/>
                  </a:rPr>
                  <a:t>14)</a:t>
                </a:r>
                <a:r>
                  <a:rPr lang="en-US" sz="500" i="1" dirty="0">
                    <a:latin typeface="+mn-lt"/>
                  </a:rPr>
                  <a:t> </a:t>
                </a:r>
                <a:r>
                  <a:rPr lang="en-US" sz="500" dirty="0">
                    <a:latin typeface="+mn-lt"/>
                  </a:rPr>
                  <a:t>Copies not imaged go into drawer to be imaged after  </a:t>
                </a: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762000" y="1295400"/>
              <a:ext cx="7696200" cy="259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Existing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676400" y="4327242"/>
            <a:ext cx="6858000" cy="1997358"/>
            <a:chOff x="217488" y="1020947"/>
            <a:chExt cx="8853487" cy="5606674"/>
          </a:xfrm>
        </p:grpSpPr>
        <p:cxnSp>
          <p:nvCxnSpPr>
            <p:cNvPr id="69" name="Straight Arrow Connector 68"/>
            <p:cNvCxnSpPr>
              <a:stCxn id="19506" idx="0"/>
            </p:cNvCxnSpPr>
            <p:nvPr/>
          </p:nvCxnSpPr>
          <p:spPr>
            <a:xfrm flipV="1">
              <a:off x="4237832" y="2252850"/>
              <a:ext cx="12911" cy="647512"/>
            </a:xfrm>
            <a:prstGeom prst="straightConnector1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217488" y="1020947"/>
              <a:ext cx="8853487" cy="5606674"/>
              <a:chOff x="217488" y="979672"/>
              <a:chExt cx="8853487" cy="5606674"/>
            </a:xfrm>
          </p:grpSpPr>
          <p:pic>
            <p:nvPicPr>
              <p:cNvPr id="19492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7265988" y="1146175"/>
                <a:ext cx="1217612" cy="159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2" name="Straight Arrow Connector 71"/>
              <p:cNvCxnSpPr/>
              <p:nvPr/>
            </p:nvCxnSpPr>
            <p:spPr>
              <a:xfrm flipV="1">
                <a:off x="1088491" y="1862791"/>
                <a:ext cx="2541279" cy="40107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49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217488" y="1336674"/>
                <a:ext cx="1217612" cy="148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4" name="Straight Arrow Connector 73"/>
              <p:cNvCxnSpPr/>
              <p:nvPr/>
            </p:nvCxnSpPr>
            <p:spPr>
              <a:xfrm flipH="1">
                <a:off x="906093" y="4447378"/>
                <a:ext cx="0" cy="1024922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982735" y="2745116"/>
                <a:ext cx="18444" cy="837762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596747" y="4233481"/>
                <a:ext cx="5683036" cy="0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498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7299325" y="357822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8" name="Straight Arrow Connector 77"/>
              <p:cNvCxnSpPr/>
              <p:nvPr/>
            </p:nvCxnSpPr>
            <p:spPr>
              <a:xfrm flipV="1">
                <a:off x="4644232" y="1827144"/>
                <a:ext cx="2613009" cy="53471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3877749" y="3351156"/>
                <a:ext cx="2365029" cy="44562"/>
              </a:xfrm>
              <a:prstGeom prst="straightConnector1">
                <a:avLst/>
              </a:prstGeom>
              <a:ln w="571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6240729" y="2557956"/>
                <a:ext cx="0" cy="793201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2209800" y="3429000"/>
                <a:ext cx="1217613" cy="11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3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81000" y="5405245"/>
                <a:ext cx="1217613" cy="118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12738" y="3502025"/>
                <a:ext cx="1217612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5588000" y="1411288"/>
                <a:ext cx="1217613" cy="1179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6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3629025" y="2859088"/>
                <a:ext cx="1217613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7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 rot="19499131">
                <a:off x="4029810" y="1147634"/>
                <a:ext cx="518755" cy="1080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8" name="Picture 6" descr="http://www.psdgraphics.com/wp-content/uploads/2009/04/sticky-notes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9" t="3493" r="14754" b="12663"/>
              <a:stretch>
                <a:fillRect/>
              </a:stretch>
            </p:blipFill>
            <p:spPr bwMode="auto">
              <a:xfrm>
                <a:off x="1784350" y="1336675"/>
                <a:ext cx="1217613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09" name="Flowchart: Process 5"/>
              <p:cNvSpPr>
                <a:spLocks noChangeArrowheads="1"/>
              </p:cNvSpPr>
              <p:nvPr/>
            </p:nvSpPr>
            <p:spPr bwMode="auto">
              <a:xfrm>
                <a:off x="290513" y="1536700"/>
                <a:ext cx="1089025" cy="596900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1) Hope manually opens &amp; sorts mail for her invoices (6:30am) </a:t>
                </a:r>
              </a:p>
              <a:p>
                <a:pPr algn="ctr" eaLnBrk="0" hangingPunct="0"/>
                <a:endParaRPr lang="en-US" sz="500">
                  <a:latin typeface="+mn-lt"/>
                </a:endParaRPr>
              </a:p>
            </p:txBody>
          </p:sp>
          <p:sp>
            <p:nvSpPr>
              <p:cNvPr id="19510" name="Flowchart: Decision 6"/>
              <p:cNvSpPr>
                <a:spLocks noChangeArrowheads="1"/>
              </p:cNvSpPr>
              <p:nvPr/>
            </p:nvSpPr>
            <p:spPr bwMode="auto">
              <a:xfrm>
                <a:off x="3249983" y="979672"/>
                <a:ext cx="2181225" cy="1328737"/>
              </a:xfrm>
              <a:prstGeom prst="flowChartDecision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 algn="ctr"/>
                <a:r>
                  <a:rPr lang="en-US" sz="500" dirty="0" smtClean="0">
                    <a:latin typeface="+mn-lt"/>
                  </a:rPr>
                  <a:t>Electronic?</a:t>
                </a:r>
                <a:endParaRPr lang="en-US" sz="500" dirty="0">
                  <a:latin typeface="+mn-lt"/>
                </a:endParaRPr>
              </a:p>
            </p:txBody>
          </p:sp>
          <p:sp>
            <p:nvSpPr>
              <p:cNvPr id="19511" name="TextBox 18"/>
              <p:cNvSpPr txBox="1">
                <a:spLocks noChangeArrowheads="1"/>
              </p:cNvSpPr>
              <p:nvPr/>
            </p:nvSpPr>
            <p:spPr bwMode="auto">
              <a:xfrm>
                <a:off x="4846638" y="1197160"/>
                <a:ext cx="679450" cy="519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600">
                    <a:solidFill>
                      <a:schemeClr val="accent1"/>
                    </a:solidFill>
                    <a:latin typeface="+mn-lt"/>
                  </a:rPr>
                  <a:t>yes</a:t>
                </a:r>
              </a:p>
            </p:txBody>
          </p:sp>
          <p:sp>
            <p:nvSpPr>
              <p:cNvPr id="19512" name="TextBox 21"/>
              <p:cNvSpPr txBox="1">
                <a:spLocks noChangeArrowheads="1"/>
              </p:cNvSpPr>
              <p:nvPr/>
            </p:nvSpPr>
            <p:spPr bwMode="auto">
              <a:xfrm>
                <a:off x="3629026" y="2413129"/>
                <a:ext cx="440963" cy="518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600" dirty="0">
                    <a:solidFill>
                      <a:schemeClr val="accent1"/>
                    </a:solidFill>
                    <a:latin typeface="+mn-lt"/>
                  </a:rPr>
                  <a:t>no</a:t>
                </a:r>
              </a:p>
            </p:txBody>
          </p:sp>
          <p:sp>
            <p:nvSpPr>
              <p:cNvPr id="19513" name="Flowchart: Process 23"/>
              <p:cNvSpPr>
                <a:spLocks noChangeArrowheads="1"/>
              </p:cNvSpPr>
              <p:nvPr/>
            </p:nvSpPr>
            <p:spPr bwMode="auto">
              <a:xfrm>
                <a:off x="5661025" y="1538288"/>
                <a:ext cx="1022350" cy="915987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 algn="ctr"/>
                <a:r>
                  <a:rPr lang="en-US" sz="500">
                    <a:latin typeface="+mn-lt"/>
                  </a:rPr>
                  <a:t>3) To approver/ approvers</a:t>
                </a:r>
              </a:p>
            </p:txBody>
          </p:sp>
          <p:sp>
            <p:nvSpPr>
              <p:cNvPr id="19514" name="Flowchart: Process 25"/>
              <p:cNvSpPr>
                <a:spLocks noChangeArrowheads="1"/>
              </p:cNvSpPr>
              <p:nvPr/>
            </p:nvSpPr>
            <p:spPr bwMode="auto">
              <a:xfrm>
                <a:off x="1814513" y="1641475"/>
                <a:ext cx="1122362" cy="598488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2) Receives invoices</a:t>
                </a:r>
              </a:p>
              <a:p>
                <a:pPr algn="ctr" eaLnBrk="0" hangingPunct="0"/>
                <a:r>
                  <a:rPr lang="en-US" sz="500">
                    <a:latin typeface="+mn-lt"/>
                  </a:rPr>
                  <a:t> </a:t>
                </a:r>
              </a:p>
            </p:txBody>
          </p:sp>
          <p:sp>
            <p:nvSpPr>
              <p:cNvPr id="19515" name="Flowchart: Process 36"/>
              <p:cNvSpPr>
                <a:spLocks noChangeArrowheads="1"/>
              </p:cNvSpPr>
              <p:nvPr/>
            </p:nvSpPr>
            <p:spPr bwMode="auto">
              <a:xfrm>
                <a:off x="7256463" y="1258888"/>
                <a:ext cx="1235075" cy="1331912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4) Prepares batch: ACH processed separately for each respective company</a:t>
                </a:r>
              </a:p>
              <a:p>
                <a:pPr algn="ctr" eaLnBrk="0" hangingPunct="0"/>
                <a:endParaRPr lang="en-US" sz="500">
                  <a:latin typeface="+mn-lt"/>
                </a:endParaRPr>
              </a:p>
            </p:txBody>
          </p:sp>
          <p:sp>
            <p:nvSpPr>
              <p:cNvPr id="19516" name="Flowchart: Process 37"/>
              <p:cNvSpPr>
                <a:spLocks noChangeArrowheads="1"/>
              </p:cNvSpPr>
              <p:nvPr/>
            </p:nvSpPr>
            <p:spPr bwMode="auto">
              <a:xfrm>
                <a:off x="304800" y="3886200"/>
                <a:ext cx="1203325" cy="439738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7) Transmit  payment file</a:t>
                </a:r>
              </a:p>
            </p:txBody>
          </p:sp>
          <p:sp>
            <p:nvSpPr>
              <p:cNvPr id="19517" name="Flowchart: Decision 51"/>
              <p:cNvSpPr>
                <a:spLocks noChangeArrowheads="1"/>
              </p:cNvSpPr>
              <p:nvPr/>
            </p:nvSpPr>
            <p:spPr bwMode="auto">
              <a:xfrm>
                <a:off x="6748463" y="3349625"/>
                <a:ext cx="2322512" cy="1644650"/>
              </a:xfrm>
              <a:prstGeom prst="flowChartDecision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500">
                    <a:latin typeface="+mn-lt"/>
                  </a:rPr>
                  <a:t>5) ACH post and creates file 8:30am	</a:t>
                </a:r>
              </a:p>
            </p:txBody>
          </p:sp>
          <p:sp>
            <p:nvSpPr>
              <p:cNvPr id="19518" name="Flowchart: Process 112"/>
              <p:cNvSpPr>
                <a:spLocks noChangeArrowheads="1"/>
              </p:cNvSpPr>
              <p:nvPr/>
            </p:nvSpPr>
            <p:spPr bwMode="auto">
              <a:xfrm>
                <a:off x="2209800" y="3657600"/>
                <a:ext cx="1282700" cy="441325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500">
                    <a:latin typeface="+mn-lt"/>
                  </a:rPr>
                  <a:t>6)</a:t>
                </a:r>
                <a:r>
                  <a:rPr lang="en-US" sz="500" i="1">
                    <a:latin typeface="+mn-lt"/>
                  </a:rPr>
                  <a:t> Brian</a:t>
                </a:r>
                <a:r>
                  <a:rPr lang="en-US" sz="500">
                    <a:latin typeface="+mn-lt"/>
                  </a:rPr>
                  <a:t> approves payment file</a:t>
                </a:r>
              </a:p>
            </p:txBody>
          </p:sp>
          <p:sp>
            <p:nvSpPr>
              <p:cNvPr id="19519" name="Rectangle 66"/>
              <p:cNvSpPr>
                <a:spLocks noChangeArrowheads="1"/>
              </p:cNvSpPr>
              <p:nvPr/>
            </p:nvSpPr>
            <p:spPr bwMode="auto">
              <a:xfrm>
                <a:off x="3806983" y="3156154"/>
                <a:ext cx="857251" cy="47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500" dirty="0">
                    <a:latin typeface="+mn-lt"/>
                  </a:rPr>
                  <a:t>Hope images</a:t>
                </a:r>
              </a:p>
            </p:txBody>
          </p:sp>
          <p:sp>
            <p:nvSpPr>
              <p:cNvPr id="19520" name="Flowchart: Process 112"/>
              <p:cNvSpPr>
                <a:spLocks noChangeArrowheads="1"/>
              </p:cNvSpPr>
              <p:nvPr/>
            </p:nvSpPr>
            <p:spPr bwMode="auto">
              <a:xfrm>
                <a:off x="457200" y="5560820"/>
                <a:ext cx="1120776" cy="441326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500" dirty="0">
                    <a:latin typeface="+mn-lt"/>
                  </a:rPr>
                  <a:t>8)</a:t>
                </a:r>
                <a:r>
                  <a:rPr lang="en-US" sz="500" i="1" dirty="0">
                    <a:latin typeface="+mn-lt"/>
                  </a:rPr>
                  <a:t> </a:t>
                </a:r>
                <a:r>
                  <a:rPr lang="en-US" sz="500" dirty="0">
                    <a:latin typeface="+mn-lt"/>
                  </a:rPr>
                  <a:t>Copies not imaged go into drawer to be imaged after  </a:t>
                </a:r>
              </a:p>
            </p:txBody>
          </p:sp>
        </p:grpSp>
      </p:grpSp>
      <p:sp>
        <p:nvSpPr>
          <p:cNvPr id="103" name="Rectangle 102"/>
          <p:cNvSpPr/>
          <p:nvPr/>
        </p:nvSpPr>
        <p:spPr bwMode="auto">
          <a:xfrm>
            <a:off x="762000" y="4114800"/>
            <a:ext cx="76962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Proposed</a:t>
            </a:r>
          </a:p>
        </p:txBody>
      </p:sp>
      <p:sp>
        <p:nvSpPr>
          <p:cNvPr id="97" name="Oval 96"/>
          <p:cNvSpPr/>
          <p:nvPr/>
        </p:nvSpPr>
        <p:spPr>
          <a:xfrm>
            <a:off x="6172200" y="2895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98" name="Oval 97"/>
          <p:cNvSpPr/>
          <p:nvPr/>
        </p:nvSpPr>
        <p:spPr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99" name="Oval 98"/>
          <p:cNvSpPr/>
          <p:nvPr/>
        </p:nvSpPr>
        <p:spPr>
          <a:xfrm>
            <a:off x="36576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0" name="Oval 99"/>
          <p:cNvSpPr/>
          <p:nvPr/>
        </p:nvSpPr>
        <p:spPr>
          <a:xfrm>
            <a:off x="25146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1" name="Oval 100"/>
          <p:cNvSpPr/>
          <p:nvPr/>
        </p:nvSpPr>
        <p:spPr>
          <a:xfrm>
            <a:off x="2438400" y="2819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4" name="Oval 103"/>
          <p:cNvSpPr/>
          <p:nvPr/>
        </p:nvSpPr>
        <p:spPr>
          <a:xfrm>
            <a:off x="3733800" y="2819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5" name="Oval 104"/>
          <p:cNvSpPr/>
          <p:nvPr/>
        </p:nvSpPr>
        <p:spPr>
          <a:xfrm>
            <a:off x="69342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6" name="Oval 105"/>
          <p:cNvSpPr/>
          <p:nvPr/>
        </p:nvSpPr>
        <p:spPr>
          <a:xfrm>
            <a:off x="2438400" y="4800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7" name="Oval 106"/>
          <p:cNvSpPr/>
          <p:nvPr/>
        </p:nvSpPr>
        <p:spPr>
          <a:xfrm>
            <a:off x="4038600" y="5486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8" name="Oval 107"/>
          <p:cNvSpPr/>
          <p:nvPr/>
        </p:nvSpPr>
        <p:spPr>
          <a:xfrm>
            <a:off x="58674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09" name="Oval 108"/>
          <p:cNvSpPr/>
          <p:nvPr/>
        </p:nvSpPr>
        <p:spPr>
          <a:xfrm>
            <a:off x="2362200" y="2133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110" name="Slide Number Placeholder 5"/>
          <p:cNvSpPr txBox="1">
            <a:spLocks/>
          </p:cNvSpPr>
          <p:nvPr/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12933A-144D-43BE-8410-D7E2631EED2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 </a:t>
            </a:r>
            <a:br>
              <a:rPr lang="en-US" dirty="0" smtClean="0"/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Redesign</a:t>
            </a:r>
            <a:endParaRPr lang="en-US" sz="2000" dirty="0">
              <a:latin typeface="+mn-lt"/>
            </a:endParaRPr>
          </a:p>
        </p:txBody>
      </p:sp>
      <p:cxnSp>
        <p:nvCxnSpPr>
          <p:cNvPr id="124" name="Straight Arrow Connector 123"/>
          <p:cNvCxnSpPr/>
          <p:nvPr/>
        </p:nvCxnSpPr>
        <p:spPr bwMode="auto">
          <a:xfrm flipV="1">
            <a:off x="4648200" y="2133600"/>
            <a:ext cx="8001" cy="184539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6" descr="http://www.psdgraphics.com/wp-content/uploads/2009/04/sticky-not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3493" r="14754" b="12663"/>
          <a:stretch>
            <a:fillRect/>
          </a:stretch>
        </p:blipFill>
        <p:spPr bwMode="auto">
          <a:xfrm rot="19499131">
            <a:off x="4456114" y="1726179"/>
            <a:ext cx="401833" cy="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Flowchart: Decision 6"/>
          <p:cNvSpPr>
            <a:spLocks noChangeArrowheads="1"/>
          </p:cNvSpPr>
          <p:nvPr/>
        </p:nvSpPr>
        <p:spPr bwMode="auto">
          <a:xfrm>
            <a:off x="3829852" y="1666343"/>
            <a:ext cx="1689599" cy="473358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500" dirty="0" smtClean="0">
                <a:latin typeface="+mn-lt"/>
              </a:rPr>
              <a:t>Electronic?</a:t>
            </a:r>
            <a:endParaRPr lang="en-US" sz="5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Manage and measure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57928"/>
            <a:ext cx="8229600" cy="504767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Engage all stakeholders to evaluate proposed changes, but be prepared to </a:t>
            </a:r>
            <a:r>
              <a:rPr lang="en-US" dirty="0" smtClean="0">
                <a:solidFill>
                  <a:schemeClr val="accent1"/>
                </a:solidFill>
              </a:rPr>
              <a:t>challenge the status quo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Revisit goals and project impact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Pilot, measure, monitor, and report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Implement, modify, or abandon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monitoring and reporting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A095-9C07-4C42-9445-2115F4673EF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4" y="914407"/>
            <a:ext cx="2860249" cy="271700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marL="342900" indent="-342900" algn="r" defTabSz="914400" rtl="0" eaLnBrk="1" latinLnBrk="0" hangingPunct="1">
              <a:spcBef>
                <a:spcPts val="800"/>
              </a:spcBef>
            </a:pPr>
            <a:endParaRPr lang="en-US" sz="3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95404" y="4609573"/>
            <a:ext cx="4074012" cy="19437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4"/>
                </a:solidFill>
                <a:ea typeface="+mn-ea"/>
              </a:rPr>
              <a:t>IBM </a:t>
            </a:r>
            <a:r>
              <a:rPr lang="en-US" sz="2000" dirty="0">
                <a:solidFill>
                  <a:schemeClr val="accent4"/>
                </a:solidFill>
                <a:ea typeface="+mn-ea"/>
              </a:rPr>
              <a:t>5100 </a:t>
            </a:r>
            <a:r>
              <a:rPr lang="en-US" sz="2000" dirty="0" smtClean="0">
                <a:solidFill>
                  <a:schemeClr val="accent4"/>
                </a:solidFill>
                <a:ea typeface="+mn-ea"/>
              </a:rPr>
              <a:t>portable computer</a:t>
            </a:r>
            <a:endParaRPr lang="en-US" sz="2000" dirty="0">
              <a:solidFill>
                <a:schemeClr val="accent4"/>
              </a:solidFill>
              <a:ea typeface="+mn-ea"/>
            </a:endParaRPr>
          </a:p>
          <a:p>
            <a:pPr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/>
                </a:solidFill>
              </a:rPr>
              <a:t>55 lbs.</a:t>
            </a:r>
          </a:p>
          <a:p>
            <a:pPr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/>
                </a:solidFill>
              </a:rPr>
              <a:t>.000064 GB</a:t>
            </a:r>
          </a:p>
          <a:p>
            <a:pPr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/>
                </a:solidFill>
              </a:rPr>
              <a:t>$20,000</a:t>
            </a:r>
          </a:p>
          <a:p>
            <a: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kern="1200" dirty="0" smtClean="0">
                <a:solidFill>
                  <a:schemeClr val="accent4"/>
                </a:solidFill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57800" y="4592196"/>
            <a:ext cx="2213742" cy="18103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3"/>
                </a:solidFill>
              </a:rPr>
              <a:t>Apple </a:t>
            </a:r>
            <a:r>
              <a:rPr lang="en-US" sz="2000" dirty="0">
                <a:solidFill>
                  <a:schemeClr val="accent3"/>
                </a:solidFill>
              </a:rPr>
              <a:t>iPhone 6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3"/>
                </a:solidFill>
              </a:rPr>
              <a:t>6 oz.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3"/>
                </a:solidFill>
              </a:rPr>
              <a:t>128 GB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3"/>
                </a:solidFill>
              </a:rPr>
              <a:t>$</a:t>
            </a:r>
            <a:r>
              <a:rPr lang="en-US" sz="2000" dirty="0" smtClean="0">
                <a:solidFill>
                  <a:schemeClr val="accent3"/>
                </a:solidFill>
              </a:rPr>
              <a:t>500</a:t>
            </a:r>
            <a:endParaRPr lang="en-US" sz="3200" b="1" kern="1200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have undergone massive changes over the years…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0" y="1143000"/>
            <a:ext cx="2154750" cy="3190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95404" y="4226429"/>
            <a:ext cx="3549876" cy="36576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MS PGothic"/>
                <a:cs typeface="MS PGothic"/>
              </a:rPr>
              <a:t>1978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218302" y="4226429"/>
            <a:ext cx="3549876" cy="3657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MS PGothic"/>
                <a:cs typeface="MS PGothic"/>
              </a:rPr>
              <a:t>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3B296A8-7E3E-4E82-BF81-E4C25EBB762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8" name="Picture 4" descr="http://www.luvvitt.com/content/wp-content/uploads/2015/08/iphone6-plan-2014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5" y="1084252"/>
            <a:ext cx="2150679" cy="31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  <p:bldP spid="42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1295400" y="3429000"/>
            <a:ext cx="5791200" cy="990600"/>
          </a:xfrm>
          <a:prstGeom prst="rightArrow">
            <a:avLst>
              <a:gd name="adj1" fmla="val 32693"/>
              <a:gd name="adj2" fmla="val 46154"/>
            </a:avLst>
          </a:prstGeom>
          <a:solidFill>
            <a:schemeClr val="accent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D42D4-5CEF-438B-AE7F-0647CA1BA83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220" name="Content Placeholder 6"/>
          <p:cNvSpPr>
            <a:spLocks noGrp="1"/>
          </p:cNvSpPr>
          <p:nvPr>
            <p:ph idx="4294967295"/>
          </p:nvPr>
        </p:nvSpPr>
        <p:spPr>
          <a:xfrm>
            <a:off x="0" y="3714750"/>
            <a:ext cx="1295400" cy="476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2" name="Content Placeholder 6"/>
          <p:cNvSpPr txBox="1">
            <a:spLocks/>
          </p:cNvSpPr>
          <p:nvPr/>
        </p:nvSpPr>
        <p:spPr bwMode="auto">
          <a:xfrm>
            <a:off x="7010400" y="3733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Top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performing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3" name="Group 9216"/>
          <p:cNvGrpSpPr/>
          <p:nvPr/>
        </p:nvGrpSpPr>
        <p:grpSpPr>
          <a:xfrm>
            <a:off x="1752601" y="1600200"/>
            <a:ext cx="4800599" cy="4648200"/>
            <a:chOff x="1752601" y="1600200"/>
            <a:chExt cx="4800599" cy="46482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2185988" y="2125663"/>
              <a:ext cx="3914775" cy="366871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033838" y="2266950"/>
              <a:ext cx="1501775" cy="1436688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787650" y="2266950"/>
              <a:ext cx="1500188" cy="1436688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133600" y="3124200"/>
              <a:ext cx="1500187" cy="143986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787650" y="4183063"/>
              <a:ext cx="1500188" cy="143986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4033838" y="4183063"/>
              <a:ext cx="1501775" cy="143986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4598988" y="3189288"/>
              <a:ext cx="1501775" cy="143986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84563" y="1600200"/>
              <a:ext cx="1300162" cy="2079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Identify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484563" y="6040438"/>
              <a:ext cx="1300162" cy="207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Manage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5821894" y="3816831"/>
              <a:ext cx="1246043" cy="216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Improve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237863" y="3816831"/>
              <a:ext cx="1246043" cy="216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85988" y="2055813"/>
              <a:ext cx="3897312" cy="3738562"/>
            </a:xfrm>
            <a:prstGeom prst="ellipse">
              <a:avLst/>
            </a:prstGeom>
            <a:noFill/>
            <a:ln w="254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76550" y="2852738"/>
              <a:ext cx="1298575" cy="206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Scope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314825" y="2678113"/>
              <a:ext cx="1139825" cy="573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Document &amp; Analyze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816475" y="3671888"/>
              <a:ext cx="1138238" cy="574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Redesign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114801" y="4646613"/>
              <a:ext cx="1339850" cy="574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Implement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932113" y="4629150"/>
              <a:ext cx="1139825" cy="573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Operate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309813" y="3638550"/>
              <a:ext cx="1139825" cy="573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Review &amp; Evaluate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2309814" y="2190750"/>
              <a:ext cx="3657600" cy="347472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78037" y="1933575"/>
              <a:ext cx="4133088" cy="399592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2744630">
              <a:off x="2520951" y="2251075"/>
              <a:ext cx="622300" cy="587375"/>
            </a:xfrm>
            <a:prstGeom prst="triangl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8554039">
              <a:off x="5322888" y="2478088"/>
              <a:ext cx="649287" cy="563562"/>
            </a:xfrm>
            <a:prstGeom prst="triangl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13941485">
              <a:off x="5163344" y="4979194"/>
              <a:ext cx="622300" cy="585788"/>
            </a:xfrm>
            <a:prstGeom prst="triangl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9263098">
              <a:off x="2370138" y="4838700"/>
              <a:ext cx="650875" cy="563563"/>
            </a:xfrm>
            <a:prstGeom prst="triangl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893615">
              <a:off x="2701523" y="5134802"/>
              <a:ext cx="204378" cy="2798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916260">
              <a:off x="2548957" y="2589907"/>
              <a:ext cx="201168" cy="2834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916260">
              <a:off x="5616480" y="4877495"/>
              <a:ext cx="201168" cy="2834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916260">
              <a:off x="5384981" y="2453842"/>
              <a:ext cx="188448" cy="211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roadmap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Resources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34128"/>
            <a:ext cx="8534400" cy="504767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Books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Everything I Know About LEAN I Learned in the First Grade by Robert O.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Martichenko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sites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Process improvement, LEAN, workflows, etc.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Wells Fargo Treasury Management Consultant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784-19BB-4693-9AA2-E058114616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39FA-2B5B-4940-AF02-D034F8DDAD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067800" cy="46670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ctr" defTabSz="914400" rtl="0" eaLnBrk="1" latinLnBrk="0" hangingPunct="1">
              <a:spcBef>
                <a:spcPts val="800"/>
              </a:spcBef>
            </a:pPr>
            <a:r>
              <a:rPr lang="en-US" sz="3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“It is common sense to take a method and try it. If it fails, admit it frankly and try another. But above all, try something”</a:t>
            </a:r>
          </a:p>
          <a:p>
            <a:pPr marL="342900" indent="-342900" algn="ctr" defTabSz="914400" rtl="0" eaLnBrk="1" latinLnBrk="0" hangingPunct="1">
              <a:spcBef>
                <a:spcPts val="800"/>
              </a:spcBef>
            </a:pP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r>
              <a:rPr lang="en-US" sz="3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Franklin Delano Roosevelt</a:t>
            </a: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endParaRPr lang="en-US" sz="3600" kern="1200" dirty="0" smtClean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>
              <a:spcBef>
                <a:spcPts val="800"/>
              </a:spcBef>
            </a:pPr>
            <a:endParaRPr lang="en-US" sz="1000" kern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39FA-2B5B-4940-AF02-D034F8DDAD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610600" cy="46670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ctr" defTabSz="914400" rtl="0" eaLnBrk="1" latinLnBrk="0" hangingPunct="1">
              <a:spcBef>
                <a:spcPts val="800"/>
              </a:spcBef>
            </a:pPr>
            <a:r>
              <a:rPr lang="en-US" sz="3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“The greatest danger in times of turbulence is not the turbulence – it’s to act with yesterday’s logic”</a:t>
            </a:r>
          </a:p>
          <a:p>
            <a:pPr marL="342900" indent="-342900" algn="ctr" defTabSz="914400" rtl="0" eaLnBrk="1" latinLnBrk="0" hangingPunct="1">
              <a:spcBef>
                <a:spcPts val="800"/>
              </a:spcBef>
            </a:pP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r>
              <a:rPr lang="en-US" sz="3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Peter Drucker</a:t>
            </a: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marL="571500" indent="-571500" algn="ctr" defTabSz="914400" rtl="0" eaLnBrk="1" latinLnBrk="0" hangingPunct="1">
              <a:spcBef>
                <a:spcPts val="800"/>
              </a:spcBef>
              <a:buFontTx/>
              <a:buChar char="-"/>
            </a:pPr>
            <a:endParaRPr lang="en-US" sz="3600" kern="1200" dirty="0" smtClean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>
              <a:spcBef>
                <a:spcPts val="8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*Peter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Ferdinand Drucker was an Austrian-born American management consultant, educator, and author, whose writings contributed to the philosophical and practical foundations of the modern business corporation</a:t>
            </a:r>
            <a:endParaRPr lang="en-US" sz="1000" kern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2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reviewing business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39FA-2B5B-4940-AF02-D034F8DDAD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124528"/>
            <a:ext cx="8458200" cy="5047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Continuity/Disaster Recovery </a:t>
            </a: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Improving Transparency</a:t>
            </a: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Controls / Checks &amp; Balances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Customer Service to Constituents</a:t>
            </a:r>
          </a:p>
        </p:txBody>
      </p:sp>
    </p:spTree>
    <p:extLst>
      <p:ext uri="{BB962C8B-B14F-4D97-AF65-F5344CB8AC3E}">
        <p14:creationId xmlns:p14="http://schemas.microsoft.com/office/powerpoint/2010/main" val="160432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State and Local Government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39FA-2B5B-4940-AF02-D034F8DDAD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124528"/>
            <a:ext cx="8458200" cy="5047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124528"/>
            <a:ext cx="8458200" cy="5047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large County reviewed their lockbox processing and eliminated paper storage, improved customer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and reduced their overall cost to process those incoming payments by 30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%.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State agency reviewed their deposit procedures and was able to eliminate  almost an hour a day in lost time by making daily deposits to a banking store.  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State Authority was able to utilize an internal Imaging solution for all banking related document imaging -- saving the Authority valuable storage space and time.  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1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3B296A8-7E3E-4E82-BF81-E4C25EBB762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5791200" y="48006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7612" y="1733756"/>
            <a:ext cx="1423988" cy="115211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6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4250" y="3390900"/>
            <a:ext cx="1423988" cy="952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6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3812" y="5124450"/>
            <a:ext cx="1423988" cy="8953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r>
              <a:rPr lang="en-US" sz="66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16668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 improvement</a:t>
            </a:r>
          </a:p>
          <a:p>
            <a:pPr marL="342900" marR="0" lvl="0" indent="-16668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bother?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Process improvement</a:t>
            </a:r>
            <a:br>
              <a:rPr dirty="0" smtClean="0"/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Why bother?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296A8-7E3E-4E82-BF81-E4C25EBB762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5791200" y="48006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6200" y="6353175"/>
            <a:ext cx="396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Source: Aberdeen Group E-Payables 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2012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533650"/>
            <a:ext cx="3048000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Average days to process an invoice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10000"/>
            <a:ext cx="2743200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Invoices payable by discount date 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3124200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Average cost to process an invoice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800600" y="1524000"/>
            <a:ext cx="3962400" cy="4495800"/>
            <a:chOff x="4800600" y="1524000"/>
            <a:chExt cx="3962400" cy="4495800"/>
          </a:xfrm>
        </p:grpSpPr>
        <p:sp>
          <p:nvSpPr>
            <p:cNvPr id="40" name="Rectangle 39"/>
            <p:cNvSpPr/>
            <p:nvPr/>
          </p:nvSpPr>
          <p:spPr>
            <a:xfrm>
              <a:off x="4800600" y="2362200"/>
              <a:ext cx="2286000" cy="36576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86600" y="2362200"/>
              <a:ext cx="1524000" cy="3657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86600" y="1524000"/>
              <a:ext cx="15240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Bottom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0600" y="1524000"/>
              <a:ext cx="2286000" cy="838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Average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590800"/>
              <a:ext cx="2971800" cy="6096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 6 </a:t>
              </a: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		 </a:t>
              </a: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16</a:t>
              </a:r>
              <a:endParaRPr lang="en-US" sz="32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6400" y="3886200"/>
              <a:ext cx="3124200" cy="6096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47</a:t>
              </a: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%  	</a:t>
              </a: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18</a:t>
              </a: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181600"/>
              <a:ext cx="3352800" cy="6096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$</a:t>
              </a: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6 </a:t>
              </a: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		 $</a:t>
              </a: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17</a:t>
              </a:r>
              <a:endParaRPr lang="en-US" sz="32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05200" y="1524000"/>
            <a:ext cx="1295400" cy="4495800"/>
            <a:chOff x="7086600" y="1524000"/>
            <a:chExt cx="1295400" cy="4495800"/>
          </a:xfrm>
        </p:grpSpPr>
        <p:sp>
          <p:nvSpPr>
            <p:cNvPr id="41" name="Rectangle 40"/>
            <p:cNvSpPr/>
            <p:nvPr/>
          </p:nvSpPr>
          <p:spPr>
            <a:xfrm>
              <a:off x="7086600" y="2362200"/>
              <a:ext cx="1295400" cy="3657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6600" y="1524000"/>
              <a:ext cx="1295400" cy="838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Best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7600" y="2590800"/>
              <a:ext cx="533400" cy="5334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kern="1200" dirty="0" smtClean="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39000" y="3886200"/>
              <a:ext cx="1143000" cy="5334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90%</a:t>
              </a:r>
              <a:endParaRPr lang="en-US" sz="32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1400" y="5181600"/>
              <a:ext cx="762000" cy="5334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indent="-342900" algn="l" defTabSz="914400" rtl="0" eaLnBrk="1" latinLnBrk="0" hangingPunct="1">
                <a:spcBef>
                  <a:spcPts val="8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Verdana" pitchFamily="34" charset="0"/>
                </a:rPr>
                <a:t>$3</a:t>
              </a:r>
              <a:endParaRPr lang="en-US" sz="32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70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48200" y="1627632"/>
            <a:ext cx="4343400" cy="12192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627632"/>
            <a:ext cx="4343400" cy="1219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895600"/>
            <a:ext cx="4343400" cy="381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895600"/>
            <a:ext cx="4343400" cy="3810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Process </a:t>
            </a:r>
            <a:r>
              <a:rPr lang="en-US" dirty="0" smtClean="0"/>
              <a:t>improvement </a:t>
            </a:r>
            <a:r>
              <a:rPr dirty="0" smtClean="0"/>
              <a:t/>
            </a:r>
            <a:br>
              <a:rPr dirty="0" smtClean="0"/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What differentiates top performers?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0012" y="1752600"/>
            <a:ext cx="1906588" cy="9556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50%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381000" y="3211512"/>
            <a:ext cx="4419600" cy="2579688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Accepted routine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Paper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Satisfied with success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76800" y="1787525"/>
            <a:ext cx="4041775" cy="879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Top Performing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199F0-A9B4-4A17-B73A-3F64E30B5E2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3211512"/>
            <a:ext cx="4419600" cy="2579688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Change agents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Less paper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Keeps improving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00400" y="2209800"/>
            <a:ext cx="2895600" cy="53340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00200"/>
            <a:ext cx="4572000" cy="5257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981200"/>
            <a:ext cx="4572000" cy="762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 defTabSz="914400" rtl="0" eaLnBrk="1" latinLnBrk="0" hangingPunct="1">
              <a:spcBef>
                <a:spcPts val="800"/>
              </a:spcBef>
            </a:pPr>
            <a:endParaRPr lang="en-US" sz="1400" kern="1200" dirty="0" err="1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1295400" y="3429000"/>
            <a:ext cx="5791200" cy="990600"/>
          </a:xfrm>
          <a:prstGeom prst="rightArrow">
            <a:avLst>
              <a:gd name="adj1" fmla="val 32693"/>
              <a:gd name="adj2" fmla="val 46154"/>
            </a:avLst>
          </a:prstGeom>
          <a:solidFill>
            <a:schemeClr val="accent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D42D4-5CEF-438B-AE7F-0647CA1BA83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20" name="Content Placeholder 6"/>
          <p:cNvSpPr>
            <a:spLocks noGrp="1"/>
          </p:cNvSpPr>
          <p:nvPr>
            <p:ph idx="4294967295"/>
          </p:nvPr>
        </p:nvSpPr>
        <p:spPr>
          <a:xfrm>
            <a:off x="0" y="3714750"/>
            <a:ext cx="1295400" cy="476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2" name="Content Placeholder 6"/>
          <p:cNvSpPr txBox="1">
            <a:spLocks/>
          </p:cNvSpPr>
          <p:nvPr/>
        </p:nvSpPr>
        <p:spPr bwMode="auto">
          <a:xfrm>
            <a:off x="7010400" y="3733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Top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performing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2185988" y="2125663"/>
            <a:ext cx="3914775" cy="366871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033838" y="2266950"/>
            <a:ext cx="1501775" cy="1436688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787650" y="2266950"/>
            <a:ext cx="1500188" cy="1436688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133600" y="3124200"/>
            <a:ext cx="1500187" cy="143986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787650" y="4183063"/>
            <a:ext cx="1500188" cy="1439862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033838" y="4183063"/>
            <a:ext cx="1501775" cy="1439862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598988" y="3189288"/>
            <a:ext cx="1501775" cy="1439862"/>
          </a:xfrm>
          <a:prstGeom prst="ellipse">
            <a:avLst/>
          </a:prstGeom>
          <a:solidFill>
            <a:schemeClr val="accent1">
              <a:alpha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484563" y="1600200"/>
            <a:ext cx="1300162" cy="20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84563" y="6040438"/>
            <a:ext cx="1300162" cy="20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</a:t>
            </a:r>
          </a:p>
        </p:txBody>
      </p:sp>
      <p:sp>
        <p:nvSpPr>
          <p:cNvPr id="18" name="Rectangle 17"/>
          <p:cNvSpPr/>
          <p:nvPr/>
        </p:nvSpPr>
        <p:spPr bwMode="auto">
          <a:xfrm rot="5400000">
            <a:off x="5821894" y="3816831"/>
            <a:ext cx="1246043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</a:t>
            </a:r>
          </a:p>
        </p:txBody>
      </p:sp>
      <p:sp>
        <p:nvSpPr>
          <p:cNvPr id="19" name="Rectangle 18"/>
          <p:cNvSpPr/>
          <p:nvPr/>
        </p:nvSpPr>
        <p:spPr bwMode="auto">
          <a:xfrm rot="5400000">
            <a:off x="1237863" y="3816831"/>
            <a:ext cx="1246043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185988" y="2055813"/>
            <a:ext cx="3897312" cy="3738562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2876550" y="2852738"/>
            <a:ext cx="1298575" cy="20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314825" y="2678113"/>
            <a:ext cx="1139825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Document &amp; Analyze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816475" y="3671888"/>
            <a:ext cx="113823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Redesign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114801" y="4646613"/>
            <a:ext cx="13398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Implement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32113" y="4629150"/>
            <a:ext cx="1139825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Operate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09813" y="3638550"/>
            <a:ext cx="1139825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Review &amp; Evaluate</a:t>
            </a:r>
          </a:p>
        </p:txBody>
      </p:sp>
      <p:sp>
        <p:nvSpPr>
          <p:cNvPr id="2" name="Oval 1"/>
          <p:cNvSpPr/>
          <p:nvPr/>
        </p:nvSpPr>
        <p:spPr>
          <a:xfrm>
            <a:off x="2309814" y="2190750"/>
            <a:ext cx="3657600" cy="3474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2" name="Oval 31"/>
          <p:cNvSpPr/>
          <p:nvPr/>
        </p:nvSpPr>
        <p:spPr>
          <a:xfrm>
            <a:off x="2078037" y="1933575"/>
            <a:ext cx="4133088" cy="399592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1" name="Isosceles Triangle 20"/>
          <p:cNvSpPr/>
          <p:nvPr/>
        </p:nvSpPr>
        <p:spPr bwMode="auto">
          <a:xfrm rot="2744630">
            <a:off x="2520951" y="2251075"/>
            <a:ext cx="622300" cy="587375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2" name="Isosceles Triangle 21"/>
          <p:cNvSpPr/>
          <p:nvPr/>
        </p:nvSpPr>
        <p:spPr bwMode="auto">
          <a:xfrm rot="8554039">
            <a:off x="5322888" y="2478088"/>
            <a:ext cx="649287" cy="563562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3" name="Isosceles Triangle 22"/>
          <p:cNvSpPr/>
          <p:nvPr/>
        </p:nvSpPr>
        <p:spPr bwMode="auto">
          <a:xfrm rot="13941485">
            <a:off x="5163344" y="4979194"/>
            <a:ext cx="622300" cy="585788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Isosceles Triangle 23"/>
          <p:cNvSpPr/>
          <p:nvPr/>
        </p:nvSpPr>
        <p:spPr bwMode="auto">
          <a:xfrm rot="19263098">
            <a:off x="2370138" y="4838700"/>
            <a:ext cx="650875" cy="563563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8893615">
            <a:off x="2701523" y="5134802"/>
            <a:ext cx="204378" cy="279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7" name="Rectangle 36"/>
          <p:cNvSpPr/>
          <p:nvPr/>
        </p:nvSpPr>
        <p:spPr>
          <a:xfrm rot="1916260">
            <a:off x="2548957" y="2589907"/>
            <a:ext cx="201168" cy="283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8" name="Rectangle 37"/>
          <p:cNvSpPr/>
          <p:nvPr/>
        </p:nvSpPr>
        <p:spPr>
          <a:xfrm rot="1916260">
            <a:off x="5616480" y="4877495"/>
            <a:ext cx="201168" cy="283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9" name="Rectangle 38"/>
          <p:cNvSpPr/>
          <p:nvPr/>
        </p:nvSpPr>
        <p:spPr>
          <a:xfrm rot="1916260">
            <a:off x="5384981" y="2453842"/>
            <a:ext cx="188448" cy="211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4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Process improvement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roadmap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pt-template-2007">
  <a:themeElements>
    <a:clrScheme name="Office">
      <a:dk1>
        <a:sysClr val="windowText" lastClr="000000"/>
      </a:dk1>
      <a:lt1>
        <a:sysClr val="window" lastClr="FFFFFF"/>
      </a:lt1>
      <a:dk2>
        <a:srgbClr val="BB0826"/>
      </a:dk2>
      <a:lt2>
        <a:srgbClr val="AFAFAF"/>
      </a:lt2>
      <a:accent1>
        <a:srgbClr val="688FCF"/>
      </a:accent1>
      <a:accent2>
        <a:srgbClr val="F28B13"/>
      </a:accent2>
      <a:accent3>
        <a:srgbClr val="739600"/>
      </a:accent3>
      <a:accent4>
        <a:srgbClr val="F25316"/>
      </a:accent4>
      <a:accent5>
        <a:srgbClr val="C2BF00"/>
      </a:accent5>
      <a:accent6>
        <a:srgbClr val="696B6E"/>
      </a:accent6>
      <a:hlink>
        <a:srgbClr val="336699"/>
      </a:hlink>
      <a:folHlink>
        <a:srgbClr val="336699"/>
      </a:folHlink>
    </a:clrScheme>
    <a:fontScheme name="Wells Farg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>
          <a:solidFill>
            <a:schemeClr val="tx1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L="342900" indent="-342900" algn="l" defTabSz="914400" rtl="0" eaLnBrk="1" latinLnBrk="0" hangingPunct="1">
          <a:spcBef>
            <a:spcPts val="800"/>
          </a:spcBef>
          <a:defRPr sz="1400" kern="1200" dirty="0" err="1" smtClean="0">
            <a:solidFill>
              <a:schemeClr val="tx1"/>
            </a:solidFill>
            <a:latin typeface="Verdana" pitchFamily="34" charset="0"/>
            <a:ea typeface="+mn-ea"/>
            <a:cs typeface="+mn-cs"/>
          </a:defRPr>
        </a:defPPr>
      </a:lstStyle>
    </a:txDef>
  </a:objectDefaults>
  <a:extraClrSchemeLst/>
  <a:custClrLst>
    <a:custClr name="Custom Color 1">
      <a:srgbClr val="FCC60A"/>
    </a:custClr>
    <a:custClr name="Custom Color 2">
      <a:srgbClr val="A4BCE2"/>
    </a:custClr>
    <a:custClr name="Custom Color 3">
      <a:srgbClr val="F7B971"/>
    </a:custClr>
    <a:custClr name="Custom Color 4">
      <a:srgbClr val="ABC071"/>
    </a:custClr>
    <a:custClr name="Custom Color 5">
      <a:srgbClr val="F79873"/>
    </a:custClr>
    <a:custClr name="Custom Color 6">
      <a:srgbClr val="DAD971"/>
    </a:custClr>
    <a:custClr name="Custom Color 7">
      <a:srgbClr val="824A91"/>
    </a:custClr>
    <a:custClr name="Custom Color 8">
      <a:srgbClr val="F2E2BD"/>
    </a:custClr>
    <a:custClr name="Custom Color 9">
      <a:srgbClr val="704610"/>
    </a:custClr>
    <a:custClr name="Custom Color 10">
      <a:srgbClr val="A9907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04D668DED5F4B8D06C95D55083DAB" ma:contentTypeVersion="1" ma:contentTypeDescription="Create a new document." ma:contentTypeScope="" ma:versionID="3201e9a3ba5a2a1bbb88b4a6a89ea2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8167C-CC0B-4E03-B33D-D1982DA992FE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FBD895-D28B-48D9-93FF-47B073B8D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4E6631-837E-494C-950A-5BB8A36EE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ppt-template-2007</Template>
  <TotalTime>6220</TotalTime>
  <Words>1384</Words>
  <Application>Microsoft Office PowerPoint</Application>
  <PresentationFormat>On-screen Show (4:3)</PresentationFormat>
  <Paragraphs>378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Georgia</vt:lpstr>
      <vt:lpstr>Verdana</vt:lpstr>
      <vt:lpstr>Wingdings</vt:lpstr>
      <vt:lpstr>ppt-template-2007</vt:lpstr>
      <vt:lpstr>Improving internal  business processes</vt:lpstr>
      <vt:lpstr>Some things have undergone massive changes over the years…</vt:lpstr>
      <vt:lpstr>PowerPoint Presentation</vt:lpstr>
      <vt:lpstr>Benefits to reviewing business processes</vt:lpstr>
      <vt:lpstr>State and Local Government examples</vt:lpstr>
      <vt:lpstr>PowerPoint Presentation</vt:lpstr>
      <vt:lpstr>Process improvement Why bother?</vt:lpstr>
      <vt:lpstr>Process improvement  What differentiates top performers?</vt:lpstr>
      <vt:lpstr>Process improvement The roadmap</vt:lpstr>
      <vt:lpstr>Process improvement Scope</vt:lpstr>
      <vt:lpstr>Process improvement Document and analyze</vt:lpstr>
      <vt:lpstr>Process improvement Document and analyze</vt:lpstr>
      <vt:lpstr>Process improvement Document and analyze  </vt:lpstr>
      <vt:lpstr>Process improvement  Document and analyze  </vt:lpstr>
      <vt:lpstr>Process improvement  Document and analyze  </vt:lpstr>
      <vt:lpstr>Process improvement  Document and analyze</vt:lpstr>
      <vt:lpstr>Process improvement  Redesign</vt:lpstr>
      <vt:lpstr>Process improvement  Redesign</vt:lpstr>
      <vt:lpstr>Process improvement Manage and measure</vt:lpstr>
      <vt:lpstr>Process improvement The roadmap</vt:lpstr>
      <vt:lpstr>Process improvement Resources</vt:lpstr>
      <vt:lpstr>PowerPoint Presentation</vt:lpstr>
    </vt:vector>
  </TitlesOfParts>
  <Company>Wells Fargo &amp;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Internal  Business Processes</dc:title>
  <dc:creator>Paul B. Hyson</dc:creator>
  <dc:description>Wells Fargo PPT 2007 Template V. 3.1</dc:description>
  <cp:lastModifiedBy>william hall</cp:lastModifiedBy>
  <cp:revision>118</cp:revision>
  <dcterms:created xsi:type="dcterms:W3CDTF">2012-12-03T20:20:43Z</dcterms:created>
  <dcterms:modified xsi:type="dcterms:W3CDTF">2015-10-20T15:07:16Z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0x01010022704D668DED5F4B8D06C95D55083DAB</vt:lpwstr>
  </property>
</Properties>
</file>