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41" r:id="rId2"/>
    <p:sldMasterId id="2147483743" r:id="rId3"/>
    <p:sldMasterId id="2147483745" r:id="rId4"/>
    <p:sldMasterId id="2147483747" r:id="rId5"/>
    <p:sldMasterId id="2147483749" r:id="rId6"/>
    <p:sldMasterId id="2147483751" r:id="rId7"/>
    <p:sldMasterId id="2147483753" r:id="rId8"/>
    <p:sldMasterId id="2147483755" r:id="rId9"/>
    <p:sldMasterId id="2147483757" r:id="rId10"/>
    <p:sldMasterId id="2147483759" r:id="rId11"/>
    <p:sldMasterId id="2147483761" r:id="rId12"/>
    <p:sldMasterId id="2147483763" r:id="rId13"/>
    <p:sldMasterId id="2147483765" r:id="rId14"/>
    <p:sldMasterId id="2147483767" r:id="rId15"/>
    <p:sldMasterId id="2147483769" r:id="rId16"/>
    <p:sldMasterId id="2147483771" r:id="rId17"/>
    <p:sldMasterId id="2147483773" r:id="rId18"/>
    <p:sldMasterId id="2147483775" r:id="rId19"/>
    <p:sldMasterId id="2147483777" r:id="rId20"/>
    <p:sldMasterId id="2147483779" r:id="rId21"/>
    <p:sldMasterId id="2147483781" r:id="rId22"/>
    <p:sldMasterId id="2147483783" r:id="rId23"/>
    <p:sldMasterId id="2147483785" r:id="rId24"/>
    <p:sldMasterId id="2147483787" r:id="rId25"/>
    <p:sldMasterId id="2147483789" r:id="rId26"/>
    <p:sldMasterId id="2147483791" r:id="rId27"/>
    <p:sldMasterId id="2147483793" r:id="rId28"/>
    <p:sldMasterId id="2147483795" r:id="rId29"/>
    <p:sldMasterId id="2147483797" r:id="rId30"/>
    <p:sldMasterId id="2147483799" r:id="rId31"/>
    <p:sldMasterId id="2147483801" r:id="rId32"/>
    <p:sldMasterId id="2147483803" r:id="rId33"/>
  </p:sldMasterIdLst>
  <p:notesMasterIdLst>
    <p:notesMasterId r:id="rId104"/>
  </p:notesMasterIdLst>
  <p:handoutMasterIdLst>
    <p:handoutMasterId r:id="rId105"/>
  </p:handoutMasterIdLst>
  <p:sldIdLst>
    <p:sldId id="256" r:id="rId34"/>
    <p:sldId id="532" r:id="rId35"/>
    <p:sldId id="533" r:id="rId36"/>
    <p:sldId id="534" r:id="rId37"/>
    <p:sldId id="536"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51" r:id="rId53"/>
    <p:sldId id="552" r:id="rId54"/>
    <p:sldId id="553" r:id="rId55"/>
    <p:sldId id="554" r:id="rId56"/>
    <p:sldId id="555" r:id="rId57"/>
    <p:sldId id="556"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 id="571" r:id="rId72"/>
    <p:sldId id="572" r:id="rId73"/>
    <p:sldId id="573" r:id="rId74"/>
    <p:sldId id="574" r:id="rId75"/>
    <p:sldId id="575" r:id="rId76"/>
    <p:sldId id="576" r:id="rId77"/>
    <p:sldId id="577" r:id="rId78"/>
    <p:sldId id="607" r:id="rId79"/>
    <p:sldId id="579" r:id="rId80"/>
    <p:sldId id="580" r:id="rId81"/>
    <p:sldId id="581" r:id="rId82"/>
    <p:sldId id="582" r:id="rId83"/>
    <p:sldId id="583" r:id="rId84"/>
    <p:sldId id="584" r:id="rId85"/>
    <p:sldId id="585" r:id="rId86"/>
    <p:sldId id="586" r:id="rId87"/>
    <p:sldId id="587" r:id="rId88"/>
    <p:sldId id="588" r:id="rId89"/>
    <p:sldId id="608" r:id="rId90"/>
    <p:sldId id="591" r:id="rId91"/>
    <p:sldId id="592" r:id="rId92"/>
    <p:sldId id="593" r:id="rId93"/>
    <p:sldId id="594" r:id="rId94"/>
    <p:sldId id="595" r:id="rId95"/>
    <p:sldId id="596" r:id="rId96"/>
    <p:sldId id="597" r:id="rId97"/>
    <p:sldId id="599" r:id="rId98"/>
    <p:sldId id="600" r:id="rId99"/>
    <p:sldId id="601" r:id="rId100"/>
    <p:sldId id="602" r:id="rId101"/>
    <p:sldId id="604" r:id="rId102"/>
    <p:sldId id="605" r:id="rId10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3C8CD"/>
    <a:srgbClr val="91969B"/>
    <a:srgbClr val="76A305"/>
    <a:srgbClr val="0099FF"/>
    <a:srgbClr val="46BEF5"/>
    <a:srgbClr val="34519A"/>
    <a:srgbClr val="2F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95" autoAdjust="0"/>
    <p:restoredTop sz="82274" autoAdjust="0"/>
  </p:normalViewPr>
  <p:slideViewPr>
    <p:cSldViewPr snapToGrid="0">
      <p:cViewPr>
        <p:scale>
          <a:sx n="80" d="100"/>
          <a:sy n="80" d="100"/>
        </p:scale>
        <p:origin x="-456" y="90"/>
      </p:cViewPr>
      <p:guideLst>
        <p:guide orient="horz" pos="970"/>
        <p:guide orient="horz" pos="3602"/>
        <p:guide orient="horz" pos="3857"/>
        <p:guide orient="horz" pos="404"/>
        <p:guide pos="145"/>
        <p:guide pos="286"/>
        <p:guide pos="5468"/>
        <p:guide pos="5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04"/>
    </p:cViewPr>
  </p:sorterViewPr>
  <p:notesViewPr>
    <p:cSldViewPr snapToGrid="0">
      <p:cViewPr varScale="1">
        <p:scale>
          <a:sx n="59" d="100"/>
          <a:sy n="59" d="100"/>
        </p:scale>
        <p:origin x="-2478"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102"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slide" Target="slides/slide70.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tableStyles" Target="tableStyles.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2"/>
            <a:ext cx="3037736" cy="464503"/>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algn="l" defTabSz="931656">
              <a:spcBef>
                <a:spcPct val="0"/>
              </a:spcBef>
              <a:defRPr sz="1300">
                <a:latin typeface="Arial" charset="0"/>
              </a:defRPr>
            </a:lvl1pPr>
          </a:lstStyle>
          <a:p>
            <a:pPr>
              <a:defRPr/>
            </a:pPr>
            <a:endParaRPr lang="en-US" dirty="0"/>
          </a:p>
        </p:txBody>
      </p:sp>
      <p:sp>
        <p:nvSpPr>
          <p:cNvPr id="34819" name="Rectangle 3"/>
          <p:cNvSpPr>
            <a:spLocks noGrp="1" noChangeArrowheads="1"/>
          </p:cNvSpPr>
          <p:nvPr>
            <p:ph type="dt" sz="quarter" idx="1"/>
          </p:nvPr>
        </p:nvSpPr>
        <p:spPr bwMode="auto">
          <a:xfrm>
            <a:off x="3972669" y="2"/>
            <a:ext cx="3037734" cy="464503"/>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algn="r" defTabSz="931656">
              <a:spcBef>
                <a:spcPct val="0"/>
              </a:spcBef>
              <a:defRPr sz="1300">
                <a:latin typeface="Arial" charset="0"/>
              </a:defRPr>
            </a:lvl1pPr>
          </a:lstStyle>
          <a:p>
            <a:pPr>
              <a:defRPr/>
            </a:pPr>
            <a:endParaRPr lang="en-US" dirty="0"/>
          </a:p>
        </p:txBody>
      </p:sp>
      <p:sp>
        <p:nvSpPr>
          <p:cNvPr id="34820" name="Rectangle 4"/>
          <p:cNvSpPr>
            <a:spLocks noGrp="1" noChangeArrowheads="1"/>
          </p:cNvSpPr>
          <p:nvPr>
            <p:ph type="ftr" sz="quarter" idx="2"/>
          </p:nvPr>
        </p:nvSpPr>
        <p:spPr bwMode="auto">
          <a:xfrm>
            <a:off x="1" y="8831898"/>
            <a:ext cx="3037736" cy="464502"/>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algn="l" defTabSz="931656">
              <a:spcBef>
                <a:spcPct val="0"/>
              </a:spcBef>
              <a:defRPr sz="1300">
                <a:latin typeface="Arial" charset="0"/>
              </a:defRPr>
            </a:lvl1pPr>
          </a:lstStyle>
          <a:p>
            <a:pPr>
              <a:defRPr/>
            </a:pPr>
            <a:endParaRPr lang="en-US" dirty="0"/>
          </a:p>
        </p:txBody>
      </p:sp>
      <p:sp>
        <p:nvSpPr>
          <p:cNvPr id="34821" name="Rectangle 5"/>
          <p:cNvSpPr>
            <a:spLocks noGrp="1" noChangeArrowheads="1"/>
          </p:cNvSpPr>
          <p:nvPr>
            <p:ph type="sldNum" sz="quarter" idx="3"/>
          </p:nvPr>
        </p:nvSpPr>
        <p:spPr bwMode="auto">
          <a:xfrm>
            <a:off x="3972669" y="8831898"/>
            <a:ext cx="3037734" cy="464502"/>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algn="r" defTabSz="931656">
              <a:spcBef>
                <a:spcPct val="0"/>
              </a:spcBef>
              <a:defRPr sz="1300">
                <a:latin typeface="Arial" charset="0"/>
              </a:defRPr>
            </a:lvl1pPr>
          </a:lstStyle>
          <a:p>
            <a:pPr>
              <a:defRPr/>
            </a:pPr>
            <a:fld id="{F5D9A59E-4598-4ECC-9D27-414859230E98}" type="slidenum">
              <a:rPr lang="en-US"/>
              <a:pPr>
                <a:defRPr/>
              </a:pPr>
              <a:t>‹#›</a:t>
            </a:fld>
            <a:endParaRPr lang="en-US" dirty="0"/>
          </a:p>
        </p:txBody>
      </p:sp>
    </p:spTree>
    <p:extLst>
      <p:ext uri="{BB962C8B-B14F-4D97-AF65-F5344CB8AC3E}">
        <p14:creationId xmlns:p14="http://schemas.microsoft.com/office/powerpoint/2010/main" val="2511409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3037736" cy="464503"/>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algn="l" defTabSz="931656">
              <a:spcBef>
                <a:spcPct val="0"/>
              </a:spcBef>
              <a:defRPr sz="130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081" y="2"/>
            <a:ext cx="3037736" cy="464503"/>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lvl1pPr algn="r" defTabSz="931656">
              <a:spcBef>
                <a:spcPct val="0"/>
              </a:spcBef>
              <a:defRPr sz="1300">
                <a:latin typeface="Arial" charset="0"/>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991" y="4416742"/>
            <a:ext cx="5606419" cy="4182112"/>
          </a:xfrm>
          <a:prstGeom prst="rect">
            <a:avLst/>
          </a:prstGeom>
          <a:noFill/>
          <a:ln w="9525">
            <a:noFill/>
            <a:miter lim="800000"/>
            <a:headEnd/>
            <a:tailEnd/>
          </a:ln>
          <a:effectLst/>
        </p:spPr>
        <p:txBody>
          <a:bodyPr vert="horz" wrap="square" lIns="93154" tIns="46578" rIns="93154"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30314"/>
            <a:ext cx="3037736" cy="464503"/>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algn="l" defTabSz="931656">
              <a:spcBef>
                <a:spcPct val="0"/>
              </a:spcBef>
              <a:defRPr sz="130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081" y="8830314"/>
            <a:ext cx="3037736" cy="464503"/>
          </a:xfrm>
          <a:prstGeom prst="rect">
            <a:avLst/>
          </a:prstGeom>
          <a:noFill/>
          <a:ln w="9525">
            <a:noFill/>
            <a:miter lim="800000"/>
            <a:headEnd/>
            <a:tailEnd/>
          </a:ln>
          <a:effectLst/>
        </p:spPr>
        <p:txBody>
          <a:bodyPr vert="horz" wrap="square" lIns="93154" tIns="46578" rIns="93154" bIns="46578" numCol="1" anchor="b" anchorCtr="0" compatLnSpc="1">
            <a:prstTxWarp prst="textNoShape">
              <a:avLst/>
            </a:prstTxWarp>
          </a:bodyPr>
          <a:lstStyle>
            <a:lvl1pPr algn="r" defTabSz="931656">
              <a:spcBef>
                <a:spcPct val="0"/>
              </a:spcBef>
              <a:defRPr sz="1300">
                <a:latin typeface="Arial" charset="0"/>
              </a:defRPr>
            </a:lvl1pPr>
          </a:lstStyle>
          <a:p>
            <a:pPr>
              <a:defRPr/>
            </a:pPr>
            <a:fld id="{2C50E1FE-D61D-4AEE-8EED-B3FDD1887455}" type="slidenum">
              <a:rPr lang="en-US"/>
              <a:pPr>
                <a:defRPr/>
              </a:pPr>
              <a:t>‹#›</a:t>
            </a:fld>
            <a:endParaRPr lang="en-US" dirty="0"/>
          </a:p>
        </p:txBody>
      </p:sp>
    </p:spTree>
    <p:extLst>
      <p:ext uri="{BB962C8B-B14F-4D97-AF65-F5344CB8AC3E}">
        <p14:creationId xmlns:p14="http://schemas.microsoft.com/office/powerpoint/2010/main" val="2104376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a:t>
            </a:fld>
            <a:endParaRPr lang="en-US" dirty="0"/>
          </a:p>
        </p:txBody>
      </p:sp>
    </p:spTree>
    <p:extLst>
      <p:ext uri="{BB962C8B-B14F-4D97-AF65-F5344CB8AC3E}">
        <p14:creationId xmlns:p14="http://schemas.microsoft.com/office/powerpoint/2010/main" val="42375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14</a:t>
            </a:fld>
            <a:endParaRPr lang="en-US" dirty="0"/>
          </a:p>
        </p:txBody>
      </p:sp>
    </p:spTree>
    <p:extLst>
      <p:ext uri="{BB962C8B-B14F-4D97-AF65-F5344CB8AC3E}">
        <p14:creationId xmlns:p14="http://schemas.microsoft.com/office/powerpoint/2010/main" val="230340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16</a:t>
            </a:fld>
            <a:endParaRPr lang="en-US" dirty="0"/>
          </a:p>
        </p:txBody>
      </p:sp>
    </p:spTree>
    <p:extLst>
      <p:ext uri="{BB962C8B-B14F-4D97-AF65-F5344CB8AC3E}">
        <p14:creationId xmlns:p14="http://schemas.microsoft.com/office/powerpoint/2010/main" val="174169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17</a:t>
            </a:fld>
            <a:endParaRPr lang="en-US" dirty="0"/>
          </a:p>
        </p:txBody>
      </p:sp>
    </p:spTree>
    <p:extLst>
      <p:ext uri="{BB962C8B-B14F-4D97-AF65-F5344CB8AC3E}">
        <p14:creationId xmlns:p14="http://schemas.microsoft.com/office/powerpoint/2010/main" val="272106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19</a:t>
            </a:fld>
            <a:endParaRPr lang="en-US" dirty="0"/>
          </a:p>
        </p:txBody>
      </p:sp>
    </p:spTree>
    <p:extLst>
      <p:ext uri="{BB962C8B-B14F-4D97-AF65-F5344CB8AC3E}">
        <p14:creationId xmlns:p14="http://schemas.microsoft.com/office/powerpoint/2010/main" val="80941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20</a:t>
            </a:fld>
            <a:endParaRPr lang="en-US" dirty="0"/>
          </a:p>
        </p:txBody>
      </p:sp>
    </p:spTree>
    <p:extLst>
      <p:ext uri="{BB962C8B-B14F-4D97-AF65-F5344CB8AC3E}">
        <p14:creationId xmlns:p14="http://schemas.microsoft.com/office/powerpoint/2010/main" val="702128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21</a:t>
            </a:fld>
            <a:endParaRPr lang="en-US" dirty="0"/>
          </a:p>
        </p:txBody>
      </p:sp>
    </p:spTree>
    <p:extLst>
      <p:ext uri="{BB962C8B-B14F-4D97-AF65-F5344CB8AC3E}">
        <p14:creationId xmlns:p14="http://schemas.microsoft.com/office/powerpoint/2010/main" val="69922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1182688" y="696913"/>
            <a:ext cx="4646612" cy="3486150"/>
          </a:xfrm>
          <a:ln/>
        </p:spPr>
      </p:sp>
      <p:sp>
        <p:nvSpPr>
          <p:cNvPr id="547843" name="Rectangle 3"/>
          <p:cNvSpPr>
            <a:spLocks noGrp="1" noChangeArrowheads="1"/>
          </p:cNvSpPr>
          <p:nvPr>
            <p:ph type="body" idx="1"/>
          </p:nvPr>
        </p:nvSpPr>
        <p:spPr>
          <a:xfrm>
            <a:off x="934722" y="4416427"/>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23</a:t>
            </a:fld>
            <a:endParaRPr lang="en-US" dirty="0"/>
          </a:p>
        </p:txBody>
      </p:sp>
    </p:spTree>
    <p:extLst>
      <p:ext uri="{BB962C8B-B14F-4D97-AF65-F5344CB8AC3E}">
        <p14:creationId xmlns:p14="http://schemas.microsoft.com/office/powerpoint/2010/main" val="133796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xfrm>
            <a:off x="1182688" y="696913"/>
            <a:ext cx="4646612" cy="3486150"/>
          </a:xfrm>
          <a:ln/>
        </p:spPr>
      </p:sp>
      <p:sp>
        <p:nvSpPr>
          <p:cNvPr id="561155" name="Rectangle 3"/>
          <p:cNvSpPr>
            <a:spLocks noGrp="1" noChangeArrowheads="1"/>
          </p:cNvSpPr>
          <p:nvPr>
            <p:ph type="body" idx="1"/>
          </p:nvPr>
        </p:nvSpPr>
        <p:spPr>
          <a:xfrm>
            <a:off x="934722" y="4416427"/>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25</a:t>
            </a:fld>
            <a:endParaRPr lang="en-US" dirty="0"/>
          </a:p>
        </p:txBody>
      </p:sp>
    </p:spTree>
    <p:extLst>
      <p:ext uri="{BB962C8B-B14F-4D97-AF65-F5344CB8AC3E}">
        <p14:creationId xmlns:p14="http://schemas.microsoft.com/office/powerpoint/2010/main" val="65455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a:t>
            </a:fld>
            <a:endParaRPr lang="en-US" dirty="0"/>
          </a:p>
        </p:txBody>
      </p:sp>
    </p:spTree>
    <p:extLst>
      <p:ext uri="{BB962C8B-B14F-4D97-AF65-F5344CB8AC3E}">
        <p14:creationId xmlns:p14="http://schemas.microsoft.com/office/powerpoint/2010/main" val="424082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26</a:t>
            </a:fld>
            <a:endParaRPr lang="en-US" dirty="0"/>
          </a:p>
        </p:txBody>
      </p:sp>
    </p:spTree>
    <p:extLst>
      <p:ext uri="{BB962C8B-B14F-4D97-AF65-F5344CB8AC3E}">
        <p14:creationId xmlns:p14="http://schemas.microsoft.com/office/powerpoint/2010/main" val="1909691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27</a:t>
            </a:fld>
            <a:endParaRPr lang="en-US" dirty="0"/>
          </a:p>
        </p:txBody>
      </p:sp>
    </p:spTree>
    <p:extLst>
      <p:ext uri="{BB962C8B-B14F-4D97-AF65-F5344CB8AC3E}">
        <p14:creationId xmlns:p14="http://schemas.microsoft.com/office/powerpoint/2010/main" val="78882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28</a:t>
            </a:fld>
            <a:endParaRPr lang="en-US" dirty="0"/>
          </a:p>
        </p:txBody>
      </p:sp>
    </p:spTree>
    <p:extLst>
      <p:ext uri="{BB962C8B-B14F-4D97-AF65-F5344CB8AC3E}">
        <p14:creationId xmlns:p14="http://schemas.microsoft.com/office/powerpoint/2010/main" val="389452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30</a:t>
            </a:fld>
            <a:endParaRPr lang="en-US" dirty="0"/>
          </a:p>
        </p:txBody>
      </p:sp>
    </p:spTree>
    <p:extLst>
      <p:ext uri="{BB962C8B-B14F-4D97-AF65-F5344CB8AC3E}">
        <p14:creationId xmlns:p14="http://schemas.microsoft.com/office/powerpoint/2010/main" val="65487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31</a:t>
            </a:fld>
            <a:endParaRPr lang="en-US" dirty="0"/>
          </a:p>
        </p:txBody>
      </p:sp>
    </p:spTree>
    <p:extLst>
      <p:ext uri="{BB962C8B-B14F-4D97-AF65-F5344CB8AC3E}">
        <p14:creationId xmlns:p14="http://schemas.microsoft.com/office/powerpoint/2010/main" val="387831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33</a:t>
            </a:fld>
            <a:endParaRPr lang="en-US" dirty="0"/>
          </a:p>
        </p:txBody>
      </p:sp>
    </p:spTree>
    <p:extLst>
      <p:ext uri="{BB962C8B-B14F-4D97-AF65-F5344CB8AC3E}">
        <p14:creationId xmlns:p14="http://schemas.microsoft.com/office/powerpoint/2010/main" val="4099532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34</a:t>
            </a:fld>
            <a:endParaRPr lang="en-US" dirty="0"/>
          </a:p>
        </p:txBody>
      </p:sp>
    </p:spTree>
    <p:extLst>
      <p:ext uri="{BB962C8B-B14F-4D97-AF65-F5344CB8AC3E}">
        <p14:creationId xmlns:p14="http://schemas.microsoft.com/office/powerpoint/2010/main" val="378656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35</a:t>
            </a:fld>
            <a:endParaRPr lang="en-US" dirty="0"/>
          </a:p>
        </p:txBody>
      </p:sp>
    </p:spTree>
    <p:extLst>
      <p:ext uri="{BB962C8B-B14F-4D97-AF65-F5344CB8AC3E}">
        <p14:creationId xmlns:p14="http://schemas.microsoft.com/office/powerpoint/2010/main" val="4225564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36</a:t>
            </a:fld>
            <a:endParaRPr lang="en-US" dirty="0"/>
          </a:p>
        </p:txBody>
      </p:sp>
    </p:spTree>
    <p:extLst>
      <p:ext uri="{BB962C8B-B14F-4D97-AF65-F5344CB8AC3E}">
        <p14:creationId xmlns:p14="http://schemas.microsoft.com/office/powerpoint/2010/main" val="286097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37</a:t>
            </a:fld>
            <a:endParaRPr lang="en-US" dirty="0"/>
          </a:p>
        </p:txBody>
      </p:sp>
    </p:spTree>
    <p:extLst>
      <p:ext uri="{BB962C8B-B14F-4D97-AF65-F5344CB8AC3E}">
        <p14:creationId xmlns:p14="http://schemas.microsoft.com/office/powerpoint/2010/main" val="11028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a:t>
            </a:fld>
            <a:endParaRPr lang="en-US" dirty="0"/>
          </a:p>
        </p:txBody>
      </p:sp>
    </p:spTree>
    <p:extLst>
      <p:ext uri="{BB962C8B-B14F-4D97-AF65-F5344CB8AC3E}">
        <p14:creationId xmlns:p14="http://schemas.microsoft.com/office/powerpoint/2010/main" val="3777380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38</a:t>
            </a:fld>
            <a:endParaRPr lang="en-US" dirty="0"/>
          </a:p>
        </p:txBody>
      </p:sp>
    </p:spTree>
    <p:extLst>
      <p:ext uri="{BB962C8B-B14F-4D97-AF65-F5344CB8AC3E}">
        <p14:creationId xmlns:p14="http://schemas.microsoft.com/office/powerpoint/2010/main" val="411010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39</a:t>
            </a:fld>
            <a:endParaRPr lang="en-US" dirty="0"/>
          </a:p>
        </p:txBody>
      </p:sp>
    </p:spTree>
    <p:extLst>
      <p:ext uri="{BB962C8B-B14F-4D97-AF65-F5344CB8AC3E}">
        <p14:creationId xmlns:p14="http://schemas.microsoft.com/office/powerpoint/2010/main" val="295530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40</a:t>
            </a:fld>
            <a:endParaRPr lang="en-US" dirty="0"/>
          </a:p>
        </p:txBody>
      </p:sp>
    </p:spTree>
    <p:extLst>
      <p:ext uri="{BB962C8B-B14F-4D97-AF65-F5344CB8AC3E}">
        <p14:creationId xmlns:p14="http://schemas.microsoft.com/office/powerpoint/2010/main" val="1028396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41</a:t>
            </a:fld>
            <a:endParaRPr lang="en-US" dirty="0"/>
          </a:p>
        </p:txBody>
      </p:sp>
    </p:spTree>
    <p:extLst>
      <p:ext uri="{BB962C8B-B14F-4D97-AF65-F5344CB8AC3E}">
        <p14:creationId xmlns:p14="http://schemas.microsoft.com/office/powerpoint/2010/main" val="3193189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42</a:t>
            </a:fld>
            <a:endParaRPr lang="en-US" dirty="0"/>
          </a:p>
        </p:txBody>
      </p:sp>
    </p:spTree>
    <p:extLst>
      <p:ext uri="{BB962C8B-B14F-4D97-AF65-F5344CB8AC3E}">
        <p14:creationId xmlns:p14="http://schemas.microsoft.com/office/powerpoint/2010/main" val="2222558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43</a:t>
            </a:fld>
            <a:endParaRPr lang="en-US" dirty="0"/>
          </a:p>
        </p:txBody>
      </p:sp>
    </p:spTree>
    <p:extLst>
      <p:ext uri="{BB962C8B-B14F-4D97-AF65-F5344CB8AC3E}">
        <p14:creationId xmlns:p14="http://schemas.microsoft.com/office/powerpoint/2010/main" val="1968568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81100" y="696913"/>
            <a:ext cx="4648200" cy="3486150"/>
          </a:xfrm>
          <a:ln/>
        </p:spPr>
      </p:sp>
      <p:sp>
        <p:nvSpPr>
          <p:cNvPr id="675843" name="Rectangle 3"/>
          <p:cNvSpPr>
            <a:spLocks noGrp="1" noChangeArrowheads="1"/>
          </p:cNvSpPr>
          <p:nvPr>
            <p:ph type="body" idx="1"/>
          </p:nvPr>
        </p:nvSpPr>
        <p:spPr>
          <a:xfrm>
            <a:off x="934722" y="4416427"/>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45</a:t>
            </a:fld>
            <a:endParaRPr lang="en-US" dirty="0"/>
          </a:p>
        </p:txBody>
      </p:sp>
    </p:spTree>
    <p:extLst>
      <p:ext uri="{BB962C8B-B14F-4D97-AF65-F5344CB8AC3E}">
        <p14:creationId xmlns:p14="http://schemas.microsoft.com/office/powerpoint/2010/main" val="4202966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47</a:t>
            </a:fld>
            <a:endParaRPr lang="en-US" dirty="0"/>
          </a:p>
        </p:txBody>
      </p:sp>
    </p:spTree>
    <p:extLst>
      <p:ext uri="{BB962C8B-B14F-4D97-AF65-F5344CB8AC3E}">
        <p14:creationId xmlns:p14="http://schemas.microsoft.com/office/powerpoint/2010/main" val="3264394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48</a:t>
            </a:fld>
            <a:endParaRPr lang="en-US" dirty="0"/>
          </a:p>
        </p:txBody>
      </p:sp>
    </p:spTree>
    <p:extLst>
      <p:ext uri="{BB962C8B-B14F-4D97-AF65-F5344CB8AC3E}">
        <p14:creationId xmlns:p14="http://schemas.microsoft.com/office/powerpoint/2010/main" val="362265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1181100" y="696913"/>
            <a:ext cx="4648200" cy="3486150"/>
          </a:xfrm>
          <a:ln/>
        </p:spPr>
      </p:sp>
      <p:sp>
        <p:nvSpPr>
          <p:cNvPr id="438275" name="Rectangle 3"/>
          <p:cNvSpPr>
            <a:spLocks noGrp="1" noChangeArrowheads="1"/>
          </p:cNvSpPr>
          <p:nvPr>
            <p:ph type="body" idx="1"/>
          </p:nvPr>
        </p:nvSpPr>
        <p:spPr>
          <a:xfrm>
            <a:off x="934722" y="4416427"/>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49</a:t>
            </a:fld>
            <a:endParaRPr lang="en-US" dirty="0"/>
          </a:p>
        </p:txBody>
      </p:sp>
    </p:spTree>
    <p:extLst>
      <p:ext uri="{BB962C8B-B14F-4D97-AF65-F5344CB8AC3E}">
        <p14:creationId xmlns:p14="http://schemas.microsoft.com/office/powerpoint/2010/main" val="2247498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50</a:t>
            </a:fld>
            <a:endParaRPr lang="en-US" dirty="0"/>
          </a:p>
        </p:txBody>
      </p:sp>
    </p:spTree>
    <p:extLst>
      <p:ext uri="{BB962C8B-B14F-4D97-AF65-F5344CB8AC3E}">
        <p14:creationId xmlns:p14="http://schemas.microsoft.com/office/powerpoint/2010/main" val="4050467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51</a:t>
            </a:fld>
            <a:endParaRPr lang="en-US" dirty="0"/>
          </a:p>
        </p:txBody>
      </p:sp>
    </p:spTree>
    <p:extLst>
      <p:ext uri="{BB962C8B-B14F-4D97-AF65-F5344CB8AC3E}">
        <p14:creationId xmlns:p14="http://schemas.microsoft.com/office/powerpoint/2010/main" val="2531595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52</a:t>
            </a:fld>
            <a:endParaRPr lang="en-US" dirty="0"/>
          </a:p>
        </p:txBody>
      </p:sp>
    </p:spTree>
    <p:extLst>
      <p:ext uri="{BB962C8B-B14F-4D97-AF65-F5344CB8AC3E}">
        <p14:creationId xmlns:p14="http://schemas.microsoft.com/office/powerpoint/2010/main" val="1486534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53</a:t>
            </a:fld>
            <a:endParaRPr lang="en-US" dirty="0"/>
          </a:p>
        </p:txBody>
      </p:sp>
    </p:spTree>
    <p:extLst>
      <p:ext uri="{BB962C8B-B14F-4D97-AF65-F5344CB8AC3E}">
        <p14:creationId xmlns:p14="http://schemas.microsoft.com/office/powerpoint/2010/main" val="2228461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54</a:t>
            </a:fld>
            <a:endParaRPr lang="en-US" dirty="0"/>
          </a:p>
        </p:txBody>
      </p:sp>
    </p:spTree>
    <p:extLst>
      <p:ext uri="{BB962C8B-B14F-4D97-AF65-F5344CB8AC3E}">
        <p14:creationId xmlns:p14="http://schemas.microsoft.com/office/powerpoint/2010/main" val="1114737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56</a:t>
            </a:fld>
            <a:endParaRPr lang="en-US" dirty="0"/>
          </a:p>
        </p:txBody>
      </p:sp>
    </p:spTree>
    <p:extLst>
      <p:ext uri="{BB962C8B-B14F-4D97-AF65-F5344CB8AC3E}">
        <p14:creationId xmlns:p14="http://schemas.microsoft.com/office/powerpoint/2010/main" val="2432259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58</a:t>
            </a:fld>
            <a:endParaRPr lang="en-US" dirty="0"/>
          </a:p>
        </p:txBody>
      </p:sp>
    </p:spTree>
    <p:extLst>
      <p:ext uri="{BB962C8B-B14F-4D97-AF65-F5344CB8AC3E}">
        <p14:creationId xmlns:p14="http://schemas.microsoft.com/office/powerpoint/2010/main" val="2621673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60</a:t>
            </a:fld>
            <a:endParaRPr lang="en-US" dirty="0"/>
          </a:p>
        </p:txBody>
      </p:sp>
    </p:spTree>
    <p:extLst>
      <p:ext uri="{BB962C8B-B14F-4D97-AF65-F5344CB8AC3E}">
        <p14:creationId xmlns:p14="http://schemas.microsoft.com/office/powerpoint/2010/main" val="912083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61</a:t>
            </a:fld>
            <a:endParaRPr lang="en-US" dirty="0"/>
          </a:p>
        </p:txBody>
      </p:sp>
    </p:spTree>
    <p:extLst>
      <p:ext uri="{BB962C8B-B14F-4D97-AF65-F5344CB8AC3E}">
        <p14:creationId xmlns:p14="http://schemas.microsoft.com/office/powerpoint/2010/main" val="227339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a:t>
            </a:fld>
            <a:endParaRPr lang="en-US" dirty="0"/>
          </a:p>
        </p:txBody>
      </p:sp>
    </p:spTree>
    <p:extLst>
      <p:ext uri="{BB962C8B-B14F-4D97-AF65-F5344CB8AC3E}">
        <p14:creationId xmlns:p14="http://schemas.microsoft.com/office/powerpoint/2010/main" val="1753978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62</a:t>
            </a:fld>
            <a:endParaRPr lang="en-US" dirty="0"/>
          </a:p>
        </p:txBody>
      </p:sp>
    </p:spTree>
    <p:extLst>
      <p:ext uri="{BB962C8B-B14F-4D97-AF65-F5344CB8AC3E}">
        <p14:creationId xmlns:p14="http://schemas.microsoft.com/office/powerpoint/2010/main" val="1232498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63</a:t>
            </a:fld>
            <a:endParaRPr lang="en-US" dirty="0"/>
          </a:p>
        </p:txBody>
      </p:sp>
    </p:spTree>
    <p:extLst>
      <p:ext uri="{BB962C8B-B14F-4D97-AF65-F5344CB8AC3E}">
        <p14:creationId xmlns:p14="http://schemas.microsoft.com/office/powerpoint/2010/main" val="2222284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64</a:t>
            </a:fld>
            <a:endParaRPr lang="en-US" dirty="0"/>
          </a:p>
        </p:txBody>
      </p:sp>
    </p:spTree>
    <p:extLst>
      <p:ext uri="{BB962C8B-B14F-4D97-AF65-F5344CB8AC3E}">
        <p14:creationId xmlns:p14="http://schemas.microsoft.com/office/powerpoint/2010/main" val="701736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65</a:t>
            </a:fld>
            <a:endParaRPr lang="en-US" dirty="0"/>
          </a:p>
        </p:txBody>
      </p:sp>
    </p:spTree>
    <p:extLst>
      <p:ext uri="{BB962C8B-B14F-4D97-AF65-F5344CB8AC3E}">
        <p14:creationId xmlns:p14="http://schemas.microsoft.com/office/powerpoint/2010/main" val="3351975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66</a:t>
            </a:fld>
            <a:endParaRPr lang="en-US" dirty="0"/>
          </a:p>
        </p:txBody>
      </p:sp>
    </p:spTree>
    <p:extLst>
      <p:ext uri="{BB962C8B-B14F-4D97-AF65-F5344CB8AC3E}">
        <p14:creationId xmlns:p14="http://schemas.microsoft.com/office/powerpoint/2010/main" val="7023118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67</a:t>
            </a:fld>
            <a:endParaRPr lang="en-US" dirty="0"/>
          </a:p>
        </p:txBody>
      </p:sp>
    </p:spTree>
    <p:extLst>
      <p:ext uri="{BB962C8B-B14F-4D97-AF65-F5344CB8AC3E}">
        <p14:creationId xmlns:p14="http://schemas.microsoft.com/office/powerpoint/2010/main" val="2051474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69</a:t>
            </a:fld>
            <a:endParaRPr lang="en-US" dirty="0"/>
          </a:p>
        </p:txBody>
      </p:sp>
    </p:spTree>
    <p:extLst>
      <p:ext uri="{BB962C8B-B14F-4D97-AF65-F5344CB8AC3E}">
        <p14:creationId xmlns:p14="http://schemas.microsoft.com/office/powerpoint/2010/main" val="2317768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70</a:t>
            </a:fld>
            <a:endParaRPr lang="en-US" dirty="0"/>
          </a:p>
        </p:txBody>
      </p:sp>
    </p:spTree>
    <p:extLst>
      <p:ext uri="{BB962C8B-B14F-4D97-AF65-F5344CB8AC3E}">
        <p14:creationId xmlns:p14="http://schemas.microsoft.com/office/powerpoint/2010/main" val="12679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214FCE-CA7D-4B47-8512-46934A83CB7F}" type="slidenum">
              <a:rPr lang="en-US"/>
              <a:pPr/>
              <a:t>7</a:t>
            </a:fld>
            <a:endParaRPr lang="en-US" dirty="0"/>
          </a:p>
        </p:txBody>
      </p:sp>
      <p:sp>
        <p:nvSpPr>
          <p:cNvPr id="575490" name="Rectangle 2"/>
          <p:cNvSpPr>
            <a:spLocks noGrp="1" noRot="1" noChangeAspect="1" noChangeArrowheads="1" noTextEdit="1"/>
          </p:cNvSpPr>
          <p:nvPr>
            <p:ph type="sldImg"/>
          </p:nvPr>
        </p:nvSpPr>
        <p:spPr>
          <a:xfrm>
            <a:off x="1182688" y="696913"/>
            <a:ext cx="4646612" cy="3486150"/>
          </a:xfrm>
          <a:ln/>
        </p:spPr>
      </p:sp>
      <p:sp>
        <p:nvSpPr>
          <p:cNvPr id="575491" name="Rectangle 3"/>
          <p:cNvSpPr>
            <a:spLocks noGrp="1" noChangeArrowheads="1"/>
          </p:cNvSpPr>
          <p:nvPr>
            <p:ph type="body" idx="1"/>
          </p:nvPr>
        </p:nvSpPr>
        <p:spPr>
          <a:xfrm>
            <a:off x="701848" y="4416427"/>
            <a:ext cx="5608320" cy="4183063"/>
          </a:xfrm>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3C8B20C-286F-4D19-9EBD-81C772EC223B}" type="slidenum">
              <a:rPr lang="en-US"/>
              <a:pPr/>
              <a:t>10</a:t>
            </a:fld>
            <a:endParaRPr lang="en-US" dirty="0"/>
          </a:p>
        </p:txBody>
      </p:sp>
      <p:sp>
        <p:nvSpPr>
          <p:cNvPr id="541698" name="Rectangle 2"/>
          <p:cNvSpPr>
            <a:spLocks noGrp="1" noRot="1" noChangeAspect="1" noChangeArrowheads="1" noTextEdit="1"/>
          </p:cNvSpPr>
          <p:nvPr>
            <p:ph type="sldImg"/>
          </p:nvPr>
        </p:nvSpPr>
        <p:spPr>
          <a:xfrm>
            <a:off x="1182688" y="698500"/>
            <a:ext cx="4645025" cy="3484563"/>
          </a:xfrm>
          <a:ln/>
        </p:spPr>
      </p:sp>
      <p:sp>
        <p:nvSpPr>
          <p:cNvPr id="541699" name="Rectangle 3"/>
          <p:cNvSpPr>
            <a:spLocks noGrp="1" noChangeArrowheads="1"/>
          </p:cNvSpPr>
          <p:nvPr>
            <p:ph type="body" idx="1"/>
          </p:nvPr>
        </p:nvSpPr>
        <p:spPr>
          <a:xfrm>
            <a:off x="701850" y="4414838"/>
            <a:ext cx="5606703" cy="4183062"/>
          </a:xfrm>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11</a:t>
            </a:fld>
            <a:endParaRPr lang="en-US" dirty="0"/>
          </a:p>
        </p:txBody>
      </p:sp>
    </p:spTree>
    <p:extLst>
      <p:ext uri="{BB962C8B-B14F-4D97-AF65-F5344CB8AC3E}">
        <p14:creationId xmlns:p14="http://schemas.microsoft.com/office/powerpoint/2010/main" val="4451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8BAF2-FCC3-4CE0-AA80-7A56C23F66D2}" type="slidenum">
              <a:rPr lang="en-US" smtClean="0"/>
              <a:pPr/>
              <a:t>13</a:t>
            </a:fld>
            <a:endParaRPr lang="en-US" dirty="0"/>
          </a:p>
        </p:txBody>
      </p:sp>
    </p:spTree>
    <p:extLst>
      <p:ext uri="{BB962C8B-B14F-4D97-AF65-F5344CB8AC3E}">
        <p14:creationId xmlns:p14="http://schemas.microsoft.com/office/powerpoint/2010/main" val="389180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header_st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938" y="184150"/>
            <a:ext cx="88201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685800" y="2130425"/>
            <a:ext cx="7772400" cy="1470025"/>
          </a:xfrm>
        </p:spPr>
        <p:txBody>
          <a:bodyPr/>
          <a:lstStyle>
            <a:lvl1pPr>
              <a:defRPr smtClean="0"/>
            </a:lvl1pPr>
          </a:lstStyle>
          <a:p>
            <a:pPr lvl="0"/>
            <a:r>
              <a:rPr lang="en-US" noProof="0" smtClean="0"/>
              <a:t>Click to edit Master title style</a:t>
            </a:r>
          </a:p>
        </p:txBody>
      </p:sp>
      <p:sp>
        <p:nvSpPr>
          <p:cNvPr id="18435" name="Rectangle 3"/>
          <p:cNvSpPr>
            <a:spLocks noGrp="1" noChangeArrowheads="1"/>
          </p:cNvSpPr>
          <p:nvPr>
            <p:ph type="subTitle" idx="1"/>
          </p:nvPr>
        </p:nvSpPr>
        <p:spPr>
          <a:xfrm>
            <a:off x="1371600" y="3765550"/>
            <a:ext cx="6400800" cy="1752600"/>
          </a:xfrm>
        </p:spPr>
        <p:txBody>
          <a:bodyPr/>
          <a:lstStyle>
            <a:lvl1pPr marL="0" indent="0" algn="ctr">
              <a:buFont typeface="Wingdings" pitchFamily="2" charset="2"/>
              <a:buNone/>
              <a:defRPr smtClean="0"/>
            </a:lvl1pPr>
          </a:lstStyle>
          <a:p>
            <a:pPr lvl="0"/>
            <a:r>
              <a:rPr lang="en-US" noProof="0" smtClean="0"/>
              <a:t>Click to edit Master subtitle style</a:t>
            </a:r>
          </a:p>
        </p:txBody>
      </p:sp>
    </p:spTree>
    <p:extLst>
      <p:ext uri="{BB962C8B-B14F-4D97-AF65-F5344CB8AC3E}">
        <p14:creationId xmlns:p14="http://schemas.microsoft.com/office/powerpoint/2010/main" val="49803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35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89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968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87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32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913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55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1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90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978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640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t>GOVERNMENT FINANCE OFFICERS ASSOCIATION</a:t>
            </a:r>
          </a:p>
        </p:txBody>
      </p:sp>
      <p:pic>
        <p:nvPicPr>
          <p:cNvPr id="1030" name="Picture 10" descr="GFOA logo R_rgb"/>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t> </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804" r:id="rId12"/>
    <p:sldLayoutId id="2147483805" r:id="rId13"/>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49263"/>
            <a:ext cx="82296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13"/>
          <p:cNvSpPr>
            <a:spLocks noChangeShapeType="1"/>
          </p:cNvSpPr>
          <p:nvPr userDrawn="1"/>
        </p:nvSpPr>
        <p:spPr bwMode="gray">
          <a:xfrm>
            <a:off x="182563" y="6169025"/>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029" name="Rectangle 4"/>
          <p:cNvSpPr>
            <a:spLocks noChangeArrowheads="1"/>
          </p:cNvSpPr>
          <p:nvPr userDrawn="1"/>
        </p:nvSpPr>
        <p:spPr bwMode="gray">
          <a:xfrm>
            <a:off x="2520950" y="6423025"/>
            <a:ext cx="6416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200" dirty="0">
                <a:solidFill>
                  <a:srgbClr val="000000"/>
                </a:solidFill>
              </a:rPr>
              <a:t>GOVERNMENT FINANCE OFFICERS ASSOCIATION</a:t>
            </a:r>
          </a:p>
        </p:txBody>
      </p:sp>
      <p:pic>
        <p:nvPicPr>
          <p:cNvPr id="1030" name="Picture 10" descr="GFOA logo R_rgb"/>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1613" y="6202363"/>
            <a:ext cx="5159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2"/>
          <p:cNvSpPr>
            <a:spLocks noChangeArrowheads="1"/>
          </p:cNvSpPr>
          <p:nvPr userDrawn="1"/>
        </p:nvSpPr>
        <p:spPr bwMode="auto">
          <a:xfrm>
            <a:off x="230188" y="173038"/>
            <a:ext cx="8682037" cy="209550"/>
          </a:xfrm>
          <a:prstGeom prst="rect">
            <a:avLst/>
          </a:prstGeom>
          <a:solidFill>
            <a:srgbClr val="34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1032" name="Rectangle 10"/>
          <p:cNvSpPr>
            <a:spLocks noChangeArrowheads="1"/>
          </p:cNvSpPr>
          <p:nvPr userDrawn="1"/>
        </p:nvSpPr>
        <p:spPr bwMode="auto">
          <a:xfrm>
            <a:off x="6778625" y="57181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sz="1400" dirty="0">
                <a:solidFill>
                  <a:srgbClr val="000000"/>
                </a:solidFill>
              </a:rPr>
              <a:t> </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2F529B"/>
        </a:buClr>
        <a:buFont typeface="Wingdings" pitchFamily="2" charset="2"/>
        <a:buChar char="l"/>
        <a:defRPr sz="2800">
          <a:solidFill>
            <a:schemeClr val="tx1"/>
          </a:solidFill>
          <a:latin typeface="+mn-lt"/>
          <a:ea typeface="+mn-ea"/>
          <a:cs typeface="+mn-cs"/>
        </a:defRPr>
      </a:lvl1pPr>
      <a:lvl2pPr marL="855663" indent="-3937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2pPr>
      <a:lvl3pPr marL="1198563"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gfoa.org/downloads/budget-relationship.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www.gfoa.org/downloads/AppropriateLevelUnrestrictedFundBalanceGeneralFund_BestPractice.pdf" TargetMode="External"/><Relationship Id="rId3" Type="http://schemas.openxmlformats.org/officeDocument/2006/relationships/hyperlink" Target="http://www.gfoa.org/downloads/budgetAdoptionofFinancialPolicies.pdf" TargetMode="External"/><Relationship Id="rId7" Type="http://schemas.openxmlformats.org/officeDocument/2006/relationships/hyperlink" Target="http://www.gfoa.org/downloads/debt-management-policy.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www.gfoa.org/downloads/budgetSettingofGovernmentChargesandFees.pdf" TargetMode="External"/><Relationship Id="rId5" Type="http://schemas.openxmlformats.org/officeDocument/2006/relationships/hyperlink" Target="http://www.gfoa.org/downloads/EDCPMulti-YearCapitalPlanning.pdf" TargetMode="External"/><Relationship Id="rId10" Type="http://schemas.openxmlformats.org/officeDocument/2006/relationships/hyperlink" Target="http://www.gfoa.org/downloads/revenuecontrolandmanagement.pdf" TargetMode="External"/><Relationship Id="rId4" Type="http://schemas.openxmlformats.org/officeDocument/2006/relationships/hyperlink" Target="http://www.gfoa.org/downloads/LongtermFinancialPlanningFINAL.pdf" TargetMode="External"/><Relationship Id="rId9" Type="http://schemas.openxmlformats.org/officeDocument/2006/relationships/hyperlink" Target="http://www.gfoa.org/downloads/riskmanagementbudget.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file:///C:\Documents%20and%20Settings\JFishbein\Local%20Settings\Temporary%20Internet%20Files\Local%20Settings\Temporary%20Internet%20Files\OLK74\Public%20Participation%20in%20Planning,%20Budgeting,%20and%20Performance%20Management"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gfoa.org/downloads/budget-financial-forecasting.pdf"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rhttp://www.gfoa.org/downloads/budgettrend-comparative-data.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gfoa.org/downloads/LongtermFinancialPlanningFINAL.pdf"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www.gfoa.org/downloads/EDCPMulti-YearCapitalPlanning.pdf" TargetMode="External"/><Relationship Id="rId5" Type="http://schemas.openxmlformats.org/officeDocument/2006/relationships/hyperlink" Target="http://www.gfoa.org/downloads/budgetingforresults.pdf" TargetMode="External"/><Relationship Id="rId4" Type="http://schemas.openxmlformats.org/officeDocument/2006/relationships/hyperlink" Target="http://www.gfoa.org/downloads/budgetStrategicPlanning.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www.gfoa.org/downloads/caafrthresholdscapassets.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www.gfoa.org/downloads/CAPBUDGETPRESENTATIONS%20.pdf" TargetMode="External"/><Relationship Id="rId5" Type="http://schemas.openxmlformats.org/officeDocument/2006/relationships/hyperlink" Target="http://www.gfoa.org/downloads/EDCPcapprojectbudget.pdf" TargetMode="External"/><Relationship Id="rId4" Type="http://schemas.openxmlformats.org/officeDocument/2006/relationships/hyperlink" Target="http://www.gfoa.org/downloads/caafrusefullives.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gfoa.org/downloads/GFOABudgetBPdepartmentalsection2012.pdf"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gfoa.org/downloads/budgetperfmanagement.pdf"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www.gfoa.org/downloads/budget_statistical_supplementalRP.pdf"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www.gfoa.org/downloads/websitepresentation.pdf"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b="0" dirty="0">
                <a:solidFill>
                  <a:srgbClr val="FF0000"/>
                </a:solidFill>
              </a:rPr>
              <a:t> </a:t>
            </a:r>
          </a:p>
        </p:txBody>
      </p:sp>
      <p:sp>
        <p:nvSpPr>
          <p:cNvPr id="3075" name="Rectangle 5"/>
          <p:cNvSpPr>
            <a:spLocks noGrp="1" noChangeArrowheads="1"/>
          </p:cNvSpPr>
          <p:nvPr>
            <p:ph type="subTitle" idx="1"/>
          </p:nvPr>
        </p:nvSpPr>
        <p:spPr/>
        <p:txBody>
          <a:bodyPr/>
          <a:lstStyle/>
          <a:p>
            <a:r>
              <a:rPr lang="en-US" dirty="0" smtClean="0"/>
              <a:t> </a:t>
            </a:r>
            <a:endParaRPr lang="en-US" dirty="0"/>
          </a:p>
        </p:txBody>
      </p:sp>
      <p:sp>
        <p:nvSpPr>
          <p:cNvPr id="4" name="Text Box 7"/>
          <p:cNvSpPr txBox="1">
            <a:spLocks noChangeArrowheads="1"/>
          </p:cNvSpPr>
          <p:nvPr/>
        </p:nvSpPr>
        <p:spPr bwMode="auto">
          <a:xfrm>
            <a:off x="1059442" y="2396450"/>
            <a:ext cx="7016750" cy="27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ctr">
              <a:spcBef>
                <a:spcPct val="50000"/>
              </a:spcBef>
            </a:pPr>
            <a:r>
              <a:rPr lang="en-US" sz="3100" b="1" dirty="0" smtClean="0">
                <a:effectLst>
                  <a:outerShdw blurRad="38100" dist="38100" dir="2700000" algn="tl">
                    <a:srgbClr val="C0C0C0"/>
                  </a:outerShdw>
                </a:effectLst>
                <a:latin typeface="Garamond" pitchFamily="18" charset="0"/>
              </a:rPr>
              <a:t>Building a Better Budget Document </a:t>
            </a:r>
          </a:p>
          <a:p>
            <a:pPr algn="ctr">
              <a:spcBef>
                <a:spcPct val="50000"/>
              </a:spcBef>
            </a:pPr>
            <a:r>
              <a:rPr lang="en-US" sz="3100" b="1" dirty="0" smtClean="0">
                <a:effectLst>
                  <a:outerShdw blurRad="38100" dist="38100" dir="2700000" algn="tl">
                    <a:srgbClr val="C0C0C0"/>
                  </a:outerShdw>
                </a:effectLst>
                <a:latin typeface="Garamond" pitchFamily="18" charset="0"/>
              </a:rPr>
              <a:t>8:50-9:40 AM </a:t>
            </a:r>
          </a:p>
          <a:p>
            <a:pPr algn="ctr">
              <a:spcBef>
                <a:spcPct val="50000"/>
              </a:spcBef>
            </a:pPr>
            <a:r>
              <a:rPr lang="en-US" sz="3100" b="1" dirty="0" smtClean="0">
                <a:effectLst>
                  <a:outerShdw blurRad="38100" dist="38100" dir="2700000" algn="tl">
                    <a:srgbClr val="C0C0C0"/>
                  </a:outerShdw>
                </a:effectLst>
                <a:latin typeface="Garamond" pitchFamily="18" charset="0"/>
              </a:rPr>
              <a:t>October 20, 2015</a:t>
            </a:r>
          </a:p>
          <a:p>
            <a:pPr algn="ctr">
              <a:spcBef>
                <a:spcPct val="50000"/>
              </a:spcBef>
            </a:pPr>
            <a:endParaRPr lang="en-US" sz="3100" b="1" dirty="0">
              <a:effectLst>
                <a:outerShdw blurRad="38100" dist="38100" dir="2700000" algn="tl">
                  <a:srgbClr val="C0C0C0"/>
                </a:outerShdw>
              </a:effectLst>
              <a:latin typeface="Garamond" pitchFamily="18" charset="0"/>
            </a:endParaRPr>
          </a:p>
        </p:txBody>
      </p:sp>
      <p:sp>
        <p:nvSpPr>
          <p:cNvPr id="5" name="Text Box 5"/>
          <p:cNvSpPr txBox="1">
            <a:spLocks noChangeArrowheads="1"/>
          </p:cNvSpPr>
          <p:nvPr/>
        </p:nvSpPr>
        <p:spPr bwMode="auto">
          <a:xfrm>
            <a:off x="489287" y="4922838"/>
            <a:ext cx="8157059" cy="163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4539" tIns="12270" rIns="24539" bIns="12270">
            <a:spAutoFit/>
          </a:bodyPr>
          <a:lstStyle>
            <a:lvl1pPr defTabSz="244475">
              <a:defRPr sz="7300">
                <a:solidFill>
                  <a:schemeClr val="tx1"/>
                </a:solidFill>
                <a:latin typeface="Arial" charset="0"/>
              </a:defRPr>
            </a:lvl1pPr>
            <a:lvl2pPr marL="123825" defTabSz="244475">
              <a:defRPr sz="7300">
                <a:solidFill>
                  <a:schemeClr val="tx1"/>
                </a:solidFill>
                <a:latin typeface="Arial" charset="0"/>
              </a:defRPr>
            </a:lvl2pPr>
            <a:lvl3pPr marL="244475" defTabSz="244475">
              <a:defRPr sz="7300">
                <a:solidFill>
                  <a:schemeClr val="tx1"/>
                </a:solidFill>
                <a:latin typeface="Arial" charset="0"/>
              </a:defRPr>
            </a:lvl3pPr>
            <a:lvl4pPr marL="366713" defTabSz="244475">
              <a:defRPr sz="7300">
                <a:solidFill>
                  <a:schemeClr val="tx1"/>
                </a:solidFill>
                <a:latin typeface="Arial" charset="0"/>
              </a:defRPr>
            </a:lvl4pPr>
            <a:lvl5pPr marL="490538" defTabSz="244475">
              <a:defRPr sz="7300">
                <a:solidFill>
                  <a:schemeClr val="tx1"/>
                </a:solidFill>
                <a:latin typeface="Arial" charset="0"/>
              </a:defRPr>
            </a:lvl5pPr>
            <a:lvl6pPr marL="947738" defTabSz="244475" fontAlgn="base">
              <a:spcBef>
                <a:spcPct val="0"/>
              </a:spcBef>
              <a:spcAft>
                <a:spcPct val="0"/>
              </a:spcAft>
              <a:defRPr sz="7300">
                <a:solidFill>
                  <a:schemeClr val="tx1"/>
                </a:solidFill>
                <a:latin typeface="Arial" charset="0"/>
              </a:defRPr>
            </a:lvl6pPr>
            <a:lvl7pPr marL="1404938" defTabSz="244475" fontAlgn="base">
              <a:spcBef>
                <a:spcPct val="0"/>
              </a:spcBef>
              <a:spcAft>
                <a:spcPct val="0"/>
              </a:spcAft>
              <a:defRPr sz="7300">
                <a:solidFill>
                  <a:schemeClr val="tx1"/>
                </a:solidFill>
                <a:latin typeface="Arial" charset="0"/>
              </a:defRPr>
            </a:lvl7pPr>
            <a:lvl8pPr marL="1862138" defTabSz="244475" fontAlgn="base">
              <a:spcBef>
                <a:spcPct val="0"/>
              </a:spcBef>
              <a:spcAft>
                <a:spcPct val="0"/>
              </a:spcAft>
              <a:defRPr sz="7300">
                <a:solidFill>
                  <a:schemeClr val="tx1"/>
                </a:solidFill>
                <a:latin typeface="Arial" charset="0"/>
              </a:defRPr>
            </a:lvl8pPr>
            <a:lvl9pPr marL="2319338" defTabSz="244475" fontAlgn="base">
              <a:spcBef>
                <a:spcPct val="0"/>
              </a:spcBef>
              <a:spcAft>
                <a:spcPct val="0"/>
              </a:spcAft>
              <a:defRPr sz="7300">
                <a:solidFill>
                  <a:schemeClr val="tx1"/>
                </a:solidFill>
                <a:latin typeface="Arial" charset="0"/>
              </a:defRPr>
            </a:lvl9pPr>
          </a:lstStyle>
          <a:p>
            <a:pPr>
              <a:spcBef>
                <a:spcPct val="50000"/>
              </a:spcBef>
            </a:pPr>
            <a:r>
              <a:rPr lang="en-US" sz="1900" dirty="0"/>
              <a:t>John Fishbein, Senior </a:t>
            </a:r>
            <a:r>
              <a:rPr lang="en-US" sz="1900" dirty="0" smtClean="0"/>
              <a:t>Program Manager, Technical Services Center, GFOA</a:t>
            </a:r>
          </a:p>
          <a:p>
            <a:pPr>
              <a:spcBef>
                <a:spcPct val="50000"/>
              </a:spcBef>
            </a:pPr>
            <a:r>
              <a:rPr lang="en-US" sz="1900" dirty="0" smtClean="0"/>
              <a:t>Phone: 312-578-2268</a:t>
            </a:r>
          </a:p>
          <a:p>
            <a:pPr>
              <a:spcBef>
                <a:spcPct val="50000"/>
              </a:spcBef>
            </a:pPr>
            <a:r>
              <a:rPr lang="en-US" sz="1900" dirty="0" smtClean="0"/>
              <a:t>Email: jfishbein@gfoa.org</a:t>
            </a:r>
          </a:p>
          <a:p>
            <a:pPr>
              <a:spcBef>
                <a:spcPct val="50000"/>
              </a:spcBef>
            </a:pPr>
            <a:r>
              <a:rPr lang="en-US" sz="1900" dirty="0" smtClean="0"/>
              <a:t> </a:t>
            </a:r>
            <a:endParaRPr lang="en-US" sz="19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228600" y="730251"/>
            <a:ext cx="86106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449263" algn="l"/>
              </a:tabLst>
            </a:pPr>
            <a:r>
              <a:rPr lang="en-US" sz="1800" b="1" dirty="0">
                <a:latin typeface="Times New Roman" pitchFamily="18" charset="0"/>
                <a:cs typeface="Times New Roman" pitchFamily="18" charset="0"/>
              </a:rPr>
              <a:t>#P2: Short-Term Organization-Wide Factors Influencing Decisions</a:t>
            </a:r>
          </a:p>
          <a:p>
            <a:pPr defTabSz="898525">
              <a:tabLst>
                <a:tab pos="449263" algn="l"/>
              </a:tabLst>
            </a:pPr>
            <a:endParaRPr lang="en-US" sz="1800" dirty="0">
              <a:latin typeface="Times New Roman" pitchFamily="18" charset="0"/>
            </a:endParaRPr>
          </a:p>
          <a:p>
            <a:pPr defTabSz="898525" eaLnBrk="0" hangingPunct="0">
              <a:tabLst>
                <a:tab pos="449263" algn="l"/>
              </a:tabLst>
            </a:pPr>
            <a:r>
              <a:rPr lang="en-US" sz="1800" b="1" dirty="0">
                <a:latin typeface="Times New Roman" pitchFamily="18" charset="0"/>
                <a:cs typeface="Times New Roman" pitchFamily="18" charset="0"/>
              </a:rPr>
              <a:t>The document should describe the entity’s short-term factors that influence the decisions made in the development of the budget for the upcoming year.</a:t>
            </a:r>
            <a:endParaRPr lang="en-US" sz="1800" dirty="0">
              <a:latin typeface="Times New Roman" pitchFamily="18" charset="0"/>
            </a:endParaRPr>
          </a:p>
          <a:p>
            <a:pPr defTabSz="898525" eaLnBrk="0" hangingPunct="0">
              <a:tabLst>
                <a:tab pos="449263" algn="l"/>
              </a:tabLst>
            </a:pPr>
            <a:endParaRPr lang="en-US" sz="1800" u="sng" dirty="0">
              <a:latin typeface="Times New Roman" pitchFamily="18" charset="0"/>
              <a:cs typeface="Times New Roman" pitchFamily="18" charset="0"/>
            </a:endParaRPr>
          </a:p>
          <a:p>
            <a:pPr defTabSz="898525" eaLnBrk="0" hangingPunct="0">
              <a:tabLst>
                <a:tab pos="449263" algn="l"/>
              </a:tabLst>
            </a:pPr>
            <a:r>
              <a:rPr lang="en-US" sz="1800" u="sng" dirty="0">
                <a:latin typeface="Times New Roman" pitchFamily="18" charset="0"/>
                <a:cs typeface="Times New Roman" pitchFamily="18" charset="0"/>
              </a:rPr>
              <a:t>Criteria Location Guide Questions</a:t>
            </a:r>
          </a:p>
          <a:p>
            <a:pPr defTabSz="898525" eaLnBrk="0" hangingPunct="0">
              <a:buFontTx/>
              <a:buAutoNum type="arabicPeriod"/>
              <a:tabLst>
                <a:tab pos="449263" algn="l"/>
              </a:tabLst>
            </a:pPr>
            <a:r>
              <a:rPr lang="en-US" sz="1800" dirty="0">
                <a:latin typeface="Times New Roman" pitchFamily="18" charset="0"/>
                <a:cs typeface="Times New Roman" pitchFamily="18" charset="0"/>
              </a:rPr>
              <a:t> Are short-term factors addressed?</a:t>
            </a:r>
            <a:endParaRPr lang="en-US" sz="1800" dirty="0">
              <a:latin typeface="Times New Roman" pitchFamily="18" charset="0"/>
            </a:endParaRPr>
          </a:p>
          <a:p>
            <a:pPr defTabSz="898525" eaLnBrk="0" hangingPunct="0">
              <a:buFontTx/>
              <a:buAutoNum type="arabicPeriod"/>
              <a:tabLst>
                <a:tab pos="449263" algn="l"/>
              </a:tabLst>
            </a:pPr>
            <a:r>
              <a:rPr lang="en-US" sz="1800" dirty="0">
                <a:latin typeface="Times New Roman" pitchFamily="18" charset="0"/>
                <a:cs typeface="Times New Roman" pitchFamily="18" charset="0"/>
              </a:rPr>
              <a:t> Does the document discuss how the short-term factors guided the development of the annual budget?</a:t>
            </a:r>
            <a:endParaRPr lang="en-US" sz="1800" dirty="0">
              <a:latin typeface="Times New Roman" pitchFamily="18" charset="0"/>
            </a:endParaRPr>
          </a:p>
          <a:p>
            <a:pPr defTabSz="898525" eaLnBrk="0" hangingPunct="0">
              <a:buFontTx/>
              <a:buAutoNum type="arabicPeriod"/>
              <a:tabLst>
                <a:tab pos="449263" algn="l"/>
              </a:tabLst>
            </a:pPr>
            <a:r>
              <a:rPr lang="en-US" sz="1800" dirty="0">
                <a:latin typeface="Times New Roman" pitchFamily="18" charset="0"/>
                <a:cs typeface="Times New Roman" pitchFamily="18" charset="0"/>
              </a:rPr>
              <a:t> Is a summary of service level changes presented?</a:t>
            </a:r>
          </a:p>
          <a:p>
            <a:pPr marL="1795463" lvl="4" defTabSz="898525" eaLnBrk="0" hangingPunct="0">
              <a:buFontTx/>
              <a:buAutoNum type="arabicPeriod"/>
              <a:tabLst>
                <a:tab pos="449263" algn="l"/>
              </a:tabLst>
            </a:pPr>
            <a:endParaRPr lang="en-US" sz="1800" dirty="0">
              <a:latin typeface="Times New Roman" pitchFamily="18" charset="0"/>
              <a:cs typeface="Times New Roman" pitchFamily="18" charset="0"/>
            </a:endParaRPr>
          </a:p>
          <a:p>
            <a:pPr defTabSz="898525">
              <a:tabLst>
                <a:tab pos="449263" algn="l"/>
              </a:tabLst>
            </a:pPr>
            <a:r>
              <a:rPr lang="en-US" sz="1800" u="sng" dirty="0">
                <a:latin typeface="Times New Roman" pitchFamily="18" charset="0"/>
              </a:rPr>
              <a:t>Explanation</a:t>
            </a:r>
            <a:endParaRPr lang="en-US" sz="1800" dirty="0">
              <a:latin typeface="Times New Roman" pitchFamily="18" charset="0"/>
            </a:endParaRPr>
          </a:p>
          <a:p>
            <a:pPr defTabSz="898525">
              <a:tabLst>
                <a:tab pos="449263" algn="l"/>
              </a:tabLst>
            </a:pPr>
            <a:r>
              <a:rPr lang="en-US" sz="1800" dirty="0">
                <a:latin typeface="Times New Roman" pitchFamily="18" charset="0"/>
              </a:rPr>
              <a:t>This criterion requires a discussion of the key factors that guide the development of the upcoming year’s budget. Factors that might be included relate to: salary and benefit guidelines, fees, capital improvements, program enhancements or reductions, tax levels, use of reserves, service level assumptions, unfunded mandates, economic development strategies, inflation assumptions, and demographic assumptions.</a:t>
            </a:r>
            <a:r>
              <a:rPr lang="en-US" dirty="0">
                <a:latin typeface="Times New Roman" pitchFamily="18" charset="0"/>
              </a:rPr>
              <a:t>  </a:t>
            </a:r>
            <a:endParaRPr lang="en-US" sz="1800" dirty="0"/>
          </a:p>
        </p:txBody>
      </p:sp>
      <p:sp>
        <p:nvSpPr>
          <p:cNvPr id="540675" name="Text Box 3"/>
          <p:cNvSpPr txBox="1">
            <a:spLocks noChangeArrowheads="1"/>
          </p:cNvSpPr>
          <p:nvPr/>
        </p:nvSpPr>
        <p:spPr bwMode="auto">
          <a:xfrm>
            <a:off x="228600" y="5590237"/>
            <a:ext cx="5638800" cy="30480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cs typeface="Times New Roman" pitchFamily="18" charset="0"/>
              </a:rPr>
              <a:t>Factors should include a mix of operational and financial items.</a:t>
            </a:r>
            <a:endParaRPr lang="en-US" sz="1600" b="1" i="1" dirty="0">
              <a:latin typeface="Times New Roman" pitchFamily="18" charset="0"/>
            </a:endParaRPr>
          </a:p>
        </p:txBody>
      </p:sp>
      <p:sp>
        <p:nvSpPr>
          <p:cNvPr id="540676" name="Rectangle 4"/>
          <p:cNvSpPr>
            <a:spLocks noChangeArrowheads="1"/>
          </p:cNvSpPr>
          <p:nvPr/>
        </p:nvSpPr>
        <p:spPr bwMode="auto">
          <a:xfrm>
            <a:off x="-4495800" y="3813724"/>
            <a:ext cx="181326" cy="78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54" tIns="44877" rIns="89754" bIns="44877" anchor="ctr">
            <a:spAutoFit/>
          </a:bodyPr>
          <a:lstStyle/>
          <a:p>
            <a:pPr defTabSz="898525"/>
            <a:r>
              <a:rPr lang="en-US" sz="900" dirty="0"/>
              <a:t/>
            </a:r>
            <a:br>
              <a:rPr lang="en-US" sz="900" dirty="0"/>
            </a:br>
            <a:endParaRPr lang="en-US" sz="1800" dirty="0"/>
          </a:p>
          <a:p>
            <a:pPr defTabSz="898525" eaLnBrk="0" hangingPunct="0"/>
            <a:endParaRPr lang="en-US" sz="1800" dirty="0"/>
          </a:p>
        </p:txBody>
      </p:sp>
    </p:spTree>
    <p:extLst>
      <p:ext uri="{BB962C8B-B14F-4D97-AF65-F5344CB8AC3E}">
        <p14:creationId xmlns:p14="http://schemas.microsoft.com/office/powerpoint/2010/main" val="45139632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Text Box 3"/>
          <p:cNvSpPr txBox="1">
            <a:spLocks noChangeArrowheads="1"/>
          </p:cNvSpPr>
          <p:nvPr/>
        </p:nvSpPr>
        <p:spPr bwMode="auto">
          <a:xfrm>
            <a:off x="7937171" y="416859"/>
            <a:ext cx="1159119"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ctr">
              <a:spcBef>
                <a:spcPct val="50000"/>
              </a:spcBef>
            </a:pPr>
            <a:r>
              <a:rPr lang="en-US" sz="1000" dirty="0" smtClean="0">
                <a:latin typeface="Times New Roman" pitchFamily="18" charset="0"/>
              </a:rPr>
              <a:t>City of Birmingham, MI.</a:t>
            </a:r>
            <a:endParaRPr lang="en-US" sz="1000" dirty="0">
              <a:latin typeface="Times New Roman" pitchFamily="18" charset="0"/>
            </a:endParaRPr>
          </a:p>
        </p:txBody>
      </p:sp>
      <p:pic>
        <p:nvPicPr>
          <p:cNvPr id="12290" name="Picture 2" descr="D:\Chapter 3\city of Birmingham, Alabama page 25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1"/>
          <a:stretch/>
        </p:blipFill>
        <p:spPr bwMode="auto">
          <a:xfrm>
            <a:off x="691763" y="416858"/>
            <a:ext cx="7347005" cy="568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7527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8116219" y="485030"/>
            <a:ext cx="852854"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Wichita, KS.</a:t>
            </a:r>
            <a:endParaRPr lang="en-US" sz="1000" dirty="0">
              <a:latin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485030"/>
            <a:ext cx="7750459"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3538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Text Box 4"/>
          <p:cNvSpPr txBox="1">
            <a:spLocks noChangeArrowheads="1"/>
          </p:cNvSpPr>
          <p:nvPr/>
        </p:nvSpPr>
        <p:spPr bwMode="auto">
          <a:xfrm>
            <a:off x="143608" y="5735638"/>
            <a:ext cx="3446585" cy="39052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cs typeface="Times New Roman" pitchFamily="18" charset="0"/>
              </a:rPr>
              <a:t>Discuss issues and offer solutions.</a:t>
            </a:r>
            <a:endParaRPr lang="en-US" sz="1600" b="1" dirty="0">
              <a:latin typeface="Times New Roman" pitchFamily="18" charset="0"/>
            </a:endParaRPr>
          </a:p>
        </p:txBody>
      </p:sp>
      <p:sp>
        <p:nvSpPr>
          <p:cNvPr id="544777" name="Rectangle 9"/>
          <p:cNvSpPr>
            <a:spLocks noChangeArrowheads="1"/>
          </p:cNvSpPr>
          <p:nvPr/>
        </p:nvSpPr>
        <p:spPr bwMode="auto">
          <a:xfrm>
            <a:off x="143608" y="453250"/>
            <a:ext cx="8609135"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r>
              <a:rPr lang="en-US" sz="1800" b="1" dirty="0">
                <a:latin typeface="Times New Roman" pitchFamily="18" charset="0"/>
                <a:cs typeface="Times New Roman" pitchFamily="18" charset="0"/>
              </a:rPr>
              <a:t>#P3: Priorities and Issues (Mandatory)</a:t>
            </a:r>
          </a:p>
          <a:p>
            <a:pPr defTabSz="898525"/>
            <a:endParaRPr lang="en-US" sz="1800" dirty="0">
              <a:latin typeface="Times New Roman" pitchFamily="18" charset="0"/>
            </a:endParaRPr>
          </a:p>
          <a:p>
            <a:pPr defTabSz="898525" eaLnBrk="0" hangingPunct="0"/>
            <a:r>
              <a:rPr lang="en-US" sz="1800" b="1" dirty="0">
                <a:latin typeface="Times New Roman" pitchFamily="18" charset="0"/>
              </a:rPr>
              <a:t>The document shall include a budget message that articulates priorities and issues for the upcoming year. The message should describe significant changes in priorities from the current year and explain the factors that led to those changes. The message may take one of several forms </a:t>
            </a:r>
            <a:r>
              <a:rPr lang="en-US" sz="1800" b="1" i="1" dirty="0">
                <a:latin typeface="Times New Roman" pitchFamily="18" charset="0"/>
              </a:rPr>
              <a:t>(e.g., transmittal letter, budget summary section)</a:t>
            </a:r>
            <a:r>
              <a:rPr lang="en-US" sz="1800" b="1" dirty="0">
                <a:latin typeface="Times New Roman" pitchFamily="18" charset="0"/>
              </a:rPr>
              <a:t>.</a:t>
            </a:r>
            <a:r>
              <a:rPr lang="en-US" sz="1800" dirty="0">
                <a:latin typeface="Times New Roman" pitchFamily="18" charset="0"/>
              </a:rPr>
              <a:t> </a:t>
            </a:r>
          </a:p>
          <a:p>
            <a:pPr defTabSz="898525" eaLnBrk="0" hangingPunct="0"/>
            <a:endParaRPr lang="en-US" sz="1800" u="sng" dirty="0">
              <a:latin typeface="Times New Roman" pitchFamily="18" charset="0"/>
              <a:cs typeface="Times New Roman" pitchFamily="18" charset="0"/>
            </a:endParaRPr>
          </a:p>
          <a:p>
            <a:pPr defTabSz="898525" eaLnBrk="0" hangingPunct="0"/>
            <a:r>
              <a:rPr lang="en-US" sz="1800" u="sng" dirty="0">
                <a:latin typeface="Times New Roman" pitchFamily="18" charset="0"/>
                <a:cs typeface="Times New Roman" pitchFamily="18" charset="0"/>
              </a:rPr>
              <a:t>Criteria Location Guide Questions</a:t>
            </a:r>
          </a:p>
          <a:p>
            <a:pPr defTabSz="898525" eaLnBrk="0" hangingPunct="0">
              <a:buFontTx/>
              <a:buAutoNum type="arabicPeriod"/>
            </a:pPr>
            <a:r>
              <a:rPr lang="en-US" sz="1800" dirty="0">
                <a:latin typeface="Times New Roman" pitchFamily="18" charset="0"/>
              </a:rPr>
              <a:t> Does the message highlight the principal issues facing the governing body in developing the budget </a:t>
            </a:r>
            <a:r>
              <a:rPr lang="en-US" sz="1800" i="1" dirty="0">
                <a:latin typeface="Times New Roman" pitchFamily="18" charset="0"/>
              </a:rPr>
              <a:t>(e.g., policy issues, economic factors, regulatory, and legislative challenges)</a:t>
            </a:r>
            <a:r>
              <a:rPr lang="en-US" sz="1800" dirty="0">
                <a:latin typeface="Times New Roman" pitchFamily="18" charset="0"/>
              </a:rPr>
              <a:t>?</a:t>
            </a:r>
          </a:p>
          <a:p>
            <a:pPr defTabSz="898525">
              <a:buFontTx/>
              <a:buAutoNum type="arabicPeriod"/>
            </a:pPr>
            <a:r>
              <a:rPr lang="en-US" sz="1800" dirty="0">
                <a:latin typeface="Times New Roman" pitchFamily="18" charset="0"/>
              </a:rPr>
              <a:t> Does the message describe the action to be taken to address these issues?</a:t>
            </a:r>
          </a:p>
          <a:p>
            <a:pPr defTabSz="898525">
              <a:buFontTx/>
              <a:buAutoNum type="arabicPeriod"/>
            </a:pPr>
            <a:r>
              <a:rPr lang="en-US" sz="1800" dirty="0">
                <a:latin typeface="Times New Roman" pitchFamily="18" charset="0"/>
              </a:rPr>
              <a:t> Does the message explain how the priorities for the budget year differ from the priorities of the current year?</a:t>
            </a:r>
          </a:p>
          <a:p>
            <a:pPr defTabSz="898525">
              <a:buFontTx/>
              <a:buAutoNum type="arabicPeriod"/>
            </a:pPr>
            <a:r>
              <a:rPr lang="en-US" sz="1800" dirty="0">
                <a:latin typeface="Times New Roman" pitchFamily="18" charset="0"/>
              </a:rPr>
              <a:t> Is the message comprehensive enough to address the entire entity? </a:t>
            </a:r>
          </a:p>
          <a:p>
            <a:pPr marL="8455025" lvl="4" indent="-1362075" defTabSz="898525" eaLnBrk="0" hangingPunct="0">
              <a:buFontTx/>
              <a:buAutoNum type="arabicPeriod"/>
            </a:pPr>
            <a:endParaRPr lang="en-US" sz="1800" dirty="0">
              <a:latin typeface="Times New Roman" pitchFamily="18" charset="0"/>
              <a:cs typeface="Times New Roman" pitchFamily="18" charset="0"/>
            </a:endParaRPr>
          </a:p>
          <a:p>
            <a:pPr defTabSz="898525"/>
            <a:r>
              <a:rPr lang="en-US" sz="1800" u="sng" dirty="0">
                <a:latin typeface="Times New Roman" pitchFamily="18" charset="0"/>
              </a:rPr>
              <a:t>Explanation</a:t>
            </a:r>
            <a:endParaRPr lang="en-US" sz="1800" dirty="0">
              <a:latin typeface="Times New Roman" pitchFamily="18" charset="0"/>
            </a:endParaRPr>
          </a:p>
          <a:p>
            <a:pPr defTabSz="898525"/>
            <a:r>
              <a:rPr lang="en-US" sz="1800" dirty="0">
                <a:latin typeface="Times New Roman" pitchFamily="18" charset="0"/>
              </a:rPr>
              <a:t>This criterion requires a summary explanation of key issues and decisions made during the budget process. The budget message also should address the ramifications of these decisions.  It is recommended that the total amount of the budget be included in the budget message. </a:t>
            </a:r>
          </a:p>
        </p:txBody>
      </p:sp>
    </p:spTree>
    <p:extLst>
      <p:ext uri="{BB962C8B-B14F-4D97-AF65-F5344CB8AC3E}">
        <p14:creationId xmlns:p14="http://schemas.microsoft.com/office/powerpoint/2010/main" val="27098135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2" name="Text Box 4"/>
          <p:cNvSpPr txBox="1">
            <a:spLocks noChangeArrowheads="1"/>
          </p:cNvSpPr>
          <p:nvPr/>
        </p:nvSpPr>
        <p:spPr bwMode="auto">
          <a:xfrm>
            <a:off x="8158037" y="469127"/>
            <a:ext cx="852854"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Centralia, IL.</a:t>
            </a:r>
          </a:p>
        </p:txBody>
      </p:sp>
      <p:pic>
        <p:nvPicPr>
          <p:cNvPr id="13314" name="Picture 2" descr="D:\Chapter 4\city of Centralia, Illinois page 3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6834" y="469127"/>
            <a:ext cx="7641203" cy="55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128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hapter 4\Polk County, Texas page 3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3183" y="416858"/>
            <a:ext cx="6877878" cy="5689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8179829" y="416858"/>
            <a:ext cx="852854"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Polk County, TX.</a:t>
            </a:r>
            <a:endParaRPr lang="en-US" sz="1000" dirty="0">
              <a:latin typeface="Times New Roman" pitchFamily="18" charset="0"/>
            </a:endParaRPr>
          </a:p>
        </p:txBody>
      </p:sp>
    </p:spTree>
    <p:extLst>
      <p:ext uri="{BB962C8B-B14F-4D97-AF65-F5344CB8AC3E}">
        <p14:creationId xmlns:p14="http://schemas.microsoft.com/office/powerpoint/2010/main" val="145595291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ext Box 2"/>
          <p:cNvSpPr txBox="1">
            <a:spLocks noChangeArrowheads="1"/>
          </p:cNvSpPr>
          <p:nvPr/>
        </p:nvSpPr>
        <p:spPr bwMode="auto">
          <a:xfrm>
            <a:off x="219808" y="5765442"/>
            <a:ext cx="4548554" cy="350871"/>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Present the budget overview in a concise manner.</a:t>
            </a:r>
          </a:p>
        </p:txBody>
      </p:sp>
      <p:sp>
        <p:nvSpPr>
          <p:cNvPr id="545795" name="Rectangle 3"/>
          <p:cNvSpPr>
            <a:spLocks noChangeArrowheads="1"/>
          </p:cNvSpPr>
          <p:nvPr/>
        </p:nvSpPr>
        <p:spPr bwMode="auto">
          <a:xfrm>
            <a:off x="287215" y="490180"/>
            <a:ext cx="8610600"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#C2: Budget Overview (Mandatory)  </a:t>
            </a:r>
            <a:endParaRPr lang="en-US" sz="1800" b="1" dirty="0">
              <a:latin typeface="Times New Roman" pitchFamily="18" charset="0"/>
            </a:endParaRPr>
          </a:p>
          <a:p>
            <a:pPr algn="ctr" defTabSz="898525" eaLnBrk="0" hangingPunct="0">
              <a:tabLst>
                <a:tab pos="-898525" algn="l"/>
              </a:tabLst>
            </a:pPr>
            <a:endParaRPr lang="en-US" sz="1800" b="1" dirty="0">
              <a:latin typeface="Times New Roman" pitchFamily="18" charset="0"/>
              <a:cs typeface="Times New Roman" pitchFamily="18" charset="0"/>
            </a:endParaRPr>
          </a:p>
          <a:p>
            <a:pPr algn="just" defTabSz="898525" eaLnBrk="0" hangingPunct="0">
              <a:tabLst>
                <a:tab pos="-898525" algn="l"/>
              </a:tabLst>
            </a:pPr>
            <a:r>
              <a:rPr lang="en-US" sz="1800" b="1" dirty="0">
                <a:latin typeface="Times New Roman" pitchFamily="18" charset="0"/>
              </a:rPr>
              <a:t>The document should provide an overview of significant budgetary items and trends. An overview should be presented within the budget document either in a separate section </a:t>
            </a:r>
            <a:r>
              <a:rPr lang="en-US" sz="1800" b="1" i="1" dirty="0">
                <a:latin typeface="Times New Roman" pitchFamily="18" charset="0"/>
              </a:rPr>
              <a:t>(e.g., executive summary)</a:t>
            </a:r>
            <a:r>
              <a:rPr lang="en-US" sz="1800" b="1" dirty="0">
                <a:latin typeface="Times New Roman" pitchFamily="18" charset="0"/>
              </a:rPr>
              <a:t> or integrated within the transmittal letter or as a separate budget-in-brief document.</a:t>
            </a:r>
          </a:p>
          <a:p>
            <a:pPr algn="just" defTabSz="898525" eaLnBrk="0" hangingPunct="0">
              <a:tabLst>
                <a:tab pos="-898525" algn="l"/>
              </a:tabLst>
            </a:pPr>
            <a:endParaRPr lang="en-US" sz="1800" b="1" u="sng" dirty="0">
              <a:latin typeface="Times New Roman" pitchFamily="18" charset="0"/>
              <a:cs typeface="Times New Roman" pitchFamily="18" charset="0"/>
            </a:endParaRPr>
          </a:p>
          <a:p>
            <a:pPr defTabSz="898525" eaLnBrk="0" hangingPunct="0">
              <a:tabLst>
                <a:tab pos="-898525" algn="l"/>
              </a:tabLst>
            </a:pPr>
            <a:r>
              <a:rPr lang="en-US"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800" dirty="0">
                <a:latin typeface="Times New Roman" pitchFamily="18" charset="0"/>
              </a:rPr>
              <a:t>Is an overview contained in the budget message/transmittal letter, executive summary, or in a separate budget-in-brief document? </a:t>
            </a:r>
          </a:p>
          <a:p>
            <a:pPr defTabSz="898525">
              <a:buFontTx/>
              <a:buAutoNum type="arabicPeriod"/>
              <a:tabLst>
                <a:tab pos="-898525" algn="l"/>
              </a:tabLst>
            </a:pPr>
            <a:r>
              <a:rPr lang="en-US" sz="1800" dirty="0">
                <a:latin typeface="Times New Roman" pitchFamily="18" charset="0"/>
              </a:rPr>
              <a:t>Is summary information on significant budgetary items conveyed in an easy to read format?  </a:t>
            </a:r>
          </a:p>
          <a:p>
            <a:pPr defTabSz="898525">
              <a:buFontTx/>
              <a:buAutoNum type="arabicPeriod"/>
              <a:tabLst>
                <a:tab pos="-898525" algn="l"/>
              </a:tabLst>
            </a:pPr>
            <a:r>
              <a:rPr lang="en-US" sz="1800" dirty="0">
                <a:latin typeface="Times New Roman" pitchFamily="18" charset="0"/>
              </a:rPr>
              <a:t>Is summary information on budgetary trends provided?</a:t>
            </a:r>
            <a:r>
              <a:rPr lang="en-US" dirty="0"/>
              <a:t> </a:t>
            </a:r>
            <a:endParaRPr lang="en-US" u="sng" dirty="0">
              <a:latin typeface="Times New Roman" pitchFamily="18" charset="0"/>
              <a:cs typeface="Times New Roman" pitchFamily="18" charset="0"/>
            </a:endParaRPr>
          </a:p>
          <a:p>
            <a:pPr algn="ctr" defTabSz="898525" eaLnBrk="0" hangingPunct="0">
              <a:tabLst>
                <a:tab pos="-898525" algn="l"/>
              </a:tabLst>
            </a:pPr>
            <a:endParaRPr lang="en-US" dirty="0">
              <a:latin typeface="Times New Roman" pitchFamily="18" charset="0"/>
            </a:endParaRPr>
          </a:p>
          <a:p>
            <a:pPr defTabSz="898525">
              <a:tabLst>
                <a:tab pos="-898525" algn="l"/>
              </a:tabLst>
            </a:pPr>
            <a:r>
              <a:rPr lang="en-US" u="sng" dirty="0">
                <a:latin typeface="Times New Roman" pitchFamily="18" charset="0"/>
              </a:rPr>
              <a:t>Explanation</a:t>
            </a:r>
            <a:endParaRPr lang="en-US" dirty="0">
              <a:latin typeface="Times New Roman" pitchFamily="18" charset="0"/>
            </a:endParaRPr>
          </a:p>
          <a:p>
            <a:pPr defTabSz="898525">
              <a:tabLst>
                <a:tab pos="-898525" algn="l"/>
              </a:tabLst>
            </a:pPr>
            <a:r>
              <a:rPr lang="en-US" sz="1800" dirty="0">
                <a:latin typeface="Times New Roman" pitchFamily="18" charset="0"/>
              </a:rPr>
              <a:t>The intent of this criterion is to help readers quickly understand major budgetary items and trends (revenues, expenditures, and capital). Highlighting, indentation, bullet points, outlines, tables, or graphs may help in communicating this information. If a budget-in-brief is published as a separate document, inclusion of easy to read summary financial information in the main budget document is encouraged. </a:t>
            </a:r>
          </a:p>
        </p:txBody>
      </p:sp>
    </p:spTree>
    <p:extLst>
      <p:ext uri="{BB962C8B-B14F-4D97-AF65-F5344CB8AC3E}">
        <p14:creationId xmlns:p14="http://schemas.microsoft.com/office/powerpoint/2010/main" val="178504716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Text Box 4"/>
          <p:cNvSpPr txBox="1">
            <a:spLocks noChangeArrowheads="1"/>
          </p:cNvSpPr>
          <p:nvPr/>
        </p:nvSpPr>
        <p:spPr bwMode="auto">
          <a:xfrm>
            <a:off x="8105043" y="1"/>
            <a:ext cx="1087315"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Norfolk, VA.</a:t>
            </a:r>
            <a:endParaRPr lang="en-US" sz="1000" dirty="0">
              <a:latin typeface="Times New Roman" pitchFamily="18" charset="0"/>
            </a:endParaRPr>
          </a:p>
        </p:txBody>
      </p:sp>
      <p:pic>
        <p:nvPicPr>
          <p:cNvPr id="14338" name="Picture 2" descr="D:\Chapter 5\city of Norfolk, Virginia page 4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7827" y="443753"/>
            <a:ext cx="5359178" cy="565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882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Chapter 5\City of Suwanee, Georgia page 4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740" y="380174"/>
            <a:ext cx="8511960" cy="5618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8587409" y="477079"/>
            <a:ext cx="604948" cy="50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900" dirty="0" smtClean="0">
                <a:latin typeface="Times New Roman" pitchFamily="18" charset="0"/>
              </a:rPr>
              <a:t>City of </a:t>
            </a:r>
            <a:r>
              <a:rPr lang="en-US" sz="900" dirty="0" err="1" smtClean="0">
                <a:latin typeface="Times New Roman" pitchFamily="18" charset="0"/>
              </a:rPr>
              <a:t>Suwane</a:t>
            </a:r>
            <a:r>
              <a:rPr lang="en-US" sz="900" dirty="0" smtClean="0">
                <a:latin typeface="Times New Roman" pitchFamily="18" charset="0"/>
              </a:rPr>
              <a:t>, GA.</a:t>
            </a:r>
            <a:endParaRPr lang="en-US" sz="900" dirty="0">
              <a:latin typeface="Times New Roman" pitchFamily="18" charset="0"/>
            </a:endParaRPr>
          </a:p>
        </p:txBody>
      </p:sp>
    </p:spTree>
    <p:extLst>
      <p:ext uri="{BB962C8B-B14F-4D97-AF65-F5344CB8AC3E}">
        <p14:creationId xmlns:p14="http://schemas.microsoft.com/office/powerpoint/2010/main" val="13765558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304800" y="5132388"/>
            <a:ext cx="3922834" cy="3365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Make sure the organization chart is legible.</a:t>
            </a:r>
          </a:p>
        </p:txBody>
      </p:sp>
      <p:sp>
        <p:nvSpPr>
          <p:cNvPr id="546819" name="Rectangle 3"/>
          <p:cNvSpPr>
            <a:spLocks noChangeArrowheads="1"/>
          </p:cNvSpPr>
          <p:nvPr/>
        </p:nvSpPr>
        <p:spPr bwMode="auto">
          <a:xfrm>
            <a:off x="304800" y="915988"/>
            <a:ext cx="86106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#O1: Organization Chart (Mandatory)  </a:t>
            </a:r>
            <a:endParaRPr lang="en-US" sz="1800" b="1" dirty="0">
              <a:latin typeface="Times New Roman" pitchFamily="18" charset="0"/>
            </a:endParaRPr>
          </a:p>
          <a:p>
            <a:pPr algn="ctr" defTabSz="898525" eaLnBrk="0" hangingPunct="0">
              <a:tabLst>
                <a:tab pos="-898525" algn="l"/>
              </a:tabLst>
            </a:pPr>
            <a:endParaRPr lang="en-US" sz="1800" b="1" dirty="0">
              <a:latin typeface="Times New Roman" pitchFamily="18" charset="0"/>
              <a:cs typeface="Times New Roman" pitchFamily="18" charset="0"/>
            </a:endParaRPr>
          </a:p>
          <a:p>
            <a:pPr defTabSz="898525" eaLnBrk="0" hangingPunct="0">
              <a:tabLst>
                <a:tab pos="-898525" algn="l"/>
              </a:tabLst>
            </a:pPr>
            <a:r>
              <a:rPr lang="en-US" sz="1800" b="1" dirty="0">
                <a:latin typeface="Times New Roman" pitchFamily="18" charset="0"/>
              </a:rPr>
              <a:t>The document shall include an organization chart(s) for the entire entity.</a:t>
            </a:r>
            <a:r>
              <a:rPr lang="en-US" sz="1800" dirty="0">
                <a:latin typeface="Times New Roman" pitchFamily="18" charset="0"/>
              </a:rPr>
              <a:t> </a:t>
            </a:r>
          </a:p>
          <a:p>
            <a:pPr defTabSz="898525" eaLnBrk="0" hangingPunct="0">
              <a:tabLst>
                <a:tab pos="-898525" algn="l"/>
              </a:tabLst>
            </a:pPr>
            <a:endParaRPr lang="en-US" sz="1800" b="1" u="sng" dirty="0">
              <a:latin typeface="Times New Roman" pitchFamily="18" charset="0"/>
              <a:cs typeface="Times New Roman" pitchFamily="18" charset="0"/>
            </a:endParaRPr>
          </a:p>
          <a:p>
            <a:pPr defTabSz="898525" eaLnBrk="0" hangingPunct="0">
              <a:tabLst>
                <a:tab pos="-898525" algn="l"/>
              </a:tabLst>
            </a:pPr>
            <a:r>
              <a:rPr lang="en-US" sz="18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800" dirty="0">
                <a:latin typeface="Times New Roman" pitchFamily="18" charset="0"/>
              </a:rPr>
              <a:t> Is an organization chart provided which shows the entire entity?</a:t>
            </a:r>
          </a:p>
          <a:p>
            <a:pPr defTabSz="898525">
              <a:tabLst>
                <a:tab pos="-898525" algn="l"/>
              </a:tabLst>
            </a:pPr>
            <a:endParaRPr lang="en-US" sz="1800" u="sng" dirty="0">
              <a:latin typeface="Times New Roman" pitchFamily="18" charset="0"/>
            </a:endParaRPr>
          </a:p>
          <a:p>
            <a:pPr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defTabSz="898525">
              <a:tabLst>
                <a:tab pos="-898525" algn="l"/>
              </a:tabLst>
            </a:pPr>
            <a:r>
              <a:rPr lang="en-US" sz="1800" dirty="0">
                <a:latin typeface="Times New Roman" pitchFamily="18" charset="0"/>
              </a:rPr>
              <a:t>This criterion requires that an organizational chart be presented only for the overall entity.  Organizational charts for individual units are not required.  When organizational charts are provided for individual units within the entity, those charts should be presented in such a way as to underscore the link between the individual unit and the overall entity.</a:t>
            </a:r>
          </a:p>
        </p:txBody>
      </p:sp>
    </p:spTree>
    <p:extLst>
      <p:ext uri="{BB962C8B-B14F-4D97-AF65-F5344CB8AC3E}">
        <p14:creationId xmlns:p14="http://schemas.microsoft.com/office/powerpoint/2010/main" val="321738402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123" r="4591" b="41400"/>
          <a:stretch>
            <a:fillRect/>
          </a:stretch>
        </p:blipFill>
        <p:spPr bwMode="auto">
          <a:xfrm>
            <a:off x="477078" y="417513"/>
            <a:ext cx="8356821" cy="568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95116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000862" y="409667"/>
            <a:ext cx="1063625" cy="6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2" tIns="45669" rIns="91342" bIns="45669">
            <a:spAutoFit/>
          </a:bodyPr>
          <a:lstStyle/>
          <a:p>
            <a:pPr>
              <a:spcBef>
                <a:spcPct val="50000"/>
              </a:spcBef>
            </a:pPr>
            <a:r>
              <a:rPr lang="en-US" sz="1200" dirty="0" smtClean="0">
                <a:latin typeface="Times New Roman" pitchFamily="18" charset="0"/>
              </a:rPr>
              <a:t>City of Greenbelt, MD.</a:t>
            </a:r>
            <a:endParaRPr lang="en-US" sz="1200" dirty="0">
              <a:latin typeface="Times New Roman" pitchFamily="18" charset="0"/>
            </a:endParaRPr>
          </a:p>
        </p:txBody>
      </p:sp>
      <p:pic>
        <p:nvPicPr>
          <p:cNvPr id="15362" name="Picture 2" descr="D:\Chapter 6\City of Greenbelt, Maryland page 58a.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6425" y="415446"/>
            <a:ext cx="5291150" cy="562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4196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 Box 2"/>
          <p:cNvSpPr txBox="1">
            <a:spLocks noChangeArrowheads="1"/>
          </p:cNvSpPr>
          <p:nvPr/>
        </p:nvSpPr>
        <p:spPr bwMode="auto">
          <a:xfrm>
            <a:off x="254977" y="5675949"/>
            <a:ext cx="5351585" cy="287337"/>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An‘organization chart’ of the government’s funds is useful.</a:t>
            </a:r>
          </a:p>
        </p:txBody>
      </p:sp>
      <p:sp>
        <p:nvSpPr>
          <p:cNvPr id="547843" name="Rectangle 3"/>
          <p:cNvSpPr>
            <a:spLocks noChangeArrowheads="1"/>
          </p:cNvSpPr>
          <p:nvPr/>
        </p:nvSpPr>
        <p:spPr bwMode="auto">
          <a:xfrm>
            <a:off x="254977" y="537624"/>
            <a:ext cx="8641374"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325" defTabSz="898525">
              <a:tabLst>
                <a:tab pos="-898525" algn="l"/>
              </a:tabLst>
            </a:pPr>
            <a:r>
              <a:rPr lang="en-US" sz="1600" b="1" dirty="0">
                <a:latin typeface="Times New Roman" pitchFamily="18" charset="0"/>
                <a:cs typeface="Times New Roman" pitchFamily="18" charset="0"/>
              </a:rPr>
              <a:t>#F1: Fund Descriptions and Fund Structure  </a:t>
            </a:r>
            <a:endParaRPr lang="en-US" sz="1600" b="1" dirty="0">
              <a:latin typeface="Times New Roman" pitchFamily="18" charset="0"/>
            </a:endParaRPr>
          </a:p>
          <a:p>
            <a:pPr marL="60325" algn="ctr" defTabSz="898525" eaLnBrk="0" hangingPunct="0">
              <a:tabLst>
                <a:tab pos="-898525" algn="l"/>
              </a:tabLst>
            </a:pPr>
            <a:endParaRPr lang="en-US" sz="1600" b="1" dirty="0">
              <a:latin typeface="Times New Roman" pitchFamily="18" charset="0"/>
              <a:cs typeface="Times New Roman" pitchFamily="18" charset="0"/>
            </a:endParaRPr>
          </a:p>
          <a:p>
            <a:pPr marL="60325" defTabSz="898525" eaLnBrk="0" hangingPunct="0">
              <a:tabLst>
                <a:tab pos="-898525" algn="l"/>
              </a:tabLst>
            </a:pPr>
            <a:r>
              <a:rPr lang="en-US" sz="1600" b="1" dirty="0">
                <a:latin typeface="Times New Roman" pitchFamily="18" charset="0"/>
              </a:rPr>
              <a:t>The document should include and describe all funds that are subject to appropriation.</a:t>
            </a:r>
            <a:r>
              <a:rPr lang="en-US" sz="1600" dirty="0">
                <a:latin typeface="Times New Roman" pitchFamily="18" charset="0"/>
              </a:rPr>
              <a:t> </a:t>
            </a:r>
            <a:endParaRPr lang="en-US" sz="1600" b="1" u="sng" dirty="0">
              <a:latin typeface="Times New Roman" pitchFamily="18" charset="0"/>
              <a:cs typeface="Times New Roman" pitchFamily="18" charset="0"/>
            </a:endParaRPr>
          </a:p>
          <a:p>
            <a:pPr marL="60325" defTabSz="898525" eaLnBrk="0" hangingPunct="0">
              <a:tabLst>
                <a:tab pos="-898525" algn="l"/>
              </a:tabLst>
            </a:pPr>
            <a:endParaRPr lang="en-US" sz="1600" u="sng" dirty="0">
              <a:latin typeface="Times New Roman" pitchFamily="18" charset="0"/>
              <a:cs typeface="Times New Roman" pitchFamily="18" charset="0"/>
            </a:endParaRPr>
          </a:p>
          <a:p>
            <a:pPr marL="60325" defTabSz="898525" eaLnBrk="0" hangingPunct="0">
              <a:tabLst>
                <a:tab pos="-898525" algn="l"/>
              </a:tabLst>
            </a:pPr>
            <a:r>
              <a:rPr lang="en-US" sz="1600" u="sng" dirty="0">
                <a:latin typeface="Times New Roman" pitchFamily="18" charset="0"/>
                <a:cs typeface="Times New Roman" pitchFamily="18" charset="0"/>
              </a:rPr>
              <a:t>Criteria Location Guide Questions</a:t>
            </a:r>
          </a:p>
          <a:p>
            <a:pPr marL="60325" defTabSz="898525">
              <a:buFontTx/>
              <a:buAutoNum type="arabicPeriod"/>
              <a:tabLst>
                <a:tab pos="-898525" algn="l"/>
              </a:tabLst>
            </a:pPr>
            <a:r>
              <a:rPr lang="en-US" sz="1600" dirty="0">
                <a:latin typeface="Times New Roman" pitchFamily="18" charset="0"/>
              </a:rPr>
              <a:t>Is a narrative or graphic overview of the entity’s budgetary fund structure included in the document?</a:t>
            </a:r>
          </a:p>
          <a:p>
            <a:pPr marL="60325" defTabSz="898525">
              <a:buFontTx/>
              <a:buAutoNum type="arabicPeriod"/>
              <a:tabLst>
                <a:tab pos="-898525" algn="l"/>
              </a:tabLst>
            </a:pPr>
            <a:r>
              <a:rPr lang="en-US" sz="1600" dirty="0">
                <a:latin typeface="Times New Roman" pitchFamily="18" charset="0"/>
              </a:rPr>
              <a:t>Does the document indicate which funds are appropriated?  (Other funds for which financial plans are prepared also may be included in the document.)</a:t>
            </a:r>
          </a:p>
          <a:p>
            <a:pPr marL="60325" defTabSz="898525">
              <a:buFontTx/>
              <a:buAutoNum type="arabicPeriod"/>
              <a:tabLst>
                <a:tab pos="-898525" algn="l"/>
              </a:tabLst>
            </a:pPr>
            <a:r>
              <a:rPr lang="en-US" sz="1600" dirty="0">
                <a:latin typeface="Times New Roman" pitchFamily="18" charset="0"/>
              </a:rPr>
              <a:t>Does the document include a description of each individual major fund included within the document? </a:t>
            </a:r>
          </a:p>
          <a:p>
            <a:pPr marL="60325" defTabSz="898525">
              <a:buFontTx/>
              <a:buAutoNum type="arabicPeriod"/>
              <a:tabLst>
                <a:tab pos="-898525" algn="l"/>
              </a:tabLst>
            </a:pPr>
            <a:r>
              <a:rPr lang="en-US" sz="1600" dirty="0">
                <a:latin typeface="Times New Roman" pitchFamily="18" charset="0"/>
              </a:rPr>
              <a:t>If additional or fewer funds are included in the audited financial statements, does the document indicate this fact?</a:t>
            </a:r>
          </a:p>
          <a:p>
            <a:pPr marL="60325" defTabSz="898525">
              <a:buFontTx/>
              <a:buAutoNum type="arabicPeriod"/>
              <a:tabLst>
                <a:tab pos="-898525" algn="l"/>
              </a:tabLst>
            </a:pPr>
            <a:endParaRPr lang="en-US" sz="1600" dirty="0">
              <a:latin typeface="Times New Roman" pitchFamily="18" charset="0"/>
            </a:endParaRPr>
          </a:p>
          <a:p>
            <a:pPr marL="60325" defTabSz="898525">
              <a:tabLst>
                <a:tab pos="-898525" algn="l"/>
              </a:tabLst>
            </a:pPr>
            <a:r>
              <a:rPr lang="en-US" sz="1600" u="sng" dirty="0">
                <a:latin typeface="Times New Roman" pitchFamily="18" charset="0"/>
              </a:rPr>
              <a:t>Explanation</a:t>
            </a:r>
            <a:endParaRPr lang="en-US" sz="1600" dirty="0">
              <a:latin typeface="Times New Roman" pitchFamily="18" charset="0"/>
            </a:endParaRPr>
          </a:p>
          <a:p>
            <a:pPr marL="60325" defTabSz="898525">
              <a:tabLst>
                <a:tab pos="-898525" algn="l"/>
              </a:tabLst>
            </a:pPr>
            <a:r>
              <a:rPr lang="en-US" sz="1600" dirty="0">
                <a:latin typeface="Times New Roman" pitchFamily="18" charset="0"/>
              </a:rPr>
              <a:t>Showing an entity’s budgetary fund structure is essential for understanding its financial configuration. An overview of the budgeted funds should be included in the document.   This overview should include each major fund’s name and either (1) an indication of whether the fund is a governmental, proprietary, or fiduciary fund OR (2) an indication of the fund type of each fund </a:t>
            </a:r>
            <a:r>
              <a:rPr lang="en-US" sz="1600" i="1" dirty="0">
                <a:latin typeface="Times New Roman" pitchFamily="18" charset="0"/>
              </a:rPr>
              <a:t>(e.g., general, special revenue, enterprise fund).</a:t>
            </a:r>
            <a:r>
              <a:rPr lang="en-US" sz="1600" dirty="0">
                <a:latin typeface="Times New Roman" pitchFamily="18" charset="0"/>
              </a:rPr>
              <a:t>  Any fund whose revenues or expenditures, excluding other financing sources and uses, constitute more than 10% of the revenues or expenditures of the appropriated budget should be considered a major fund for this purpose.  The entity needs to identify its major funds.</a:t>
            </a:r>
          </a:p>
        </p:txBody>
      </p:sp>
    </p:spTree>
    <p:extLst>
      <p:ext uri="{BB962C8B-B14F-4D97-AF65-F5344CB8AC3E}">
        <p14:creationId xmlns:p14="http://schemas.microsoft.com/office/powerpoint/2010/main" val="21334678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1" name="Text Box 5"/>
          <p:cNvSpPr txBox="1">
            <a:spLocks noChangeArrowheads="1"/>
          </p:cNvSpPr>
          <p:nvPr/>
        </p:nvSpPr>
        <p:spPr bwMode="auto">
          <a:xfrm>
            <a:off x="7961105" y="414890"/>
            <a:ext cx="1063625" cy="6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2" tIns="45669" rIns="91342" bIns="45669">
            <a:spAutoFit/>
          </a:bodyPr>
          <a:lstStyle/>
          <a:p>
            <a:pPr>
              <a:spcBef>
                <a:spcPct val="50000"/>
              </a:spcBef>
            </a:pPr>
            <a:r>
              <a:rPr lang="en-US" sz="1200" dirty="0">
                <a:latin typeface="Times New Roman" pitchFamily="18" charset="0"/>
              </a:rPr>
              <a:t>City of R</a:t>
            </a:r>
            <a:r>
              <a:rPr lang="en-US" sz="1200" dirty="0" smtClean="0">
                <a:latin typeface="Times New Roman" pitchFamily="18" charset="0"/>
              </a:rPr>
              <a:t>ichland, WA.</a:t>
            </a:r>
            <a:endParaRPr lang="en-US" sz="1200" dirty="0">
              <a:latin typeface="Times New Roman" pitchFamily="18" charset="0"/>
            </a:endParaRPr>
          </a:p>
        </p:txBody>
      </p:sp>
      <p:pic>
        <p:nvPicPr>
          <p:cNvPr id="1044" name="Picture 20" descr="D:\Chapter 7\City of Richland, Washington page 6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0842" y="444523"/>
            <a:ext cx="5522317" cy="56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3721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191966" y="5428063"/>
            <a:ext cx="6699738" cy="2730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The department/fund relationship can be shown through the use of a matrix.</a:t>
            </a:r>
          </a:p>
        </p:txBody>
      </p:sp>
      <p:sp>
        <p:nvSpPr>
          <p:cNvPr id="548867" name="Rectangle 3"/>
          <p:cNvSpPr>
            <a:spLocks noChangeArrowheads="1"/>
          </p:cNvSpPr>
          <p:nvPr/>
        </p:nvSpPr>
        <p:spPr bwMode="auto">
          <a:xfrm>
            <a:off x="191966" y="646660"/>
            <a:ext cx="8610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#O2: Departmental/Fund Relationship  </a:t>
            </a:r>
            <a:endParaRPr lang="en-US" sz="1800" b="1" dirty="0">
              <a:latin typeface="Times New Roman" pitchFamily="18" charset="0"/>
            </a:endParaRPr>
          </a:p>
          <a:p>
            <a:pPr algn="ctr" defTabSz="898525" eaLnBrk="0" hangingPunct="0">
              <a:tabLst>
                <a:tab pos="-898525" algn="l"/>
              </a:tabLst>
            </a:pPr>
            <a:endParaRPr lang="en-US" sz="1800" b="1" dirty="0">
              <a:latin typeface="Times New Roman" pitchFamily="18" charset="0"/>
              <a:cs typeface="Times New Roman" pitchFamily="18" charset="0"/>
            </a:endParaRPr>
          </a:p>
          <a:p>
            <a:pPr defTabSz="898525" eaLnBrk="0" hangingPunct="0">
              <a:tabLst>
                <a:tab pos="-898525" algn="l"/>
              </a:tabLst>
            </a:pPr>
            <a:r>
              <a:rPr lang="en-US" sz="1800" b="1" dirty="0">
                <a:latin typeface="Times New Roman" pitchFamily="18" charset="0"/>
              </a:rPr>
              <a:t>The document should provide narrative, tables, schedules, or matrices to show the relationship between functional units, major funds, and nonmajor funds in the aggregate.</a:t>
            </a:r>
            <a:r>
              <a:rPr lang="en-US" sz="1800" dirty="0">
                <a:latin typeface="Times New Roman" pitchFamily="18" charset="0"/>
              </a:rPr>
              <a:t> </a:t>
            </a:r>
          </a:p>
          <a:p>
            <a:pPr defTabSz="898525" eaLnBrk="0" hangingPunct="0">
              <a:tabLst>
                <a:tab pos="-898525" algn="l"/>
              </a:tabLst>
            </a:pPr>
            <a:endParaRPr lang="en-US" sz="1800" b="1" u="sng" dirty="0">
              <a:latin typeface="Times New Roman" pitchFamily="18" charset="0"/>
              <a:cs typeface="Times New Roman" pitchFamily="18" charset="0"/>
            </a:endParaRPr>
          </a:p>
          <a:p>
            <a:pPr defTabSz="898525" eaLnBrk="0" hangingPunct="0">
              <a:tabLst>
                <a:tab pos="-898525" algn="l"/>
              </a:tabLst>
            </a:pPr>
            <a:r>
              <a:rPr lang="en-US" sz="1800" u="sng" dirty="0">
                <a:latin typeface="Times New Roman" pitchFamily="18" charset="0"/>
                <a:cs typeface="Times New Roman" pitchFamily="18" charset="0"/>
              </a:rPr>
              <a:t>Criteria Location Guide Questions</a:t>
            </a:r>
          </a:p>
          <a:p>
            <a:pPr algn="just" defTabSz="898525">
              <a:buFontTx/>
              <a:buAutoNum type="arabicPeriod"/>
              <a:tabLst>
                <a:tab pos="-898525" algn="l"/>
              </a:tabLst>
            </a:pPr>
            <a:r>
              <a:rPr lang="en-US" sz="1800" dirty="0">
                <a:latin typeface="Times New Roman" pitchFamily="18" charset="0"/>
              </a:rPr>
              <a:t>Is the relationship between the entity’s functional units, major funds, and nonmajor funds in the aggregate explained or illustrated? </a:t>
            </a:r>
          </a:p>
          <a:p>
            <a:pPr algn="just" defTabSz="898525">
              <a:buFontTx/>
              <a:buAutoNum type="arabicPeriod"/>
              <a:tabLst>
                <a:tab pos="-898525" algn="l"/>
              </a:tabLst>
            </a:pPr>
            <a:endParaRPr lang="en-US" sz="1800" dirty="0">
              <a:latin typeface="Times New Roman" pitchFamily="18" charset="0"/>
            </a:endParaRPr>
          </a:p>
          <a:p>
            <a:pPr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defTabSz="898525">
              <a:tabLst>
                <a:tab pos="-898525" algn="l"/>
              </a:tabLst>
            </a:pPr>
            <a:r>
              <a:rPr lang="en-US" sz="1800" dirty="0">
                <a:latin typeface="Times New Roman" pitchFamily="18" charset="0"/>
              </a:rPr>
              <a:t>Since most entities use more than one way of classifying financial and operational information, this criterion requires an explanation or illustration of the relationship between functional units, major funds, and nonmajor funds in the aggregate.  A matrix is one way to show this relationship.</a:t>
            </a:r>
            <a:r>
              <a:rPr lang="en-US" dirty="0"/>
              <a:t> </a:t>
            </a:r>
          </a:p>
        </p:txBody>
      </p:sp>
    </p:spTree>
    <p:extLst>
      <p:ext uri="{BB962C8B-B14F-4D97-AF65-F5344CB8AC3E}">
        <p14:creationId xmlns:p14="http://schemas.microsoft.com/office/powerpoint/2010/main" val="213351460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8293206" y="414890"/>
            <a:ext cx="787180" cy="6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2" tIns="45669" rIns="91342" bIns="45669">
            <a:spAutoFit/>
          </a:bodyPr>
          <a:lstStyle/>
          <a:p>
            <a:pPr>
              <a:spcBef>
                <a:spcPct val="50000"/>
              </a:spcBef>
            </a:pPr>
            <a:r>
              <a:rPr lang="en-US" sz="1200" dirty="0" smtClean="0">
                <a:latin typeface="Times New Roman" pitchFamily="18" charset="0"/>
              </a:rPr>
              <a:t>Benton County, WA.</a:t>
            </a:r>
            <a:endParaRPr lang="en-US" sz="1200" dirty="0">
              <a:latin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5" y="494307"/>
            <a:ext cx="8288338" cy="550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05581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
          <p:cNvSpPr txBox="1">
            <a:spLocks noChangeArrowheads="1"/>
          </p:cNvSpPr>
          <p:nvPr/>
        </p:nvSpPr>
        <p:spPr bwMode="auto">
          <a:xfrm>
            <a:off x="203307" y="5783264"/>
            <a:ext cx="7323992" cy="32226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Make sure exceptions between basis of budgeting and basis of accounting are noted.</a:t>
            </a:r>
            <a:endParaRPr lang="en-US" sz="1600" b="1" i="1" dirty="0">
              <a:latin typeface="Times New Roman" pitchFamily="18" charset="0"/>
              <a:cs typeface="Times New Roman" pitchFamily="18" charset="0"/>
            </a:endParaRPr>
          </a:p>
        </p:txBody>
      </p:sp>
      <p:sp>
        <p:nvSpPr>
          <p:cNvPr id="549891" name="Rectangle 3"/>
          <p:cNvSpPr>
            <a:spLocks noChangeArrowheads="1"/>
          </p:cNvSpPr>
          <p:nvPr/>
        </p:nvSpPr>
        <p:spPr bwMode="auto">
          <a:xfrm>
            <a:off x="272562" y="522068"/>
            <a:ext cx="860913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60325" defTabSz="898525">
              <a:tabLst>
                <a:tab pos="-898525" algn="l"/>
              </a:tabLst>
            </a:pPr>
            <a:r>
              <a:rPr lang="en-US" sz="1600" b="1" dirty="0">
                <a:latin typeface="Times New Roman" pitchFamily="18" charset="0"/>
                <a:cs typeface="Times New Roman" pitchFamily="18" charset="0"/>
              </a:rPr>
              <a:t>#F2: Basis of Budgeting</a:t>
            </a:r>
            <a:endParaRPr lang="en-US" sz="1600" b="1" dirty="0">
              <a:latin typeface="Times New Roman" pitchFamily="18" charset="0"/>
            </a:endParaRPr>
          </a:p>
          <a:p>
            <a:pPr indent="60325" defTabSz="898525" eaLnBrk="0" hangingPunct="0">
              <a:tabLst>
                <a:tab pos="-898525" algn="l"/>
              </a:tabLst>
            </a:pPr>
            <a:endParaRPr lang="en-US" sz="1600" b="1" dirty="0">
              <a:latin typeface="Times New Roman" pitchFamily="18" charset="0"/>
            </a:endParaRPr>
          </a:p>
          <a:p>
            <a:pPr indent="60325" defTabSz="898525" eaLnBrk="0" hangingPunct="0">
              <a:tabLst>
                <a:tab pos="-898525" algn="l"/>
              </a:tabLst>
            </a:pPr>
            <a:r>
              <a:rPr lang="en-US" sz="1600" b="1" dirty="0">
                <a:latin typeface="Times New Roman" pitchFamily="18" charset="0"/>
              </a:rPr>
              <a:t>The document shall explain the basis of budgeting for all funds, whether cash, modified accrual, or some other statutory basis.</a:t>
            </a:r>
          </a:p>
          <a:p>
            <a:pPr indent="60325" defTabSz="898525" eaLnBrk="0" hangingPunct="0">
              <a:tabLst>
                <a:tab pos="-898525" algn="l"/>
              </a:tabLst>
            </a:pPr>
            <a:endParaRPr lang="en-US" sz="1600" u="sng" dirty="0">
              <a:latin typeface="Times New Roman" pitchFamily="18" charset="0"/>
              <a:cs typeface="Times New Roman" pitchFamily="18" charset="0"/>
            </a:endParaRPr>
          </a:p>
          <a:p>
            <a:pPr indent="60325" defTabSz="898525" eaLnBrk="0" hangingPunct="0">
              <a:tabLst>
                <a:tab pos="-898525" algn="l"/>
              </a:tabLst>
            </a:pPr>
            <a:r>
              <a:rPr lang="en-US" sz="1600" u="sng" dirty="0">
                <a:latin typeface="Times New Roman" pitchFamily="18" charset="0"/>
                <a:cs typeface="Times New Roman" pitchFamily="18" charset="0"/>
              </a:rPr>
              <a:t>Criteria Location Guide Questions</a:t>
            </a:r>
          </a:p>
          <a:p>
            <a:pPr indent="60325" defTabSz="898525">
              <a:buFontTx/>
              <a:buAutoNum type="arabicPeriod"/>
              <a:tabLst>
                <a:tab pos="-898525" algn="l"/>
              </a:tabLst>
            </a:pPr>
            <a:r>
              <a:rPr lang="en-US" sz="1600" dirty="0">
                <a:latin typeface="Times New Roman" pitchFamily="18" charset="0"/>
              </a:rPr>
              <a:t> Is the basis of budgeting defined (</a:t>
            </a:r>
            <a:r>
              <a:rPr lang="en-US" sz="1600" i="1" dirty="0">
                <a:latin typeface="Times New Roman" pitchFamily="18" charset="0"/>
              </a:rPr>
              <a:t>eg., modified accrual, cash, or accrual)</a:t>
            </a:r>
            <a:r>
              <a:rPr lang="en-US" sz="1600" dirty="0">
                <a:latin typeface="Times New Roman" pitchFamily="18" charset="0"/>
              </a:rPr>
              <a:t> for all funds included in the document? </a:t>
            </a:r>
          </a:p>
          <a:p>
            <a:pPr indent="60325" defTabSz="898525">
              <a:buFontTx/>
              <a:buAutoNum type="arabicPeriod"/>
              <a:tabLst>
                <a:tab pos="-898525" algn="l"/>
              </a:tabLst>
            </a:pPr>
            <a:r>
              <a:rPr lang="en-US" sz="1600" dirty="0">
                <a:latin typeface="Times New Roman" pitchFamily="18" charset="0"/>
              </a:rPr>
              <a:t> If the basis of budgeting is the same as the basis of accounting used in the entity’s audited financial statements, is that fact clearly stated? </a:t>
            </a:r>
          </a:p>
          <a:p>
            <a:pPr indent="60325" defTabSz="898525">
              <a:buFontTx/>
              <a:buAutoNum type="arabicPeriod"/>
              <a:tabLst>
                <a:tab pos="-898525" algn="l"/>
              </a:tabLst>
            </a:pPr>
            <a:r>
              <a:rPr lang="en-US" sz="1600" dirty="0">
                <a:latin typeface="Times New Roman" pitchFamily="18" charset="0"/>
              </a:rPr>
              <a:t> If the basis of budgeting is not the same as the basis of accounting used in the entity’s audited financial statements, are the differences described? </a:t>
            </a:r>
          </a:p>
          <a:p>
            <a:pPr indent="60325" defTabSz="898525">
              <a:tabLst>
                <a:tab pos="-898525" algn="l"/>
              </a:tabLst>
            </a:pPr>
            <a:endParaRPr lang="en-US" sz="1600" u="sng" dirty="0">
              <a:latin typeface="Times New Roman" pitchFamily="18" charset="0"/>
            </a:endParaRPr>
          </a:p>
          <a:p>
            <a:pPr indent="60325" defTabSz="898525">
              <a:tabLst>
                <a:tab pos="-898525" algn="l"/>
              </a:tabLst>
            </a:pPr>
            <a:r>
              <a:rPr lang="en-US" sz="1600" u="sng" dirty="0">
                <a:latin typeface="Times New Roman" pitchFamily="18" charset="0"/>
              </a:rPr>
              <a:t>Explanation</a:t>
            </a:r>
            <a:endParaRPr lang="en-US" sz="1600" dirty="0">
              <a:latin typeface="Times New Roman" pitchFamily="18" charset="0"/>
            </a:endParaRPr>
          </a:p>
          <a:p>
            <a:pPr indent="60325" defTabSz="898525">
              <a:tabLst>
                <a:tab pos="-898525" algn="l"/>
              </a:tabLst>
            </a:pPr>
            <a:r>
              <a:rPr lang="en-US" sz="1600" dirty="0">
                <a:latin typeface="Times New Roman" pitchFamily="18" charset="0"/>
              </a:rPr>
              <a:t>The document should clearly identify the basis of budgeting (</a:t>
            </a:r>
            <a:r>
              <a:rPr lang="en-US" sz="1600" i="1" dirty="0">
                <a:latin typeface="Times New Roman" pitchFamily="18" charset="0"/>
              </a:rPr>
              <a:t>e.g., modified accrual, cash, accrual) </a:t>
            </a:r>
            <a:r>
              <a:rPr lang="en-US" sz="1600" dirty="0">
                <a:latin typeface="Times New Roman" pitchFamily="18" charset="0"/>
              </a:rPr>
              <a:t>employed by the entity for each category of funds represented (governmental, proprietary, and fiduciary).   If the basis of budgeting is identical to the basis of accounting used in the audited fund financial statements in the basic financial statements for some or all categories of funds, that fact should be clearly stated.  Differences between the basis of budgeting and the basis of accounting should be identified. </a:t>
            </a:r>
          </a:p>
          <a:p>
            <a:pPr indent="60325" defTabSz="898525">
              <a:tabLst>
                <a:tab pos="-898525" algn="l"/>
              </a:tabLst>
            </a:pPr>
            <a:r>
              <a:rPr lang="en-US" sz="1600" dirty="0">
                <a:latin typeface="Times New Roman" pitchFamily="18" charset="0"/>
              </a:rPr>
              <a:t>For examples of differences between the basis of budgeting and the basis of accounting, refer to GFOA’s best practice, </a:t>
            </a:r>
            <a:r>
              <a:rPr lang="en-US" sz="1600" b="1" u="sng" dirty="0">
                <a:latin typeface="Times New Roman" pitchFamily="18" charset="0"/>
                <a:hlinkClick r:id="rId3"/>
              </a:rPr>
              <a:t>Relationship Between Budgetary and Financial Statement Information</a:t>
            </a:r>
            <a:r>
              <a:rPr lang="en-US" sz="1600" b="1" u="sng" dirty="0">
                <a:latin typeface="Times New Roman" pitchFamily="18" charset="0"/>
              </a:rPr>
              <a:t>.</a:t>
            </a:r>
          </a:p>
        </p:txBody>
      </p:sp>
    </p:spTree>
    <p:extLst>
      <p:ext uri="{BB962C8B-B14F-4D97-AF65-F5344CB8AC3E}">
        <p14:creationId xmlns:p14="http://schemas.microsoft.com/office/powerpoint/2010/main" val="220094353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7" name="Text Box 3"/>
          <p:cNvSpPr txBox="1">
            <a:spLocks noChangeArrowheads="1"/>
          </p:cNvSpPr>
          <p:nvPr/>
        </p:nvSpPr>
        <p:spPr bwMode="auto">
          <a:xfrm>
            <a:off x="8083954" y="429372"/>
            <a:ext cx="940777"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a:t>
            </a:r>
            <a:r>
              <a:rPr lang="en-US" sz="1000" dirty="0" smtClean="0">
                <a:latin typeface="Times New Roman" pitchFamily="18" charset="0"/>
              </a:rPr>
              <a:t>Bremerton, WA.</a:t>
            </a:r>
            <a:endParaRPr lang="en-US" sz="1000" dirty="0">
              <a:latin typeface="Times New Roman" pitchFamily="18" charset="0"/>
            </a:endParaRPr>
          </a:p>
        </p:txBody>
      </p:sp>
      <p:sp>
        <p:nvSpPr>
          <p:cNvPr id="2" name="Rectangle 1"/>
          <p:cNvSpPr/>
          <p:nvPr/>
        </p:nvSpPr>
        <p:spPr>
          <a:xfrm>
            <a:off x="268942" y="764656"/>
            <a:ext cx="8875058" cy="5262979"/>
          </a:xfrm>
          <a:prstGeom prst="rect">
            <a:avLst/>
          </a:prstGeom>
        </p:spPr>
        <p:txBody>
          <a:bodyPr wrap="square">
            <a:spAutoFit/>
          </a:bodyPr>
          <a:lstStyle/>
          <a:p>
            <a:r>
              <a:rPr lang="en-US" sz="1400" b="1" dirty="0"/>
              <a:t>Basis of Budgeting</a:t>
            </a:r>
            <a:endParaRPr lang="en-US" sz="1400" dirty="0"/>
          </a:p>
          <a:p>
            <a:r>
              <a:rPr lang="en-US" sz="1400" b="1" dirty="0"/>
              <a:t> </a:t>
            </a:r>
            <a:endParaRPr lang="en-US" sz="1400" dirty="0"/>
          </a:p>
          <a:p>
            <a:r>
              <a:rPr lang="en-US" sz="1400" b="1" dirty="0"/>
              <a:t>All of the funds are budgeted using the modified accrual basis of accounting.</a:t>
            </a:r>
            <a:r>
              <a:rPr lang="en-US" sz="1400" dirty="0"/>
              <a:t> Modified accrual accounting recognizes revenues when they become measurable and available. Measurable means that the dollar value of the revenue is known. Available means that it is collectible within the current period, or soon enough after the end of the current period to pay liabilities of the current period. For this purpose the City considers revenues to be available if they are collected within 30 days of the end of the current fiscal period. Expenditures generally are recorded when a liability is incurred. However, debt service expenditures, as well as expenditures related to compensated absences and claims and judgments, are recorded only when payment is due.</a:t>
            </a:r>
          </a:p>
          <a:p>
            <a:r>
              <a:rPr lang="en-US" sz="1400" b="1" dirty="0"/>
              <a:t> </a:t>
            </a:r>
            <a:endParaRPr lang="en-US" sz="1400" dirty="0"/>
          </a:p>
          <a:p>
            <a:r>
              <a:rPr lang="en-US" sz="1400" b="1" dirty="0"/>
              <a:t>Accounting Basis</a:t>
            </a:r>
            <a:endParaRPr lang="en-US" sz="1400" dirty="0"/>
          </a:p>
          <a:p>
            <a:r>
              <a:rPr lang="en-US" sz="1400" b="1" dirty="0"/>
              <a:t> </a:t>
            </a:r>
            <a:endParaRPr lang="en-US" sz="1400" dirty="0"/>
          </a:p>
          <a:p>
            <a:r>
              <a:rPr lang="en-US" sz="1400" dirty="0"/>
              <a:t>The basis of accounting refers to when revenues and expenditures or expenses are recorded in the accounts and reported in the financial statements. The City’s Annual Financial Report shows the status of the City’s finances in conformance with generally accepted accounting principles (GAAP). In most cases this conforms to the way the City prepares its budget. </a:t>
            </a:r>
            <a:r>
              <a:rPr lang="en-US" sz="1400" dirty="0" smtClean="0"/>
              <a:t>Exceptions are </a:t>
            </a:r>
            <a:r>
              <a:rPr lang="en-US" sz="1400" dirty="0"/>
              <a:t>as follows:</a:t>
            </a:r>
          </a:p>
          <a:p>
            <a:pPr marL="285750" lvl="0" indent="-285750">
              <a:buFont typeface="Wingdings" pitchFamily="2" charset="2"/>
              <a:buChar char="§"/>
            </a:pPr>
            <a:r>
              <a:rPr lang="en-US" sz="1400" b="1" dirty="0"/>
              <a:t>Compensated absences liabilities that are expected to be liquidated with expendable available financial resources are accrued as earned by employees (GAAP) as opposed to being expended when paid (Budget Basis).</a:t>
            </a:r>
          </a:p>
          <a:p>
            <a:pPr marL="285750" lvl="0" indent="-285750">
              <a:buFont typeface="Wingdings" pitchFamily="2" charset="2"/>
              <a:buChar char="§"/>
            </a:pPr>
            <a:r>
              <a:rPr lang="en-US" sz="1400" b="1" dirty="0"/>
              <a:t>Principal payments on long-term debt within the Enterprise Funds are applied to the outstanding liability on a GAAP basis, as opposed to being expended on a Budget Basis.</a:t>
            </a:r>
          </a:p>
          <a:p>
            <a:pPr marL="285750" lvl="0" indent="-285750">
              <a:buFont typeface="Wingdings" pitchFamily="2" charset="2"/>
              <a:buChar char="§"/>
            </a:pPr>
            <a:r>
              <a:rPr lang="en-US" sz="1400" b="1" dirty="0"/>
              <a:t>Capital Outlays within the Proprietary Funds are recorded as assets on a GAAP basis and expended on a Budget Basis.</a:t>
            </a:r>
          </a:p>
        </p:txBody>
      </p:sp>
    </p:spTree>
    <p:extLst>
      <p:ext uri="{BB962C8B-B14F-4D97-AF65-F5344CB8AC3E}">
        <p14:creationId xmlns:p14="http://schemas.microsoft.com/office/powerpoint/2010/main" val="155817319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105610" y="5720551"/>
            <a:ext cx="5574323" cy="32226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Look at GFOA best practice on Adoption of Financial Polices.</a:t>
            </a:r>
          </a:p>
        </p:txBody>
      </p:sp>
      <p:sp>
        <p:nvSpPr>
          <p:cNvPr id="550915" name="Rectangle 3"/>
          <p:cNvSpPr>
            <a:spLocks noChangeArrowheads="1"/>
          </p:cNvSpPr>
          <p:nvPr/>
        </p:nvSpPr>
        <p:spPr bwMode="auto">
          <a:xfrm>
            <a:off x="87464" y="549745"/>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25400" indent="34925" defTabSz="898525">
              <a:tabLst>
                <a:tab pos="-898525" algn="l"/>
              </a:tabLst>
            </a:pPr>
            <a:r>
              <a:rPr lang="en-US" sz="1500" b="1" dirty="0">
                <a:latin typeface="Times New Roman" pitchFamily="18" charset="0"/>
                <a:cs typeface="Times New Roman" pitchFamily="18" charset="0"/>
              </a:rPr>
              <a:t>#P4: Financial Policies (Mandatory)  </a:t>
            </a:r>
            <a:endParaRPr lang="en-US" sz="1500" b="1" dirty="0">
              <a:latin typeface="Times New Roman" pitchFamily="18" charset="0"/>
            </a:endParaRPr>
          </a:p>
          <a:p>
            <a:pPr marL="25400" indent="34925" algn="ctr" defTabSz="898525" eaLnBrk="0" hangingPunct="0">
              <a:tabLst>
                <a:tab pos="-898525" algn="l"/>
              </a:tabLst>
            </a:pPr>
            <a:endParaRPr lang="en-US" sz="1500" b="1" dirty="0">
              <a:latin typeface="Times New Roman" pitchFamily="18" charset="0"/>
              <a:cs typeface="Times New Roman" pitchFamily="18" charset="0"/>
            </a:endParaRPr>
          </a:p>
          <a:p>
            <a:pPr marL="25400" indent="34925" algn="just" defTabSz="898525" eaLnBrk="0" hangingPunct="0">
              <a:tabLst>
                <a:tab pos="-898525" algn="l"/>
              </a:tabLst>
            </a:pPr>
            <a:r>
              <a:rPr lang="en-US" sz="1500" b="1" dirty="0">
                <a:latin typeface="Times New Roman" pitchFamily="18" charset="0"/>
              </a:rPr>
              <a:t>The document should include a coherent statement of entity-wide long-term financial policies.</a:t>
            </a:r>
            <a:r>
              <a:rPr lang="en-US" sz="1500" dirty="0">
                <a:latin typeface="Times New Roman" pitchFamily="18" charset="0"/>
              </a:rPr>
              <a:t> </a:t>
            </a:r>
            <a:endParaRPr lang="en-US" sz="1500" b="1" u="sng" dirty="0">
              <a:latin typeface="Times New Roman" pitchFamily="18" charset="0"/>
              <a:cs typeface="Times New Roman" pitchFamily="18" charset="0"/>
            </a:endParaRPr>
          </a:p>
          <a:p>
            <a:pPr marL="25400" indent="34925" defTabSz="898525" eaLnBrk="0" hangingPunct="0">
              <a:tabLst>
                <a:tab pos="-898525" algn="l"/>
              </a:tabLst>
            </a:pPr>
            <a:endParaRPr lang="en-US" sz="1500" u="sng" dirty="0">
              <a:latin typeface="Times New Roman" pitchFamily="18" charset="0"/>
              <a:cs typeface="Times New Roman" pitchFamily="18" charset="0"/>
            </a:endParaRPr>
          </a:p>
          <a:p>
            <a:pPr marL="25400" indent="34925" defTabSz="898525" eaLnBrk="0" hangingPunct="0">
              <a:tabLst>
                <a:tab pos="-898525" algn="l"/>
              </a:tabLst>
            </a:pPr>
            <a:r>
              <a:rPr lang="en-US" sz="1500" u="sng" dirty="0">
                <a:latin typeface="Times New Roman" pitchFamily="18" charset="0"/>
                <a:cs typeface="Times New Roman" pitchFamily="18" charset="0"/>
              </a:rPr>
              <a:t>Criteria Location Guide Questions</a:t>
            </a:r>
          </a:p>
          <a:p>
            <a:pPr marL="25400" indent="34925" defTabSz="898525">
              <a:buFontTx/>
              <a:buAutoNum type="arabicPeriod"/>
              <a:tabLst>
                <a:tab pos="-898525" algn="l"/>
              </a:tabLst>
            </a:pPr>
            <a:r>
              <a:rPr lang="en-US" sz="1500" dirty="0">
                <a:latin typeface="Times New Roman" pitchFamily="18" charset="0"/>
              </a:rPr>
              <a:t>Is there a summary of financial policies and goals?</a:t>
            </a:r>
          </a:p>
          <a:p>
            <a:pPr marL="25400" indent="34925" defTabSz="898525">
              <a:buFontTx/>
              <a:buAutoNum type="arabicPeriod"/>
              <a:tabLst>
                <a:tab pos="-898525" algn="l"/>
              </a:tabLst>
            </a:pPr>
            <a:r>
              <a:rPr lang="en-US" sz="1500" dirty="0">
                <a:latin typeface="Times New Roman" pitchFamily="18" charset="0"/>
              </a:rPr>
              <a:t>Do the financial policies include the entity’s definition of a balanced budget?</a:t>
            </a:r>
          </a:p>
          <a:p>
            <a:pPr marL="25400" indent="34925" defTabSz="898525">
              <a:buFontTx/>
              <a:buAutoNum type="arabicPeriod"/>
              <a:tabLst>
                <a:tab pos="-898525" algn="l"/>
              </a:tabLst>
            </a:pPr>
            <a:r>
              <a:rPr lang="en-US" sz="1500" dirty="0">
                <a:latin typeface="Times New Roman" pitchFamily="18" charset="0"/>
              </a:rPr>
              <a:t>Are all financial policies presented in one place?</a:t>
            </a:r>
          </a:p>
          <a:p>
            <a:pPr marL="25400" indent="34925" defTabSz="898525">
              <a:tabLst>
                <a:tab pos="-898525" algn="l"/>
              </a:tabLst>
            </a:pPr>
            <a:endParaRPr lang="en-US" sz="1500" u="sng" dirty="0">
              <a:latin typeface="Times New Roman" pitchFamily="18" charset="0"/>
            </a:endParaRPr>
          </a:p>
          <a:p>
            <a:pPr marL="25400" indent="34925"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marL="25400" indent="34925" defTabSz="898525">
              <a:tabLst>
                <a:tab pos="-898525" algn="l"/>
              </a:tabLst>
            </a:pPr>
            <a:r>
              <a:rPr lang="en-US" sz="1500" dirty="0">
                <a:latin typeface="Times New Roman" pitchFamily="18" charset="0"/>
              </a:rPr>
              <a:t>This criterion requires a discussion of the long-term financial policies.  Financial policies that should be included (but not limited to) and formally adopted relate to: (1) financial planning policies, (2) revenue policies, and (3) expenditure policies.  The entity should adopt a policy(s) that defines a balanced operating budget, and indicate whether the budget presented is balanced. The entity should adopt a policy(s) that supports a financial planning process that assesses the long-term financial implications of current and proposed operating and capital budgets, budget policies, and cash management and investment policies.  The entity should adopt a policy(s) to inventory and assess the condition of all major capital assets.  Revenue policies should consist of diversification, fees and charges, and use of one-time and unpredictable revenues.  Expenditure policies should consist of debt capacity, issuance, and management, fund balance reserves, and operating/capital budget versus actual monitoring.  Refer to GFOA’s best practices on  (1) </a:t>
            </a:r>
            <a:r>
              <a:rPr lang="en-US" sz="1500" dirty="0">
                <a:latin typeface="Times New Roman" pitchFamily="18" charset="0"/>
                <a:hlinkClick r:id="rId3"/>
              </a:rPr>
              <a:t>Adoption of Financial Policies</a:t>
            </a:r>
            <a:r>
              <a:rPr lang="en-US" sz="1500" dirty="0">
                <a:latin typeface="Times New Roman" pitchFamily="18" charset="0"/>
              </a:rPr>
              <a:t>, (2) </a:t>
            </a:r>
            <a:r>
              <a:rPr lang="en-US" sz="1500" dirty="0">
                <a:latin typeface="Times New Roman" pitchFamily="18" charset="0"/>
                <a:hlinkClick r:id="rId4"/>
              </a:rPr>
              <a:t>Long-Term Financial Planning</a:t>
            </a:r>
            <a:r>
              <a:rPr lang="en-US" sz="1500" dirty="0">
                <a:latin typeface="Times New Roman" pitchFamily="18" charset="0"/>
              </a:rPr>
              <a:t>, (3) </a:t>
            </a:r>
            <a:r>
              <a:rPr lang="en-US" sz="1500" dirty="0">
                <a:latin typeface="Times New Roman" pitchFamily="18" charset="0"/>
                <a:hlinkClick r:id="rId5"/>
              </a:rPr>
              <a:t>Multi-Year Capital Planning</a:t>
            </a:r>
            <a:r>
              <a:rPr lang="en-US" sz="1500" dirty="0">
                <a:latin typeface="Times New Roman" pitchFamily="18" charset="0"/>
              </a:rPr>
              <a:t>, (4) </a:t>
            </a:r>
            <a:r>
              <a:rPr lang="en-US" sz="1500" dirty="0">
                <a:latin typeface="Times New Roman" pitchFamily="18" charset="0"/>
                <a:hlinkClick r:id="rId6"/>
              </a:rPr>
              <a:t>Establishing Government Charges and Fees</a:t>
            </a:r>
            <a:r>
              <a:rPr lang="en-US" sz="1500" dirty="0">
                <a:latin typeface="Times New Roman" pitchFamily="18" charset="0"/>
              </a:rPr>
              <a:t>, (5) </a:t>
            </a:r>
            <a:r>
              <a:rPr lang="en-US" sz="1500" dirty="0">
                <a:latin typeface="Times New Roman" pitchFamily="18" charset="0"/>
                <a:hlinkClick r:id="rId7"/>
              </a:rPr>
              <a:t>Debt Management</a:t>
            </a:r>
            <a:r>
              <a:rPr lang="en-US" sz="1500" dirty="0">
                <a:latin typeface="Times New Roman" pitchFamily="18" charset="0"/>
              </a:rPr>
              <a:t>, (6) </a:t>
            </a:r>
            <a:r>
              <a:rPr lang="en-US" sz="1500" dirty="0">
                <a:latin typeface="Times New Roman" pitchFamily="18" charset="0"/>
                <a:hlinkClick r:id="rId8"/>
              </a:rPr>
              <a:t>Appropriate Level of Unrestricted Fund Balance in the General Fund</a:t>
            </a:r>
            <a:r>
              <a:rPr lang="en-US" sz="1500" dirty="0">
                <a:latin typeface="Times New Roman" pitchFamily="18" charset="0"/>
              </a:rPr>
              <a:t>, (7) </a:t>
            </a:r>
            <a:r>
              <a:rPr lang="en-US" sz="1500" dirty="0">
                <a:latin typeface="Times New Roman" pitchFamily="18" charset="0"/>
                <a:hlinkClick r:id="rId9"/>
              </a:rPr>
              <a:t>Creating a Comprehensive Risk Management Program</a:t>
            </a:r>
            <a:r>
              <a:rPr lang="en-US" sz="1500" dirty="0">
                <a:latin typeface="Times New Roman" pitchFamily="18" charset="0"/>
              </a:rPr>
              <a:t>, and (8) </a:t>
            </a:r>
            <a:r>
              <a:rPr lang="en-US" sz="1500" dirty="0">
                <a:latin typeface="Times New Roman" pitchFamily="18" charset="0"/>
                <a:hlinkClick r:id="rId10"/>
              </a:rPr>
              <a:t>Revenue Control and Management</a:t>
            </a:r>
            <a:r>
              <a:rPr lang="en-US" sz="1500" dirty="0">
                <a:latin typeface="Times New Roman" pitchFamily="18" charset="0"/>
              </a:rPr>
              <a:t>.</a:t>
            </a:r>
          </a:p>
        </p:txBody>
      </p:sp>
    </p:spTree>
    <p:extLst>
      <p:ext uri="{BB962C8B-B14F-4D97-AF65-F5344CB8AC3E}">
        <p14:creationId xmlns:p14="http://schemas.microsoft.com/office/powerpoint/2010/main" val="298570179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8115712"/>
              </p:ext>
            </p:extLst>
          </p:nvPr>
        </p:nvGraphicFramePr>
        <p:xfrm>
          <a:off x="844062" y="889071"/>
          <a:ext cx="6937131" cy="5089088"/>
        </p:xfrm>
        <a:graphic>
          <a:graphicData uri="http://schemas.openxmlformats.org/drawingml/2006/table">
            <a:tbl>
              <a:tblPr>
                <a:tableStyleId>{5C22544A-7EE6-4342-B048-85BDC9FD1C3A}</a:tableStyleId>
              </a:tblPr>
              <a:tblGrid>
                <a:gridCol w="3461697"/>
                <a:gridCol w="3475434"/>
              </a:tblGrid>
              <a:tr h="1212943">
                <a:tc>
                  <a:txBody>
                    <a:bodyPr/>
                    <a:lstStyle/>
                    <a:p>
                      <a:pPr marL="0" marR="0">
                        <a:spcBef>
                          <a:spcPts val="0"/>
                        </a:spcBef>
                        <a:spcAft>
                          <a:spcPts val="0"/>
                        </a:spcAft>
                      </a:pPr>
                      <a:r>
                        <a:rPr lang="en-US" sz="1200" b="1" dirty="0">
                          <a:effectLst/>
                        </a:rPr>
                        <a:t>Essential Policies</a:t>
                      </a:r>
                      <a:endParaRPr lang="en-US" sz="1200" b="1"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b="1" dirty="0">
                          <a:effectLst/>
                        </a:rPr>
                        <a:t>Highly Advisable Policies</a:t>
                      </a:r>
                      <a:endParaRPr lang="en-US" sz="1200" b="1"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Fund Balance and Reserves</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Accounting &amp; Financial Reporting</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Operating Budget</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Revenues</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Capital Budgeting and Planning</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Internal Controls</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Debt Management</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Expenditures</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Long-Range Financial Planning</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Purchasing</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Investment</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Risk Management</a:t>
                      </a:r>
                      <a:endParaRPr lang="en-US" sz="1200" dirty="0">
                        <a:effectLst/>
                        <a:latin typeface="Times New Roman"/>
                        <a:ea typeface="Times New Roman"/>
                      </a:endParaRPr>
                    </a:p>
                  </a:txBody>
                  <a:tcPr marL="63305" marR="63305" marT="0" marB="0" anchor="b"/>
                </a:tc>
              </a:tr>
              <a:tr h="553735">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3305" marR="63305" marT="0" marB="0" anchor="b"/>
                </a:tc>
                <a:tc>
                  <a:txBody>
                    <a:bodyPr/>
                    <a:lstStyle/>
                    <a:p>
                      <a:pPr marL="0" marR="0">
                        <a:spcBef>
                          <a:spcPts val="0"/>
                        </a:spcBef>
                        <a:spcAft>
                          <a:spcPts val="0"/>
                        </a:spcAft>
                      </a:pPr>
                      <a:r>
                        <a:rPr lang="en-US" sz="1200" dirty="0">
                          <a:effectLst/>
                        </a:rPr>
                        <a:t>Economic Development</a:t>
                      </a:r>
                      <a:endParaRPr lang="en-US" sz="1200" dirty="0">
                        <a:effectLst/>
                        <a:latin typeface="Times New Roman"/>
                        <a:ea typeface="Times New Roman"/>
                      </a:endParaRPr>
                    </a:p>
                  </a:txBody>
                  <a:tcPr marL="63305" marR="63305" marT="0" marB="0" anchor="b"/>
                </a:tc>
              </a:tr>
            </a:tbl>
          </a:graphicData>
        </a:graphic>
      </p:graphicFrame>
      <p:sp>
        <p:nvSpPr>
          <p:cNvPr id="3" name="Rectangle 1"/>
          <p:cNvSpPr>
            <a:spLocks noChangeArrowheads="1"/>
          </p:cNvSpPr>
          <p:nvPr/>
        </p:nvSpPr>
        <p:spPr bwMode="auto">
          <a:xfrm>
            <a:off x="465994" y="430668"/>
            <a:ext cx="7526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Relative Importance of Financial Policy Types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114140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075875" y="491499"/>
            <a:ext cx="940777"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Wheat Ridge, CO.</a:t>
            </a:r>
            <a:endParaRPr lang="en-US" sz="1000" dirty="0">
              <a:latin typeface="Times New Roman" pitchFamily="18"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3475" y="477078"/>
            <a:ext cx="7772400" cy="55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773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123" r="4591" b="82336"/>
          <a:stretch>
            <a:fillRect/>
          </a:stretch>
        </p:blipFill>
        <p:spPr bwMode="auto">
          <a:xfrm>
            <a:off x="445273" y="417513"/>
            <a:ext cx="7784327"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58011" r="4591" b="2844"/>
          <a:stretch>
            <a:fillRect/>
          </a:stretch>
        </p:blipFill>
        <p:spPr bwMode="auto">
          <a:xfrm>
            <a:off x="318053" y="1684338"/>
            <a:ext cx="8507896" cy="44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6713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hapter 10\city of Sterling Heights, Michigan page 100.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37718" y="457199"/>
            <a:ext cx="6268564" cy="56096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083954" y="457200"/>
            <a:ext cx="940777"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a:t>
            </a:r>
            <a:r>
              <a:rPr lang="en-US" sz="1000" dirty="0" smtClean="0">
                <a:latin typeface="Times New Roman" pitchFamily="18" charset="0"/>
              </a:rPr>
              <a:t>Sterling Heights, MI.</a:t>
            </a:r>
            <a:endParaRPr lang="en-US" sz="1000" dirty="0">
              <a:latin typeface="Times New Roman" pitchFamily="18" charset="0"/>
            </a:endParaRPr>
          </a:p>
        </p:txBody>
      </p:sp>
    </p:spTree>
    <p:extLst>
      <p:ext uri="{BB962C8B-B14F-4D97-AF65-F5344CB8AC3E}">
        <p14:creationId xmlns:p14="http://schemas.microsoft.com/office/powerpoint/2010/main" val="416390154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Text Box 2"/>
          <p:cNvSpPr txBox="1">
            <a:spLocks noChangeArrowheads="1"/>
          </p:cNvSpPr>
          <p:nvPr/>
        </p:nvSpPr>
        <p:spPr bwMode="auto">
          <a:xfrm>
            <a:off x="245306" y="5808444"/>
            <a:ext cx="3826119" cy="2730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Include the public in your budget process.</a:t>
            </a:r>
          </a:p>
        </p:txBody>
      </p:sp>
      <p:sp>
        <p:nvSpPr>
          <p:cNvPr id="551939" name="Rectangle 3"/>
          <p:cNvSpPr>
            <a:spLocks noChangeArrowheads="1"/>
          </p:cNvSpPr>
          <p:nvPr/>
        </p:nvSpPr>
        <p:spPr bwMode="auto">
          <a:xfrm>
            <a:off x="191967" y="379061"/>
            <a:ext cx="8631115"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600" b="1" dirty="0">
                <a:latin typeface="Times New Roman" pitchFamily="18" charset="0"/>
                <a:cs typeface="Times New Roman" pitchFamily="18" charset="0"/>
              </a:rPr>
              <a:t>#P5: Budget Process (Mandatory)  </a:t>
            </a:r>
            <a:endParaRPr lang="en-US" sz="1600" b="1" dirty="0">
              <a:latin typeface="Times New Roman" pitchFamily="18" charset="0"/>
            </a:endParaRPr>
          </a:p>
          <a:p>
            <a:pPr defTabSz="898525" eaLnBrk="0" hangingPunct="0">
              <a:tabLst>
                <a:tab pos="-898525" algn="l"/>
              </a:tabLst>
            </a:pPr>
            <a:endParaRPr lang="en-US" sz="1600" b="1" dirty="0">
              <a:latin typeface="Times New Roman" pitchFamily="18" charset="0"/>
              <a:cs typeface="Times New Roman" pitchFamily="18" charset="0"/>
            </a:endParaRPr>
          </a:p>
          <a:p>
            <a:pPr defTabSz="898525" eaLnBrk="0" hangingPunct="0">
              <a:tabLst>
                <a:tab pos="-898525" algn="l"/>
              </a:tabLst>
            </a:pPr>
            <a:r>
              <a:rPr lang="en-US" sz="1600" b="1" dirty="0">
                <a:latin typeface="Times New Roman" pitchFamily="18" charset="0"/>
              </a:rPr>
              <a:t>The document shall describe the process for preparing, reviewing, and adopting the budget for the coming fiscal year. It also should describe the procedures for amending the budget after adoption.</a:t>
            </a:r>
            <a:r>
              <a:rPr lang="en-US" sz="1600" dirty="0">
                <a:latin typeface="Times New Roman" pitchFamily="18" charset="0"/>
              </a:rPr>
              <a:t> </a:t>
            </a:r>
            <a:endParaRPr lang="en-US" sz="1600" u="sng" dirty="0">
              <a:latin typeface="Times New Roman" pitchFamily="18" charset="0"/>
              <a:cs typeface="Times New Roman" pitchFamily="18" charset="0"/>
            </a:endParaRPr>
          </a:p>
          <a:p>
            <a:pPr defTabSz="898525" eaLnBrk="0" hangingPunct="0">
              <a:tabLst>
                <a:tab pos="-898525" algn="l"/>
              </a:tabLst>
            </a:pPr>
            <a:endParaRPr lang="en-US" sz="1600" u="sng" dirty="0">
              <a:latin typeface="Times New Roman" pitchFamily="18" charset="0"/>
              <a:cs typeface="Times New Roman" pitchFamily="18" charset="0"/>
            </a:endParaRPr>
          </a:p>
          <a:p>
            <a:pPr defTabSz="898525" eaLnBrk="0" hangingPunct="0">
              <a:tabLst>
                <a:tab pos="-898525" algn="l"/>
              </a:tabLst>
            </a:pPr>
            <a:r>
              <a:rPr lang="en-US" sz="16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600" dirty="0">
                <a:latin typeface="Times New Roman" pitchFamily="18" charset="0"/>
              </a:rPr>
              <a:t>Is a description of the process used to develop, review, and adopt the budget included in the document?  </a:t>
            </a:r>
          </a:p>
          <a:p>
            <a:pPr defTabSz="898525">
              <a:buFontTx/>
              <a:buAutoNum type="arabicPeriod"/>
              <a:tabLst>
                <a:tab pos="-898525" algn="l"/>
              </a:tabLst>
            </a:pPr>
            <a:r>
              <a:rPr lang="en-US" sz="1600" dirty="0">
                <a:latin typeface="Times New Roman" pitchFamily="18" charset="0"/>
              </a:rPr>
              <a:t>Is a budget calendar provided to supplement (not replace) the narrative information on the budget process?  </a:t>
            </a:r>
          </a:p>
          <a:p>
            <a:pPr defTabSz="898525">
              <a:buFontTx/>
              <a:buAutoNum type="arabicPeriod"/>
              <a:tabLst>
                <a:tab pos="-898525" algn="l"/>
              </a:tabLst>
            </a:pPr>
            <a:r>
              <a:rPr lang="en-US" sz="1600" dirty="0">
                <a:latin typeface="Times New Roman" pitchFamily="18" charset="0"/>
              </a:rPr>
              <a:t>Is a discussion of how the budget is amended provided in the budget document available to the public (including the budgetary level of control)?</a:t>
            </a:r>
          </a:p>
          <a:p>
            <a:pPr defTabSz="898525">
              <a:tabLst>
                <a:tab pos="-898525" algn="l"/>
              </a:tabLst>
            </a:pPr>
            <a:endParaRPr lang="en-US" sz="1600" dirty="0">
              <a:latin typeface="Times New Roman" pitchFamily="18" charset="0"/>
            </a:endParaRPr>
          </a:p>
          <a:p>
            <a:pPr defTabSz="898525">
              <a:tabLst>
                <a:tab pos="-898525" algn="l"/>
              </a:tabLst>
            </a:pPr>
            <a:r>
              <a:rPr lang="en-US" sz="1600" u="sng" dirty="0">
                <a:latin typeface="Times New Roman" pitchFamily="18" charset="0"/>
              </a:rPr>
              <a:t>Explanation</a:t>
            </a:r>
            <a:endParaRPr lang="en-US" sz="1600" dirty="0">
              <a:latin typeface="Times New Roman" pitchFamily="18" charset="0"/>
            </a:endParaRPr>
          </a:p>
          <a:p>
            <a:pPr defTabSz="898525">
              <a:tabLst>
                <a:tab pos="-898525" algn="l"/>
              </a:tabLst>
            </a:pPr>
            <a:r>
              <a:rPr lang="en-US" sz="1600" dirty="0">
                <a:latin typeface="Times New Roman" pitchFamily="18" charset="0"/>
              </a:rPr>
              <a:t>This criterion requires a concise narrative description of the budget process, including an explanation of relevant legal or policy requirements. This description should include the internal process to prepare the budget, the opportunities for public input, and the actual adoption of the budget.  A budget calendar should be included (noting both key operating and capital dates), although its format may vary.  Inclusion of dates in the narrative description of the budget process will not satisfy this criterion. The process for amending the budget after adoption should be covered.  The description of the amendment process should identify the level at which the governing body must approve changes.  Refer to GFOA’s best practice on </a:t>
            </a:r>
            <a:r>
              <a:rPr lang="en-US" sz="1600" dirty="0">
                <a:latin typeface="Times New Roman" pitchFamily="18" charset="0"/>
                <a:hlinkClick r:id="rId3" action="ppaction://hlinkfile"/>
              </a:rPr>
              <a:t>Public Participation in Planning, Budgeting, and Performance Management </a:t>
            </a:r>
            <a:r>
              <a:rPr lang="en-US" sz="1600" dirty="0">
                <a:latin typeface="Times New Roman" pitchFamily="18" charset="0"/>
              </a:rPr>
              <a:t>as a guide on public involvement in the budget process.</a:t>
            </a:r>
          </a:p>
        </p:txBody>
      </p:sp>
    </p:spTree>
    <p:extLst>
      <p:ext uri="{BB962C8B-B14F-4D97-AF65-F5344CB8AC3E}">
        <p14:creationId xmlns:p14="http://schemas.microsoft.com/office/powerpoint/2010/main" val="239721773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Chapter 11\Gwinnett County, Georgia page 11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91949" y="438274"/>
            <a:ext cx="6651219" cy="5652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7897610" y="438274"/>
            <a:ext cx="1096962" cy="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r>
              <a:rPr lang="en-US" sz="1200" dirty="0" smtClean="0">
                <a:latin typeface="Times New Roman" pitchFamily="18" charset="0"/>
              </a:rPr>
              <a:t>Gwinnett County, GA.</a:t>
            </a:r>
            <a:endParaRPr lang="en-US" sz="1000" dirty="0">
              <a:latin typeface="Times New Roman" pitchFamily="18" charset="0"/>
            </a:endParaRPr>
          </a:p>
        </p:txBody>
      </p:sp>
    </p:spTree>
    <p:extLst>
      <p:ext uri="{BB962C8B-B14F-4D97-AF65-F5344CB8AC3E}">
        <p14:creationId xmlns:p14="http://schemas.microsoft.com/office/powerpoint/2010/main" val="357912742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7" name="Text Box 5"/>
          <p:cNvSpPr txBox="1">
            <a:spLocks noChangeArrowheads="1"/>
          </p:cNvSpPr>
          <p:nvPr/>
        </p:nvSpPr>
        <p:spPr bwMode="auto">
          <a:xfrm>
            <a:off x="8047038" y="310102"/>
            <a:ext cx="1096962" cy="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r>
              <a:rPr lang="en-US" sz="1200" dirty="0" smtClean="0">
                <a:latin typeface="Times New Roman" pitchFamily="18" charset="0"/>
              </a:rPr>
              <a:t>City of Santa Rosa, CA.</a:t>
            </a:r>
            <a:endParaRPr lang="en-US" sz="1000" dirty="0">
              <a:latin typeface="Times New Roman" pitchFamily="18" charset="0"/>
            </a:endParaRPr>
          </a:p>
        </p:txBody>
      </p:sp>
      <p:pic>
        <p:nvPicPr>
          <p:cNvPr id="18434" name="Picture 2" descr="D:\Chapter 11\city of santa rosa, california page 1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5474" y="457199"/>
            <a:ext cx="7831563" cy="563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0560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130687" y="5715815"/>
            <a:ext cx="7627327" cy="2857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Break out revenues by type and expenditures by function, organizational unit, or object.</a:t>
            </a:r>
          </a:p>
        </p:txBody>
      </p:sp>
      <p:sp>
        <p:nvSpPr>
          <p:cNvPr id="552963" name="Rectangle 3"/>
          <p:cNvSpPr>
            <a:spLocks noChangeArrowheads="1"/>
          </p:cNvSpPr>
          <p:nvPr/>
        </p:nvSpPr>
        <p:spPr bwMode="auto">
          <a:xfrm>
            <a:off x="0" y="516381"/>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500" b="1" dirty="0">
                <a:latin typeface="Times New Roman" pitchFamily="18" charset="0"/>
                <a:cs typeface="Times New Roman" pitchFamily="18" charset="0"/>
              </a:rPr>
              <a:t>#F3: Consolidated Financial Schedule (Mandatory)  </a:t>
            </a:r>
            <a:endParaRPr lang="en-US" sz="1500" b="1" dirty="0">
              <a:latin typeface="Times New Roman" pitchFamily="18" charset="0"/>
            </a:endParaRPr>
          </a:p>
          <a:p>
            <a:pPr defTabSz="898525" eaLnBrk="0" hangingPunct="0">
              <a:tabLst>
                <a:tab pos="-898525" algn="l"/>
              </a:tabLst>
            </a:pPr>
            <a:r>
              <a:rPr lang="en-US" sz="1500" b="1" dirty="0">
                <a:latin typeface="Times New Roman" pitchFamily="18" charset="0"/>
              </a:rPr>
              <a:t>The document shall present a summary of major revenues and expenditures, as well as other financing sources and uses, to provide an overview of the total resources budgeted by the organization.</a:t>
            </a:r>
            <a:r>
              <a:rPr lang="en-US" sz="1500" dirty="0">
                <a:latin typeface="Times New Roman" pitchFamily="18" charset="0"/>
              </a:rPr>
              <a:t> </a:t>
            </a:r>
          </a:p>
          <a:p>
            <a:pPr defTabSz="898525" eaLnBrk="0" hangingPunct="0">
              <a:tabLst>
                <a:tab pos="-898525" algn="l"/>
              </a:tabLst>
            </a:pPr>
            <a:endParaRPr lang="en-US" sz="1500" b="1" u="sng" dirty="0">
              <a:latin typeface="Times New Roman" pitchFamily="18" charset="0"/>
              <a:cs typeface="Times New Roman" pitchFamily="18" charset="0"/>
            </a:endParaRPr>
          </a:p>
          <a:p>
            <a:pPr defTabSz="898525" eaLnBrk="0" hangingPunct="0">
              <a:tabLst>
                <a:tab pos="-898525" algn="l"/>
              </a:tabLst>
            </a:pPr>
            <a:r>
              <a:rPr lang="en-US" sz="15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500" dirty="0">
                <a:latin typeface="Times New Roman" pitchFamily="18" charset="0"/>
              </a:rPr>
              <a:t>Does the document include an overview of revenues and other financing sources and expenditures and other financing uses of all appropriated funds? </a:t>
            </a:r>
          </a:p>
          <a:p>
            <a:pPr defTabSz="898525">
              <a:buFontTx/>
              <a:buAutoNum type="arabicPeriod"/>
              <a:tabLst>
                <a:tab pos="-898525" algn="l"/>
              </a:tabLst>
            </a:pPr>
            <a:r>
              <a:rPr lang="en-US" sz="1500" dirty="0">
                <a:latin typeface="Times New Roman" pitchFamily="18" charset="0"/>
              </a:rPr>
              <a:t>Are revenues and other financing sources and expenditures and other financing uses presented either (1) together in a single schedule OR (2) in separate but adjacent/sequential schedules OR (3) in a matrix?  </a:t>
            </a:r>
          </a:p>
          <a:p>
            <a:pPr defTabSz="898525">
              <a:buFontTx/>
              <a:buAutoNum type="arabicPeriod"/>
              <a:tabLst>
                <a:tab pos="-898525" algn="l"/>
              </a:tabLst>
            </a:pPr>
            <a:r>
              <a:rPr lang="en-US" sz="1500" dirty="0">
                <a:latin typeface="Times New Roman" pitchFamily="18" charset="0"/>
              </a:rPr>
              <a:t>Are revenues presented by major type in this schedule </a:t>
            </a:r>
            <a:r>
              <a:rPr lang="en-US" sz="1500" i="1" dirty="0">
                <a:latin typeface="Times New Roman" pitchFamily="18" charset="0"/>
              </a:rPr>
              <a:t>(e.g., property taxes, intergovernmental, sales taxes, fees and charges)? </a:t>
            </a:r>
            <a:endParaRPr lang="en-US" sz="1500" dirty="0">
              <a:latin typeface="Times New Roman" pitchFamily="18" charset="0"/>
            </a:endParaRPr>
          </a:p>
          <a:p>
            <a:pPr defTabSz="898525">
              <a:buFontTx/>
              <a:buAutoNum type="arabicPeriod"/>
              <a:tabLst>
                <a:tab pos="-898525" algn="l"/>
              </a:tabLst>
            </a:pPr>
            <a:r>
              <a:rPr lang="en-US" sz="1500" dirty="0">
                <a:latin typeface="Times New Roman" pitchFamily="18" charset="0"/>
              </a:rPr>
              <a:t>Are expenditures presented by function, organizational unit, or object in this schedule? (For funds other than the main operating fund of the entity, a presentation by fund normally would satisfy this requirement.)</a:t>
            </a:r>
          </a:p>
          <a:p>
            <a:pPr defTabSz="898525">
              <a:tabLst>
                <a:tab pos="-898525" algn="l"/>
              </a:tabLst>
            </a:pPr>
            <a:endParaRPr lang="en-US" sz="1500" dirty="0">
              <a:latin typeface="Times New Roman" pitchFamily="18" charset="0"/>
            </a:endParaRPr>
          </a:p>
          <a:p>
            <a:pPr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defTabSz="898525">
              <a:tabLst>
                <a:tab pos="-898525" algn="l"/>
              </a:tabLst>
            </a:pPr>
            <a:r>
              <a:rPr lang="en-US" sz="1500" dirty="0">
                <a:latin typeface="Times New Roman" pitchFamily="18" charset="0"/>
              </a:rPr>
              <a:t>This criterion requires a</a:t>
            </a:r>
            <a:r>
              <a:rPr lang="en-US" sz="1500" b="1" dirty="0">
                <a:latin typeface="Times New Roman" pitchFamily="18" charset="0"/>
              </a:rPr>
              <a:t> summary </a:t>
            </a:r>
            <a:r>
              <a:rPr lang="en-US" sz="1500" dirty="0">
                <a:latin typeface="Times New Roman" pitchFamily="18" charset="0"/>
              </a:rPr>
              <a:t>of the revenues and other financing sources and expenditures</a:t>
            </a:r>
            <a:r>
              <a:rPr lang="en-US" sz="1500" b="1" dirty="0">
                <a:latin typeface="Times New Roman" pitchFamily="18" charset="0"/>
              </a:rPr>
              <a:t> </a:t>
            </a:r>
            <a:r>
              <a:rPr lang="en-US" sz="1500" dirty="0">
                <a:latin typeface="Times New Roman" pitchFamily="18" charset="0"/>
              </a:rPr>
              <a:t>and other financing uses of all appropriated funds in one place in the budget document. Both revenues and other financing sources and expenditures and other financing uses must be presented either (1) together in a single schedule OR (2) in separate but adjacent/sequential schedules OR (3) in a matrix.  Merely showing fund totals in a summary schedule is not proficient. Revenues should be presented by type </a:t>
            </a:r>
            <a:r>
              <a:rPr lang="en-US" sz="1500" i="1" dirty="0">
                <a:latin typeface="Times New Roman" pitchFamily="18" charset="0"/>
              </a:rPr>
              <a:t>(e.g., property tax, sales tax, fees and charges, intergovernmental)</a:t>
            </a:r>
            <a:r>
              <a:rPr lang="en-US" sz="1500" dirty="0">
                <a:latin typeface="Times New Roman" pitchFamily="18" charset="0"/>
              </a:rPr>
              <a:t> for all appropriated funds in total.  A more detailed presentation that also shows revenues by major fund is encouraged, but not required. Expenditures should be presented either by function, organizational unit or object. </a:t>
            </a:r>
          </a:p>
        </p:txBody>
      </p:sp>
    </p:spTree>
    <p:extLst>
      <p:ext uri="{BB962C8B-B14F-4D97-AF65-F5344CB8AC3E}">
        <p14:creationId xmlns:p14="http://schemas.microsoft.com/office/powerpoint/2010/main" val="270258430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8" name="Text Box 4"/>
          <p:cNvSpPr txBox="1">
            <a:spLocks noChangeArrowheads="1"/>
          </p:cNvSpPr>
          <p:nvPr/>
        </p:nvSpPr>
        <p:spPr bwMode="auto">
          <a:xfrm>
            <a:off x="7982218" y="398408"/>
            <a:ext cx="1034562"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Hanover County, VA.</a:t>
            </a:r>
            <a:endParaRPr lang="en-US" sz="1000" dirty="0">
              <a:latin typeface="Times New Roman" pitchFamily="18" charset="0"/>
            </a:endParaRPr>
          </a:p>
        </p:txBody>
      </p:sp>
      <p:pic>
        <p:nvPicPr>
          <p:cNvPr id="19458" name="Picture 2" descr="D:\Chapter 12\Hanover County, Virginia page 12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18"/>
          <a:stretch/>
        </p:blipFill>
        <p:spPr bwMode="auto">
          <a:xfrm>
            <a:off x="67036" y="470648"/>
            <a:ext cx="7915182" cy="56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8857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119372" y="5833011"/>
            <a:ext cx="7776274" cy="26987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200" b="1" i="1" dirty="0">
                <a:latin typeface="Times New Roman" pitchFamily="18" charset="0"/>
              </a:rPr>
              <a:t>Break out revenues by type/expenditures by function, organizational unit, or object for total funds and individual funds.</a:t>
            </a:r>
          </a:p>
        </p:txBody>
      </p:sp>
      <p:sp>
        <p:nvSpPr>
          <p:cNvPr id="553987" name="Rectangle 3"/>
          <p:cNvSpPr>
            <a:spLocks noChangeArrowheads="1"/>
          </p:cNvSpPr>
          <p:nvPr/>
        </p:nvSpPr>
        <p:spPr bwMode="auto">
          <a:xfrm>
            <a:off x="0" y="293033"/>
            <a:ext cx="9144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1275" indent="-41275" defTabSz="898525">
              <a:tabLst>
                <a:tab pos="-898525" algn="l"/>
              </a:tabLst>
            </a:pPr>
            <a:r>
              <a:rPr lang="en-US" sz="1400" b="1" dirty="0">
                <a:latin typeface="Times New Roman" pitchFamily="18" charset="0"/>
                <a:cs typeface="Times New Roman" pitchFamily="18" charset="0"/>
              </a:rPr>
              <a:t>#F4: Three/(Four) Year Consolidated and Fund Financial Schedules (Mandatory)  </a:t>
            </a:r>
            <a:endParaRPr lang="en-US" sz="1400" b="1" dirty="0">
              <a:latin typeface="Times New Roman" pitchFamily="18" charset="0"/>
            </a:endParaRPr>
          </a:p>
          <a:p>
            <a:pPr marL="41275" indent="-41275" defTabSz="898525" eaLnBrk="0" hangingPunct="0">
              <a:tabLst>
                <a:tab pos="-898525" algn="l"/>
              </a:tabLst>
            </a:pPr>
            <a:r>
              <a:rPr lang="en-US" sz="1400" b="1" dirty="0">
                <a:latin typeface="Times New Roman" pitchFamily="18" charset="0"/>
              </a:rPr>
              <a:t>	The document must include summaries of revenues and other financing sources, and of expenditures and other financing uses for the prior year actual, the current year budget and/or estimated current year actual, and the proposed budget year.</a:t>
            </a:r>
            <a:r>
              <a:rPr lang="en-US" sz="1400" dirty="0">
                <a:latin typeface="Times New Roman" pitchFamily="18" charset="0"/>
              </a:rPr>
              <a:t> </a:t>
            </a:r>
          </a:p>
          <a:p>
            <a:pPr marL="41275" indent="-41275" defTabSz="898525" eaLnBrk="0" hangingPunct="0">
              <a:tabLst>
                <a:tab pos="-898525" algn="l"/>
              </a:tabLst>
            </a:pPr>
            <a:endParaRPr lang="en-US" sz="1500" dirty="0">
              <a:latin typeface="Times New Roman" pitchFamily="18" charset="0"/>
            </a:endParaRPr>
          </a:p>
          <a:p>
            <a:pPr marL="41275" indent="-41275" defTabSz="898525" eaLnBrk="0" hangingPunct="0">
              <a:tabLst>
                <a:tab pos="-898525" algn="l"/>
              </a:tabLst>
            </a:pPr>
            <a:r>
              <a:rPr lang="en-US" sz="1500" u="sng" dirty="0">
                <a:latin typeface="Times New Roman" pitchFamily="18" charset="0"/>
                <a:cs typeface="Times New Roman" pitchFamily="18" charset="0"/>
              </a:rPr>
              <a:t>Criteria Location Guide Questions</a:t>
            </a:r>
          </a:p>
          <a:p>
            <a:pPr marL="41275" indent="-41275" defTabSz="898525">
              <a:buFontTx/>
              <a:buAutoNum type="arabicPeriod"/>
              <a:tabLst>
                <a:tab pos="-898525" algn="l"/>
              </a:tabLst>
            </a:pPr>
            <a:r>
              <a:rPr lang="en-US" sz="1500" dirty="0">
                <a:latin typeface="Times New Roman" pitchFamily="18" charset="0"/>
              </a:rPr>
              <a:t>For annual budgets, are revenues and other financing sources and expenditures and other financing uses for the prior year, the current year, and the budget year presented together on the same schedule(s) or on schedules presented on adjacent/sequential pages? </a:t>
            </a:r>
          </a:p>
          <a:p>
            <a:pPr marL="41275" indent="-41275" defTabSz="898525">
              <a:buFontTx/>
              <a:buAutoNum type="arabicPeriod"/>
              <a:tabLst>
                <a:tab pos="-898525" algn="l"/>
              </a:tabLst>
            </a:pPr>
            <a:r>
              <a:rPr lang="en-US" sz="1500" dirty="0">
                <a:latin typeface="Times New Roman" pitchFamily="18" charset="0"/>
              </a:rPr>
              <a:t>Is this information presented for the appropriated funds in total?</a:t>
            </a:r>
          </a:p>
          <a:p>
            <a:pPr marL="41275" indent="-41275" defTabSz="898525">
              <a:buFontTx/>
              <a:buAutoNum type="arabicPeriod"/>
              <a:tabLst>
                <a:tab pos="-898525" algn="l"/>
              </a:tabLst>
            </a:pPr>
            <a:r>
              <a:rPr lang="en-US" sz="1500" dirty="0">
                <a:latin typeface="Times New Roman" pitchFamily="18" charset="0"/>
              </a:rPr>
              <a:t>Is this information also presented for each major fund and for other (i.e. nonmajor) funds in the aggregate? </a:t>
            </a:r>
            <a:endParaRPr lang="en-US" sz="1500" b="1" i="1" dirty="0">
              <a:latin typeface="Times New Roman" pitchFamily="18" charset="0"/>
            </a:endParaRPr>
          </a:p>
          <a:p>
            <a:pPr marL="41275" indent="-41275" defTabSz="898525">
              <a:buFontTx/>
              <a:buAutoNum type="arabicPeriod"/>
              <a:tabLst>
                <a:tab pos="-898525" algn="l"/>
              </a:tabLst>
            </a:pPr>
            <a:r>
              <a:rPr lang="en-US" sz="1500" dirty="0">
                <a:latin typeface="Times New Roman" pitchFamily="18" charset="0"/>
              </a:rPr>
              <a:t>For biennial budgets, are revenues and other financing sources and expenditures and other financing uses for the prior year, the current year, and both budget years presented together on the same schedule(s) or on separate schedules presented on adjacent/sequential pages? </a:t>
            </a:r>
          </a:p>
          <a:p>
            <a:pPr marL="41275" indent="-41275" defTabSz="898525">
              <a:tabLst>
                <a:tab pos="-898525" algn="l"/>
              </a:tabLst>
            </a:pPr>
            <a:endParaRPr lang="en-US" sz="1500" dirty="0">
              <a:latin typeface="Times New Roman" pitchFamily="18" charset="0"/>
            </a:endParaRPr>
          </a:p>
          <a:p>
            <a:pPr marL="41275" indent="-41275"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marL="41275" indent="-41275" defTabSz="898525">
              <a:tabLst>
                <a:tab pos="-898525" algn="l"/>
              </a:tabLst>
            </a:pPr>
            <a:r>
              <a:rPr lang="en-US" sz="1500" dirty="0">
                <a:latin typeface="Times New Roman" pitchFamily="18" charset="0"/>
              </a:rPr>
              <a:t>This criterion requires a schedule(s) that includes both revenues and other financing sources and expenditures and other financing uses for at least three budget periods (prior year actual, current year, and budget year).  The data for the prior year should be the actual revenues and expenditures.. Information for individual major funds, nonmajor funds in the aggregate, and the entity as a whole may be presented on a single schedule OR on separate schedules.  Regardless of the format selected, the information for both revenues and expenditures must be included (1) on the same schedule(s) OR (2) on schedule(s) presented on adjacent/ sequential pages.  As in the prior criterion, revenues should be presented by type </a:t>
            </a:r>
            <a:r>
              <a:rPr lang="en-US" sz="1500" i="1" dirty="0">
                <a:latin typeface="Times New Roman" pitchFamily="18" charset="0"/>
              </a:rPr>
              <a:t>(e.g., property tax, sales tax, fees and charges, intergovernmental)</a:t>
            </a:r>
            <a:r>
              <a:rPr lang="en-US" sz="1500" dirty="0">
                <a:latin typeface="Times New Roman" pitchFamily="18" charset="0"/>
              </a:rPr>
              <a:t> and expenditures should be presented either by function, organizational unit or object</a:t>
            </a:r>
            <a:r>
              <a:rPr lang="en-US" sz="1400" dirty="0">
                <a:latin typeface="Times New Roman" pitchFamily="18" charset="0"/>
              </a:rPr>
              <a:t>. </a:t>
            </a:r>
          </a:p>
        </p:txBody>
      </p:sp>
    </p:spTree>
    <p:extLst>
      <p:ext uri="{BB962C8B-B14F-4D97-AF65-F5344CB8AC3E}">
        <p14:creationId xmlns:p14="http://schemas.microsoft.com/office/powerpoint/2010/main" val="19716799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Chapter 13\Village of Westmont, Illinois page 13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16677"/>
            <a:ext cx="9144000" cy="5689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54957" y="425260"/>
            <a:ext cx="1653871"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Village of Westmont, IL.</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315469993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1" name="Rectangle 3"/>
          <p:cNvSpPr>
            <a:spLocks noChangeArrowheads="1"/>
          </p:cNvSpPr>
          <p:nvPr/>
        </p:nvSpPr>
        <p:spPr bwMode="auto">
          <a:xfrm>
            <a:off x="79513" y="433309"/>
            <a:ext cx="8977023"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11113" indent="-11113" defTabSz="898525">
              <a:tabLst>
                <a:tab pos="-898525" algn="l"/>
              </a:tabLst>
            </a:pPr>
            <a:r>
              <a:rPr lang="en-US" sz="1500" b="1" dirty="0">
                <a:latin typeface="Times New Roman" pitchFamily="18" charset="0"/>
                <a:cs typeface="Times New Roman" pitchFamily="18" charset="0"/>
              </a:rPr>
              <a:t>#F5: Fund Balance (Mandatory)  </a:t>
            </a:r>
            <a:endParaRPr lang="en-US" sz="1500" b="1" dirty="0">
              <a:latin typeface="Times New Roman" pitchFamily="18" charset="0"/>
            </a:endParaRPr>
          </a:p>
          <a:p>
            <a:pPr marL="11113" indent="-11113" defTabSz="898525" eaLnBrk="0" hangingPunct="0">
              <a:tabLst>
                <a:tab pos="-898525" algn="l"/>
              </a:tabLst>
            </a:pPr>
            <a:r>
              <a:rPr lang="en-US" sz="1500" b="1" dirty="0">
                <a:latin typeface="Times New Roman" pitchFamily="18" charset="0"/>
              </a:rPr>
              <a:t>	The document shall include projected changes in fund balances, as defined by the entity in the document, for appropriated governmental funds included in the budget presentation (fund equity if no governmental funds are included in the document).</a:t>
            </a:r>
            <a:r>
              <a:rPr lang="en-US" sz="1500" dirty="0">
                <a:latin typeface="Times New Roman" pitchFamily="18" charset="0"/>
              </a:rPr>
              <a:t> </a:t>
            </a:r>
          </a:p>
          <a:p>
            <a:pPr marL="11113" indent="-11113" defTabSz="898525" eaLnBrk="0" hangingPunct="0">
              <a:tabLst>
                <a:tab pos="-898525" algn="l"/>
              </a:tabLst>
            </a:pPr>
            <a:r>
              <a:rPr lang="en-US" sz="1500" u="sng" dirty="0">
                <a:latin typeface="Times New Roman" pitchFamily="18" charset="0"/>
                <a:cs typeface="Times New Roman" pitchFamily="18" charset="0"/>
              </a:rPr>
              <a:t>Criteria Location Guide Questions</a:t>
            </a:r>
          </a:p>
          <a:p>
            <a:pPr marL="11113" indent="-11113" defTabSz="898525">
              <a:buFontTx/>
              <a:buAutoNum type="arabicPeriod"/>
              <a:tabLst>
                <a:tab pos="-898525" algn="l"/>
              </a:tabLst>
            </a:pPr>
            <a:r>
              <a:rPr lang="en-US" sz="1500" dirty="0">
                <a:latin typeface="Times New Roman" pitchFamily="18" charset="0"/>
              </a:rPr>
              <a:t>Does the document include the entity’s definition of “fund balance” (or of “fund equity” if no governmental funds are included in the entity - frequently the noncapital portion of net assets)?  </a:t>
            </a:r>
          </a:p>
          <a:p>
            <a:pPr marL="11113" indent="-11113" defTabSz="898525">
              <a:buFontTx/>
              <a:buAutoNum type="arabicPeriod"/>
              <a:tabLst>
                <a:tab pos="-898525" algn="l"/>
              </a:tabLst>
            </a:pPr>
            <a:r>
              <a:rPr lang="en-US" sz="1500" dirty="0">
                <a:latin typeface="Times New Roman" pitchFamily="18" charset="0"/>
              </a:rPr>
              <a:t>Is the fund balance (equity) information presented for the budget year?</a:t>
            </a:r>
          </a:p>
          <a:p>
            <a:pPr marL="11113" indent="-11113" defTabSz="898525">
              <a:buFontTx/>
              <a:buAutoNum type="arabicPeriod"/>
              <a:tabLst>
                <a:tab pos="-898525" algn="l"/>
              </a:tabLst>
            </a:pPr>
            <a:r>
              <a:rPr lang="en-US" sz="1500" dirty="0">
                <a:latin typeface="Times New Roman" pitchFamily="18" charset="0"/>
              </a:rPr>
              <a:t>Is there a schedule showing (1) beginning fund balances, (2) increases and decreases in total fund balances (reported separately), and (3) ending fund balances for appropriated governmental funds?</a:t>
            </a:r>
          </a:p>
          <a:p>
            <a:pPr marL="11113" indent="-11113" defTabSz="898525">
              <a:buFontTx/>
              <a:buAutoNum type="arabicPeriod"/>
              <a:tabLst>
                <a:tab pos="-898525" algn="l"/>
              </a:tabLst>
            </a:pPr>
            <a:r>
              <a:rPr lang="en-US" sz="1500" dirty="0">
                <a:latin typeface="Times New Roman" pitchFamily="18" charset="0"/>
              </a:rPr>
              <a:t>Is this information presented at a minimum for each major fund and for nonmajor governmental funds in the aggregate?  </a:t>
            </a:r>
          </a:p>
          <a:p>
            <a:pPr marL="11113" indent="-11113" defTabSz="898525">
              <a:buFontTx/>
              <a:buAutoNum type="arabicPeriod"/>
              <a:tabLst>
                <a:tab pos="-898525" algn="l"/>
              </a:tabLst>
            </a:pPr>
            <a:r>
              <a:rPr lang="en-US" sz="1500" dirty="0">
                <a:latin typeface="Times New Roman" pitchFamily="18" charset="0"/>
              </a:rPr>
              <a:t>If fund balances of any major fund or the nonmajor funds in the aggregate are anticipated to increase or decline by more than 10%, does the document include a discussion of the causes and/or consequences of these changes in fund balance?   </a:t>
            </a:r>
          </a:p>
          <a:p>
            <a:pPr marL="11113" indent="-11113" defTabSz="898525">
              <a:buFontTx/>
              <a:buAutoNum type="arabicPeriod"/>
              <a:tabLst>
                <a:tab pos="-898525" algn="l"/>
              </a:tabLst>
            </a:pPr>
            <a:r>
              <a:rPr lang="en-US" sz="1500" dirty="0">
                <a:latin typeface="Times New Roman" pitchFamily="18" charset="0"/>
              </a:rPr>
              <a:t>If an entity has no governmental funds, is the change in the fund equity presented for (1) the entity as a whole, (2) the main operating fund, and (3) each significant fund?  </a:t>
            </a:r>
          </a:p>
          <a:p>
            <a:pPr marL="11113" indent="-11113" defTabSz="898525">
              <a:buFontTx/>
              <a:buAutoNum type="arabicPeriod"/>
              <a:tabLst>
                <a:tab pos="-898525" algn="l"/>
              </a:tabLst>
            </a:pPr>
            <a:r>
              <a:rPr lang="en-US" sz="1500" dirty="0">
                <a:latin typeface="Times New Roman" pitchFamily="18" charset="0"/>
              </a:rPr>
              <a:t>For biennial budgets is the change in fund equity presented separately for both years of the biennium?</a:t>
            </a:r>
          </a:p>
          <a:p>
            <a:pPr marL="11113" indent="-11113"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marL="11113" indent="-11113" defTabSz="898525">
              <a:tabLst>
                <a:tab pos="-898525" algn="l"/>
              </a:tabLst>
            </a:pPr>
            <a:r>
              <a:rPr lang="en-US" sz="1500" dirty="0">
                <a:latin typeface="Times New Roman" pitchFamily="18" charset="0"/>
              </a:rPr>
              <a:t>This criterion requires that beginning and ending fund balances, be shown for the budget year, as well as revenues, expenditures, and other financing sources/uses. This information must be provided for each major fund and for the nonmajor governmental funds in the aggregate. The information may be included on the schedule(s) with the three-year data or may be presented on a separate schedule(s).  Both the beginning and ending fund balances must be clearly labeled. </a:t>
            </a:r>
          </a:p>
        </p:txBody>
      </p:sp>
      <p:sp>
        <p:nvSpPr>
          <p:cNvPr id="555012" name="Text Box 4"/>
          <p:cNvSpPr txBox="1">
            <a:spLocks noChangeArrowheads="1"/>
          </p:cNvSpPr>
          <p:nvPr/>
        </p:nvSpPr>
        <p:spPr bwMode="auto">
          <a:xfrm>
            <a:off x="2888592" y="5796280"/>
            <a:ext cx="3681046" cy="35401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Discuss fund balance changes over 10%</a:t>
            </a:r>
            <a:r>
              <a:rPr lang="en-US" sz="1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56180060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8207071" y="479481"/>
            <a:ext cx="762000"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Ingham County, MI.</a:t>
            </a:r>
            <a:endParaRPr lang="en-US" sz="1000" dirty="0">
              <a:latin typeface="Times New Roman" pitchFamily="18" charset="0"/>
            </a:endParaRPr>
          </a:p>
        </p:txBody>
      </p:sp>
      <p:pic>
        <p:nvPicPr>
          <p:cNvPr id="22530" name="Picture 2" descr="D:\Chapter 14\Ingham County page 147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4845" y="451971"/>
            <a:ext cx="5927517" cy="560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169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565067" y="5792788"/>
            <a:ext cx="6249865" cy="30321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cs typeface="Times New Roman" pitchFamily="18" charset="0"/>
              </a:rPr>
              <a:t>Make sure every page in the budget document is sequentially numbered.</a:t>
            </a:r>
            <a:endParaRPr lang="en-US" sz="1600" dirty="0">
              <a:latin typeface="Times New Roman" pitchFamily="18" charset="0"/>
            </a:endParaRPr>
          </a:p>
        </p:txBody>
      </p:sp>
      <p:sp>
        <p:nvSpPr>
          <p:cNvPr id="538627" name="Rectangle 3"/>
          <p:cNvSpPr>
            <a:spLocks noChangeArrowheads="1"/>
          </p:cNvSpPr>
          <p:nvPr/>
        </p:nvSpPr>
        <p:spPr bwMode="auto">
          <a:xfrm>
            <a:off x="304800" y="703264"/>
            <a:ext cx="86106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336550" indent="-53975" defTabSz="898525">
              <a:tabLst>
                <a:tab pos="-898525" algn="l"/>
              </a:tabLst>
            </a:pPr>
            <a:r>
              <a:rPr lang="en-US" sz="1800" b="1" dirty="0">
                <a:latin typeface="Times New Roman" pitchFamily="18" charset="0"/>
                <a:cs typeface="Times New Roman" pitchFamily="18" charset="0"/>
              </a:rPr>
              <a:t>#C1: Table of Contents (Mandatory)  </a:t>
            </a:r>
            <a:endParaRPr lang="en-US" sz="1800" b="1" dirty="0">
              <a:latin typeface="Times New Roman" pitchFamily="18" charset="0"/>
            </a:endParaRPr>
          </a:p>
          <a:p>
            <a:pPr marL="336550" indent="-53975" algn="ctr" defTabSz="898525" eaLnBrk="0" hangingPunct="0">
              <a:tabLst>
                <a:tab pos="-898525" algn="l"/>
              </a:tabLst>
            </a:pPr>
            <a:endParaRPr lang="en-US" sz="1800" b="1" dirty="0">
              <a:latin typeface="Times New Roman" pitchFamily="18" charset="0"/>
              <a:cs typeface="Times New Roman" pitchFamily="18" charset="0"/>
            </a:endParaRPr>
          </a:p>
          <a:p>
            <a:pPr marL="336550" indent="-53975" defTabSz="898525" eaLnBrk="0" hangingPunct="0">
              <a:tabLst>
                <a:tab pos="-898525" algn="l"/>
              </a:tabLst>
            </a:pPr>
            <a:r>
              <a:rPr lang="en-US" sz="1800" b="1" dirty="0">
                <a:latin typeface="Times New Roman" pitchFamily="18" charset="0"/>
                <a:cs typeface="Times New Roman" pitchFamily="18" charset="0"/>
              </a:rPr>
              <a:t>The document shall include a table of contents that makes it easier to locate information in the document.</a:t>
            </a:r>
            <a:endParaRPr lang="en-US" sz="1800" b="1" dirty="0">
              <a:latin typeface="Times New Roman" pitchFamily="18" charset="0"/>
            </a:endParaRPr>
          </a:p>
          <a:p>
            <a:pPr marL="336550" indent="-53975" algn="ctr" defTabSz="898525" eaLnBrk="0" hangingPunct="0">
              <a:tabLst>
                <a:tab pos="-898525" algn="l"/>
              </a:tabLst>
            </a:pPr>
            <a:endParaRPr lang="en-US" sz="1800" b="1" u="sng" dirty="0">
              <a:latin typeface="Times New Roman" pitchFamily="18" charset="0"/>
              <a:cs typeface="Times New Roman" pitchFamily="18" charset="0"/>
            </a:endParaRPr>
          </a:p>
          <a:p>
            <a:pPr marL="336550" indent="-53975" defTabSz="898525" eaLnBrk="0" hangingPunct="0">
              <a:tabLst>
                <a:tab pos="-898525" algn="l"/>
              </a:tabLst>
            </a:pPr>
            <a:r>
              <a:rPr lang="en-US" sz="1800" u="sng" dirty="0">
                <a:latin typeface="Times New Roman" pitchFamily="18" charset="0"/>
                <a:cs typeface="Times New Roman" pitchFamily="18" charset="0"/>
              </a:rPr>
              <a:t>Criteria Location Guide Questions</a:t>
            </a:r>
          </a:p>
          <a:p>
            <a:pPr marL="336550" indent="-53975" defTabSz="898525">
              <a:buFontTx/>
              <a:buAutoNum type="arabicPeriod"/>
              <a:tabLst>
                <a:tab pos="-898525" algn="l"/>
              </a:tabLst>
            </a:pPr>
            <a:r>
              <a:rPr lang="en-US" sz="1800" dirty="0">
                <a:latin typeface="Times New Roman" pitchFamily="18" charset="0"/>
              </a:rPr>
              <a:t> Is a comprehensive table of contents provided to help the reader locate information in the document?</a:t>
            </a:r>
          </a:p>
          <a:p>
            <a:pPr marL="336550" indent="-53975" defTabSz="898525">
              <a:buFontTx/>
              <a:buAutoNum type="arabicPeriod"/>
              <a:tabLst>
                <a:tab pos="-898525" algn="l"/>
              </a:tabLst>
            </a:pPr>
            <a:r>
              <a:rPr lang="en-US" sz="1800" dirty="0">
                <a:latin typeface="Times New Roman" pitchFamily="18" charset="0"/>
              </a:rPr>
              <a:t> Are all pages in the document numbered or otherwise identified?</a:t>
            </a:r>
          </a:p>
          <a:p>
            <a:pPr marL="336550" indent="-53975" defTabSz="898525">
              <a:buFontTx/>
              <a:buAutoNum type="arabicPeriod"/>
              <a:tabLst>
                <a:tab pos="-898525" algn="l"/>
              </a:tabLst>
            </a:pPr>
            <a:r>
              <a:rPr lang="en-US" sz="1800" dirty="0">
                <a:latin typeface="Times New Roman" pitchFamily="18" charset="0"/>
              </a:rPr>
              <a:t> Do the page number references in the budget or electronic table of contents agree with the related page numbers in the budget or electronic submission?</a:t>
            </a:r>
            <a:endParaRPr lang="en-US" sz="1800" u="sng" dirty="0">
              <a:latin typeface="Times New Roman" pitchFamily="18" charset="0"/>
              <a:cs typeface="Times New Roman" pitchFamily="18" charset="0"/>
            </a:endParaRPr>
          </a:p>
          <a:p>
            <a:pPr marL="336550" indent="-53975" algn="ctr" defTabSz="898525" eaLnBrk="0" hangingPunct="0">
              <a:tabLst>
                <a:tab pos="-898525" algn="l"/>
              </a:tabLst>
            </a:pPr>
            <a:endParaRPr lang="en-US" sz="1800" dirty="0">
              <a:latin typeface="Times New Roman" pitchFamily="18" charset="0"/>
            </a:endParaRPr>
          </a:p>
          <a:p>
            <a:pPr marL="336550" indent="-53975"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marL="336550" indent="-53975" defTabSz="898525">
              <a:tabLst>
                <a:tab pos="-898525" algn="l"/>
              </a:tabLst>
            </a:pPr>
            <a:r>
              <a:rPr lang="en-US" sz="1800" dirty="0">
                <a:latin typeface="Times New Roman" pitchFamily="18" charset="0"/>
              </a:rPr>
              <a:t>	Detailed indices preceding individual sections can be helpful, but they are not a substitute for a single comprehensive table of contents. </a:t>
            </a:r>
            <a:r>
              <a:rPr lang="en-US" sz="1800" dirty="0">
                <a:solidFill>
                  <a:srgbClr val="000000"/>
                </a:solidFill>
                <a:latin typeface="Times New Roman" pitchFamily="18" charset="0"/>
              </a:rPr>
              <a:t>Care should be taken in developing budget or electronic page number references in the table of contents, so they agree with the related page numbers in the budget document or electronic submission.  The use of whole numbers as page numbers is easier to follow.</a:t>
            </a:r>
            <a:endParaRPr lang="en-US" sz="1800" dirty="0">
              <a:latin typeface="Times New Roman" pitchFamily="18" charset="0"/>
            </a:endParaRPr>
          </a:p>
        </p:txBody>
      </p:sp>
    </p:spTree>
    <p:extLst>
      <p:ext uri="{BB962C8B-B14F-4D97-AF65-F5344CB8AC3E}">
        <p14:creationId xmlns:p14="http://schemas.microsoft.com/office/powerpoint/2010/main" val="153082397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1592083" y="5733883"/>
            <a:ext cx="4548554" cy="28892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Trend graphs can be useful in revenue analysis.</a:t>
            </a:r>
            <a:endParaRPr lang="en-US" sz="1600" b="1" i="1" dirty="0">
              <a:latin typeface="Times New Roman" pitchFamily="18" charset="0"/>
              <a:cs typeface="Times New Roman" pitchFamily="18" charset="0"/>
            </a:endParaRPr>
          </a:p>
        </p:txBody>
      </p:sp>
      <p:sp>
        <p:nvSpPr>
          <p:cNvPr id="556035" name="Rectangle 3"/>
          <p:cNvSpPr>
            <a:spLocks noChangeArrowheads="1"/>
          </p:cNvSpPr>
          <p:nvPr/>
        </p:nvSpPr>
        <p:spPr bwMode="auto">
          <a:xfrm>
            <a:off x="127489" y="424737"/>
            <a:ext cx="8833338"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500" b="1" dirty="0">
                <a:latin typeface="Times New Roman" pitchFamily="18" charset="0"/>
                <a:cs typeface="Times New Roman" pitchFamily="18" charset="0"/>
              </a:rPr>
              <a:t>#F6: Revenues (Mandatory)  </a:t>
            </a:r>
            <a:endParaRPr lang="en-US" sz="1500" b="1" dirty="0">
              <a:latin typeface="Times New Roman" pitchFamily="18" charset="0"/>
            </a:endParaRPr>
          </a:p>
          <a:p>
            <a:pPr defTabSz="898525" eaLnBrk="0" hangingPunct="0">
              <a:tabLst>
                <a:tab pos="-898525" algn="l"/>
              </a:tabLst>
            </a:pPr>
            <a:endParaRPr lang="en-US" sz="1500" b="1" dirty="0">
              <a:latin typeface="Times New Roman" pitchFamily="18" charset="0"/>
              <a:cs typeface="Times New Roman" pitchFamily="18" charset="0"/>
            </a:endParaRPr>
          </a:p>
          <a:p>
            <a:pPr defTabSz="898525" eaLnBrk="0" hangingPunct="0">
              <a:tabLst>
                <a:tab pos="-898525" algn="l"/>
              </a:tabLst>
            </a:pPr>
            <a:r>
              <a:rPr lang="en-US" sz="1500" b="1" dirty="0">
                <a:latin typeface="Times New Roman" pitchFamily="18" charset="0"/>
              </a:rPr>
              <a:t>The document shall describe major revenue sources, explain the underlying assumptions for the revenue estimates, and discuss significant revenue trends.</a:t>
            </a:r>
          </a:p>
          <a:p>
            <a:pPr defTabSz="898525" eaLnBrk="0" hangingPunct="0">
              <a:tabLst>
                <a:tab pos="-898525" algn="l"/>
              </a:tabLst>
            </a:pPr>
            <a:endParaRPr lang="en-US" sz="1500" b="1" u="sng" dirty="0">
              <a:latin typeface="Times New Roman" pitchFamily="18" charset="0"/>
              <a:cs typeface="Times New Roman" pitchFamily="18" charset="0"/>
            </a:endParaRPr>
          </a:p>
          <a:p>
            <a:pPr defTabSz="898525" eaLnBrk="0" hangingPunct="0">
              <a:tabLst>
                <a:tab pos="-898525" algn="l"/>
              </a:tabLst>
            </a:pPr>
            <a:r>
              <a:rPr lang="en-US" sz="15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500" dirty="0">
                <a:latin typeface="Times New Roman" pitchFamily="18" charset="0"/>
              </a:rPr>
              <a:t>Are individual revenue sources described? </a:t>
            </a:r>
          </a:p>
          <a:p>
            <a:pPr defTabSz="898525">
              <a:buFontTx/>
              <a:buAutoNum type="arabicPeriod"/>
              <a:tabLst>
                <a:tab pos="-898525" algn="l"/>
              </a:tabLst>
            </a:pPr>
            <a:r>
              <a:rPr lang="en-US" sz="1500" dirty="0">
                <a:latin typeface="Times New Roman" pitchFamily="18" charset="0"/>
              </a:rPr>
              <a:t>Do the revenue sources that are described represent at least 75 percent of the total revenues of all appropriated funds?</a:t>
            </a:r>
          </a:p>
          <a:p>
            <a:pPr defTabSz="898525">
              <a:buFontTx/>
              <a:buAutoNum type="arabicPeriod"/>
              <a:tabLst>
                <a:tab pos="-898525" algn="l"/>
              </a:tabLst>
            </a:pPr>
            <a:r>
              <a:rPr lang="en-US" sz="1500" dirty="0">
                <a:latin typeface="Times New Roman" pitchFamily="18" charset="0"/>
              </a:rPr>
              <a:t>Are the methods used to estimate revenues for the budget year described </a:t>
            </a:r>
            <a:r>
              <a:rPr lang="en-US" sz="1500" i="1" dirty="0">
                <a:latin typeface="Times New Roman" pitchFamily="18" charset="0"/>
              </a:rPr>
              <a:t>(e.g., trend analysis, estimates from another government or consulting firm)?</a:t>
            </a:r>
            <a:endParaRPr lang="en-US" sz="1500" dirty="0">
              <a:latin typeface="Times New Roman" pitchFamily="18" charset="0"/>
            </a:endParaRPr>
          </a:p>
          <a:p>
            <a:pPr defTabSz="898525">
              <a:buFontTx/>
              <a:buAutoNum type="arabicPeriod"/>
              <a:tabLst>
                <a:tab pos="-898525" algn="l"/>
              </a:tabLst>
            </a:pPr>
            <a:r>
              <a:rPr lang="en-US" sz="1500" dirty="0">
                <a:latin typeface="Times New Roman" pitchFamily="18" charset="0"/>
              </a:rPr>
              <a:t>If revenues are projected based on trend information, are both those trends and the underlying assumptions adequately described?</a:t>
            </a:r>
          </a:p>
          <a:p>
            <a:pPr defTabSz="898525">
              <a:tabLst>
                <a:tab pos="-898525" algn="l"/>
              </a:tabLst>
            </a:pPr>
            <a:endParaRPr lang="en-US" sz="1500" dirty="0">
              <a:latin typeface="Times New Roman" pitchFamily="18" charset="0"/>
            </a:endParaRPr>
          </a:p>
          <a:p>
            <a:pPr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defTabSz="898525">
              <a:tabLst>
                <a:tab pos="-898525" algn="l"/>
              </a:tabLst>
            </a:pPr>
            <a:r>
              <a:rPr lang="en-US" sz="1500" dirty="0">
                <a:latin typeface="Times New Roman" pitchFamily="18" charset="0"/>
              </a:rPr>
              <a:t>This criterion requires that the major revenues of the appropriated funds in the aggregate be identified and described.  If an outside source </a:t>
            </a:r>
            <a:r>
              <a:rPr lang="en-US" sz="1500" i="1" dirty="0">
                <a:latin typeface="Times New Roman" pitchFamily="18" charset="0"/>
              </a:rPr>
              <a:t>(e.g., another government or consulting firm)</a:t>
            </a:r>
            <a:r>
              <a:rPr lang="en-US" sz="1500" dirty="0">
                <a:latin typeface="Times New Roman" pitchFamily="18" charset="0"/>
              </a:rPr>
              <a:t> provides an estimate of the revenue for the budget year, that fact must be clearly stated.  If the entity uses trend analysis to project particular revenue, a discussion of the revenue trend is required in addition to any schedules or graphs depicting the revenue trend.  If the projections are based on trend analysis, the discussion must identify factors that affect the trend, such as changes in the local economy, a new housing development, or fee increases.  Do not just focus on General Fund revenues. Refer to GFOA’s best practice on (1) </a:t>
            </a:r>
            <a:r>
              <a:rPr lang="en-US" sz="1500" dirty="0">
                <a:latin typeface="Times New Roman" pitchFamily="18" charset="0"/>
                <a:hlinkClick r:id="rId3"/>
              </a:rPr>
              <a:t>Financial Forecasting in the Budget Preparation Process</a:t>
            </a:r>
            <a:r>
              <a:rPr lang="en-US" sz="1500" dirty="0">
                <a:latin typeface="Times New Roman" pitchFamily="18" charset="0"/>
              </a:rPr>
              <a:t> and (2) </a:t>
            </a:r>
            <a:r>
              <a:rPr lang="en-US" sz="1500" dirty="0">
                <a:latin typeface="Times New Roman" pitchFamily="18" charset="0"/>
                <a:hlinkClick r:id="rId4"/>
              </a:rPr>
              <a:t>The Use of Trend Data and Comparative Data for Financial Analysis</a:t>
            </a:r>
            <a:r>
              <a:rPr lang="en-US" sz="1500" dirty="0">
                <a:latin typeface="Times New Roman" pitchFamily="18" charset="0"/>
              </a:rPr>
              <a:t>.</a:t>
            </a:r>
          </a:p>
        </p:txBody>
      </p:sp>
    </p:spTree>
    <p:extLst>
      <p:ext uri="{BB962C8B-B14F-4D97-AF65-F5344CB8AC3E}">
        <p14:creationId xmlns:p14="http://schemas.microsoft.com/office/powerpoint/2010/main" val="118553050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Text Box 3"/>
          <p:cNvSpPr txBox="1">
            <a:spLocks noChangeArrowheads="1"/>
          </p:cNvSpPr>
          <p:nvPr/>
        </p:nvSpPr>
        <p:spPr bwMode="auto">
          <a:xfrm>
            <a:off x="8245503" y="475700"/>
            <a:ext cx="898497"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a:t>
            </a:r>
            <a:r>
              <a:rPr lang="en-US" sz="1000" dirty="0">
                <a:latin typeface="Times New Roman" pitchFamily="18" charset="0"/>
              </a:rPr>
              <a:t>C</a:t>
            </a:r>
            <a:r>
              <a:rPr lang="en-US" sz="1000" dirty="0" smtClean="0">
                <a:latin typeface="Times New Roman" pitchFamily="18" charset="0"/>
              </a:rPr>
              <a:t>entralia, IL.</a:t>
            </a:r>
            <a:endParaRPr lang="en-US" sz="1000" dirty="0">
              <a:latin typeface="Times New Roman" pitchFamily="18" charset="0"/>
            </a:endParaRPr>
          </a:p>
        </p:txBody>
      </p:sp>
      <p:pic>
        <p:nvPicPr>
          <p:cNvPr id="23555" name="Picture 3" descr="D:\Chapter 15\city of Centralia, Illinois page 1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59"/>
          <a:stretch/>
        </p:blipFill>
        <p:spPr bwMode="auto">
          <a:xfrm>
            <a:off x="83388" y="458955"/>
            <a:ext cx="8162115" cy="56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6587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Chapter 15\city of centralia illinois, page 16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500" y="544750"/>
            <a:ext cx="8779001" cy="5522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931336" y="345546"/>
            <a:ext cx="1030165"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a:t>
            </a:r>
            <a:r>
              <a:rPr lang="en-US" sz="1000" dirty="0">
                <a:latin typeface="Times New Roman" pitchFamily="18" charset="0"/>
              </a:rPr>
              <a:t>C</a:t>
            </a:r>
            <a:r>
              <a:rPr lang="en-US" sz="1000" dirty="0" smtClean="0">
                <a:latin typeface="Times New Roman" pitchFamily="18" charset="0"/>
              </a:rPr>
              <a:t>entralia, IL.</a:t>
            </a:r>
            <a:endParaRPr lang="en-US" sz="1000" dirty="0">
              <a:latin typeface="Times New Roman" pitchFamily="18" charset="0"/>
            </a:endParaRPr>
          </a:p>
        </p:txBody>
      </p:sp>
    </p:spTree>
    <p:extLst>
      <p:ext uri="{BB962C8B-B14F-4D97-AF65-F5344CB8AC3E}">
        <p14:creationId xmlns:p14="http://schemas.microsoft.com/office/powerpoint/2010/main" val="379223289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175846" y="5497003"/>
            <a:ext cx="6277708" cy="38576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Include long-range financial plans that extend beyond the budget year</a:t>
            </a:r>
            <a:r>
              <a:rPr lang="en-US" sz="1600" b="1" i="1" dirty="0">
                <a:latin typeface="Times New Roman" pitchFamily="18" charset="0"/>
                <a:cs typeface="Times New Roman" pitchFamily="18" charset="0"/>
              </a:rPr>
              <a:t>.</a:t>
            </a:r>
          </a:p>
        </p:txBody>
      </p:sp>
      <p:sp>
        <p:nvSpPr>
          <p:cNvPr id="557059" name="Rectangle 3"/>
          <p:cNvSpPr>
            <a:spLocks noChangeArrowheads="1"/>
          </p:cNvSpPr>
          <p:nvPr/>
        </p:nvSpPr>
        <p:spPr bwMode="auto">
          <a:xfrm>
            <a:off x="193431" y="447448"/>
            <a:ext cx="8610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1113" indent="-11113" defTabSz="898525">
              <a:tabLst>
                <a:tab pos="-898525" algn="l"/>
              </a:tabLst>
            </a:pPr>
            <a:r>
              <a:rPr lang="en-US" sz="1800" b="1" dirty="0">
                <a:latin typeface="Times New Roman" pitchFamily="18" charset="0"/>
                <a:cs typeface="Times New Roman" pitchFamily="18" charset="0"/>
              </a:rPr>
              <a:t>#F7: Long-Range Financial Plans</a:t>
            </a:r>
            <a:endParaRPr lang="en-US" sz="1800" b="1" dirty="0">
              <a:latin typeface="Times New Roman" pitchFamily="18" charset="0"/>
            </a:endParaRPr>
          </a:p>
          <a:p>
            <a:pPr marL="11113" indent="-11113" defTabSz="898525" eaLnBrk="0" hangingPunct="0">
              <a:tabLst>
                <a:tab pos="-898525" algn="l"/>
              </a:tabLst>
            </a:pPr>
            <a:endParaRPr lang="en-US" sz="1800" b="1" dirty="0">
              <a:latin typeface="Times New Roman" pitchFamily="18" charset="0"/>
              <a:cs typeface="Times New Roman" pitchFamily="18" charset="0"/>
            </a:endParaRPr>
          </a:p>
          <a:p>
            <a:pPr marL="11113" indent="-11113" defTabSz="898525" eaLnBrk="0" hangingPunct="0">
              <a:tabLst>
                <a:tab pos="-898525" algn="l"/>
              </a:tabLst>
            </a:pPr>
            <a:r>
              <a:rPr lang="en-US" sz="1800" b="1" dirty="0">
                <a:latin typeface="Times New Roman" pitchFamily="18" charset="0"/>
              </a:rPr>
              <a:t>The document should explain long-range financial plans and its affect</a:t>
            </a:r>
            <a:r>
              <a:rPr lang="en-US" sz="1800" b="1" i="1" dirty="0">
                <a:latin typeface="Times New Roman" pitchFamily="18" charset="0"/>
              </a:rPr>
              <a:t> </a:t>
            </a:r>
            <a:r>
              <a:rPr lang="en-US" sz="1800" b="1" dirty="0">
                <a:latin typeface="Times New Roman" pitchFamily="18" charset="0"/>
              </a:rPr>
              <a:t>upon the budget and the budget process.</a:t>
            </a:r>
          </a:p>
          <a:p>
            <a:pPr marL="11113" indent="-11113" defTabSz="898525" eaLnBrk="0" hangingPunct="0">
              <a:tabLst>
                <a:tab pos="-898525" algn="l"/>
              </a:tabLst>
            </a:pPr>
            <a:endParaRPr lang="en-US" sz="1800" b="1" u="sng" dirty="0">
              <a:latin typeface="Times New Roman" pitchFamily="18" charset="0"/>
              <a:cs typeface="Times New Roman" pitchFamily="18" charset="0"/>
            </a:endParaRPr>
          </a:p>
          <a:p>
            <a:pPr marL="11113" indent="-11113" defTabSz="898525" eaLnBrk="0" hangingPunct="0">
              <a:tabLst>
                <a:tab pos="-898525" algn="l"/>
              </a:tabLst>
            </a:pPr>
            <a:r>
              <a:rPr lang="en-US" sz="1800" u="sng" dirty="0">
                <a:latin typeface="Times New Roman" pitchFamily="18" charset="0"/>
                <a:cs typeface="Times New Roman" pitchFamily="18" charset="0"/>
              </a:rPr>
              <a:t>Criteria Location Guide Questions</a:t>
            </a:r>
          </a:p>
          <a:p>
            <a:pPr marL="11113" indent="-11113" defTabSz="898525">
              <a:buFontTx/>
              <a:buAutoNum type="arabicPeriod"/>
              <a:tabLst>
                <a:tab pos="-898525" algn="l"/>
              </a:tabLst>
            </a:pPr>
            <a:r>
              <a:rPr lang="en-US" sz="1800" dirty="0">
                <a:latin typeface="Times New Roman" pitchFamily="18" charset="0"/>
              </a:rPr>
              <a:t>Are long-range financial plans identified? </a:t>
            </a:r>
          </a:p>
          <a:p>
            <a:pPr marL="11113" indent="-11113" defTabSz="898525">
              <a:buFontTx/>
              <a:buAutoNum type="arabicPeriod"/>
              <a:tabLst>
                <a:tab pos="-898525" algn="l"/>
              </a:tabLst>
            </a:pPr>
            <a:r>
              <a:rPr lang="en-US" sz="1800" dirty="0">
                <a:latin typeface="Times New Roman" pitchFamily="18" charset="0"/>
              </a:rPr>
              <a:t>Do your long-range financial plans extend out at least two years beyond the budget year?</a:t>
            </a:r>
          </a:p>
          <a:p>
            <a:pPr marL="11113" indent="-11113" defTabSz="898525">
              <a:buFontTx/>
              <a:buAutoNum type="arabicPeriod"/>
              <a:tabLst>
                <a:tab pos="-898525" algn="l"/>
              </a:tabLst>
            </a:pPr>
            <a:r>
              <a:rPr lang="en-US" sz="1800" dirty="0">
                <a:latin typeface="Times New Roman" pitchFamily="18" charset="0"/>
              </a:rPr>
              <a:t>Is there a concise explanation or illustration of the linkage between the entity’s long-range financial plans and strategic goals?</a:t>
            </a:r>
          </a:p>
          <a:p>
            <a:pPr marL="11113" indent="-11113" defTabSz="898525">
              <a:tabLst>
                <a:tab pos="-898525" algn="l"/>
              </a:tabLst>
            </a:pPr>
            <a:endParaRPr lang="en-US" sz="1800" dirty="0">
              <a:latin typeface="Times New Roman" pitchFamily="18" charset="0"/>
            </a:endParaRPr>
          </a:p>
          <a:p>
            <a:pPr marL="11113" indent="-11113"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marL="11113" indent="-11113" defTabSz="898525">
              <a:tabLst>
                <a:tab pos="-898525" algn="l"/>
              </a:tabLst>
            </a:pPr>
            <a:r>
              <a:rPr lang="en-US" sz="1800" dirty="0">
                <a:latin typeface="Times New Roman" pitchFamily="18" charset="0"/>
              </a:rPr>
              <a:t>This criterion requires the identification of long-range financial plans that extend beyond the budget year. The impacts of the long-range financial plan upon the current budget and future years should be noted.</a:t>
            </a:r>
            <a:r>
              <a:rPr lang="en-US" sz="1800" b="1" dirty="0">
                <a:latin typeface="Times New Roman" pitchFamily="18" charset="0"/>
              </a:rPr>
              <a:t> </a:t>
            </a:r>
            <a:r>
              <a:rPr lang="en-US" sz="1800" dirty="0">
                <a:latin typeface="Times New Roman" pitchFamily="18" charset="0"/>
              </a:rPr>
              <a:t>Refer to GFOA best practices on (1) </a:t>
            </a:r>
            <a:r>
              <a:rPr lang="en-US" sz="1800" dirty="0">
                <a:latin typeface="Times New Roman" pitchFamily="18" charset="0"/>
                <a:hlinkClick r:id="rId3"/>
              </a:rPr>
              <a:t>Long-Term Financial Planning</a:t>
            </a:r>
            <a:r>
              <a:rPr lang="en-US" sz="1800" dirty="0">
                <a:latin typeface="Times New Roman" pitchFamily="18" charset="0"/>
              </a:rPr>
              <a:t>, (2) </a:t>
            </a:r>
            <a:r>
              <a:rPr lang="en-US" sz="1800" dirty="0">
                <a:latin typeface="Times New Roman" pitchFamily="18" charset="0"/>
                <a:hlinkClick r:id="rId4"/>
              </a:rPr>
              <a:t>Establishment of Strategic Plans</a:t>
            </a:r>
            <a:r>
              <a:rPr lang="en-US" sz="1800" dirty="0">
                <a:latin typeface="Times New Roman" pitchFamily="18" charset="0"/>
              </a:rPr>
              <a:t>, (3) </a:t>
            </a:r>
            <a:r>
              <a:rPr lang="en-US" sz="1800" dirty="0">
                <a:latin typeface="Times New Roman" pitchFamily="18" charset="0"/>
                <a:hlinkClick r:id="rId5"/>
              </a:rPr>
              <a:t>Budgeting for Results and Outcomes</a:t>
            </a:r>
            <a:r>
              <a:rPr lang="en-US" sz="1800" dirty="0">
                <a:latin typeface="Times New Roman" pitchFamily="18" charset="0"/>
              </a:rPr>
              <a:t>, and (4) </a:t>
            </a:r>
            <a:r>
              <a:rPr lang="en-US" sz="1800" dirty="0">
                <a:latin typeface="Times New Roman" pitchFamily="18" charset="0"/>
                <a:hlinkClick r:id="rId6"/>
              </a:rPr>
              <a:t>Multi-Year Capital Planning</a:t>
            </a:r>
            <a:r>
              <a:rPr lang="en-US" sz="1800" dirty="0">
                <a:latin typeface="Times New Roman" pitchFamily="18" charset="0"/>
              </a:rPr>
              <a:t>.</a:t>
            </a:r>
          </a:p>
        </p:txBody>
      </p:sp>
    </p:spTree>
    <p:extLst>
      <p:ext uri="{BB962C8B-B14F-4D97-AF65-F5344CB8AC3E}">
        <p14:creationId xmlns:p14="http://schemas.microsoft.com/office/powerpoint/2010/main" val="221974922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ChangeArrowheads="1"/>
          </p:cNvSpPr>
          <p:nvPr/>
        </p:nvSpPr>
        <p:spPr bwMode="auto">
          <a:xfrm>
            <a:off x="7935707" y="461652"/>
            <a:ext cx="1089025" cy="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r>
              <a:rPr lang="en-US" sz="1200" dirty="0" smtClean="0">
                <a:latin typeface="Times New Roman" pitchFamily="18" charset="0"/>
              </a:rPr>
              <a:t>St. Johns County,  FL.</a:t>
            </a:r>
            <a:endParaRPr lang="en-US" sz="1200" dirty="0">
              <a:latin typeface="Times New Roman" pitchFamily="18" charset="0"/>
            </a:endParaRPr>
          </a:p>
        </p:txBody>
      </p:sp>
      <p:pic>
        <p:nvPicPr>
          <p:cNvPr id="6154" name="Picture 10" descr="D:\Chapter 16\st johns county, florida page 173b old pages 174 and 176 sb eliminate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0647" y="497543"/>
            <a:ext cx="6488264" cy="56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8335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401031" y="5751524"/>
            <a:ext cx="4050323" cy="28892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Include discussion on major capital projects.</a:t>
            </a:r>
          </a:p>
        </p:txBody>
      </p:sp>
      <p:sp>
        <p:nvSpPr>
          <p:cNvPr id="558083" name="Rectangle 3"/>
          <p:cNvSpPr>
            <a:spLocks noChangeArrowheads="1"/>
          </p:cNvSpPr>
          <p:nvPr/>
        </p:nvSpPr>
        <p:spPr bwMode="auto">
          <a:xfrm>
            <a:off x="32239" y="442378"/>
            <a:ext cx="9111762"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500" b="1" dirty="0">
                <a:latin typeface="Times New Roman" pitchFamily="18" charset="0"/>
                <a:cs typeface="Times New Roman" pitchFamily="18" charset="0"/>
              </a:rPr>
              <a:t>#F8: Capital Expenditures (Mandatory)  </a:t>
            </a:r>
          </a:p>
          <a:p>
            <a:pPr defTabSz="898525" eaLnBrk="0" hangingPunct="0">
              <a:tabLst>
                <a:tab pos="-898525" algn="l"/>
              </a:tabLst>
            </a:pPr>
            <a:r>
              <a:rPr lang="en-US" sz="1500" b="1" dirty="0">
                <a:latin typeface="Times New Roman" pitchFamily="18" charset="0"/>
              </a:rPr>
              <a:t>The document should include budgeted capital expenditures, whether authorized in the operating budget or in a separate capital budget.</a:t>
            </a:r>
            <a:endParaRPr lang="en-US" sz="1500" b="1" u="sng" dirty="0">
              <a:latin typeface="Times New Roman" pitchFamily="18" charset="0"/>
              <a:cs typeface="Times New Roman" pitchFamily="18" charset="0"/>
            </a:endParaRPr>
          </a:p>
          <a:p>
            <a:pPr defTabSz="898525" eaLnBrk="0" hangingPunct="0">
              <a:tabLst>
                <a:tab pos="-898525" algn="l"/>
              </a:tabLst>
            </a:pPr>
            <a:r>
              <a:rPr lang="en-US" sz="15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500" dirty="0">
                <a:latin typeface="Times New Roman" pitchFamily="18" charset="0"/>
              </a:rPr>
              <a:t>Does the document define “capital expenditures”?</a:t>
            </a:r>
          </a:p>
          <a:p>
            <a:pPr defTabSz="898525">
              <a:buFontTx/>
              <a:buAutoNum type="arabicPeriod"/>
              <a:tabLst>
                <a:tab pos="-898525" algn="l"/>
              </a:tabLst>
            </a:pPr>
            <a:r>
              <a:rPr lang="en-US" sz="1500" dirty="0">
                <a:latin typeface="Times New Roman" pitchFamily="18" charset="0"/>
              </a:rPr>
              <a:t>Does the document indicate the total dollar amount of capital expenditures for the budget year (both budget years for biennial budgets)?</a:t>
            </a:r>
          </a:p>
          <a:p>
            <a:pPr defTabSz="898525">
              <a:buFontTx/>
              <a:buAutoNum type="arabicPeriod"/>
              <a:tabLst>
                <a:tab pos="-898525" algn="l"/>
              </a:tabLst>
            </a:pPr>
            <a:r>
              <a:rPr lang="en-US" sz="1500" dirty="0">
                <a:latin typeface="Times New Roman" pitchFamily="18" charset="0"/>
              </a:rPr>
              <a:t>Are significant nonrecurring capital expenditures described along with dollar amounts? (Information in a separate CIP document does not satisfy this criterion.)</a:t>
            </a:r>
          </a:p>
          <a:p>
            <a:pPr defTabSz="898525">
              <a:buFontTx/>
              <a:buAutoNum type="arabicPeriod"/>
              <a:tabLst>
                <a:tab pos="-898525" algn="l"/>
              </a:tabLst>
            </a:pPr>
            <a:r>
              <a:rPr lang="en-US" sz="1500" dirty="0">
                <a:latin typeface="Times New Roman" pitchFamily="18" charset="0"/>
              </a:rPr>
              <a:t>If the entity has no significant nonrecurring capital expenditures, is that fact clearly stated in the document? </a:t>
            </a:r>
          </a:p>
          <a:p>
            <a:pPr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defTabSz="898525">
              <a:tabLst>
                <a:tab pos="-898525" algn="l"/>
              </a:tabLst>
            </a:pPr>
            <a:r>
              <a:rPr lang="en-US" sz="1500" dirty="0">
                <a:latin typeface="Times New Roman" pitchFamily="18" charset="0"/>
              </a:rPr>
              <a:t>This criterion does not mandate any particular definition of “capital expenditures,” only that whatever definition is being used by the entity be disclosed. The entity should indicate the total dollar amount of such expenditures for the budget year.  The entity is encouraged, but not required, to provide a summary of capital expenditures by major project, type, fund, or user. </a:t>
            </a:r>
          </a:p>
          <a:p>
            <a:pPr defTabSz="898525">
              <a:tabLst>
                <a:tab pos="-898525" algn="l"/>
              </a:tabLst>
            </a:pPr>
            <a:r>
              <a:rPr lang="en-US" sz="1500" dirty="0">
                <a:latin typeface="Times New Roman" pitchFamily="18" charset="0"/>
              </a:rPr>
              <a:t>Recurring capital expenditures are those that 1) are included in almost every budget and 2) will have no significant impact on the operating budget. If the entity has any significant, nonrecurring capital expenditures, the document should describe these items (i.e. indicate the project’s purpose and funding sources) and indicate the amount appropriated for the project during the budget year(s).  Also, the document should include the amount appropriated for significant, nonrecurring capital expenditures in the budget year.  Refer to GFOA recommended practices on (1) </a:t>
            </a:r>
            <a:r>
              <a:rPr lang="en-US" sz="1500" dirty="0">
                <a:latin typeface="Times New Roman" pitchFamily="18" charset="0"/>
                <a:hlinkClick r:id="rId3"/>
              </a:rPr>
              <a:t>Establishing Appropriate Capitalization Thresholds for Tangible Capital Assets</a:t>
            </a:r>
            <a:r>
              <a:rPr lang="en-US" sz="1500" dirty="0">
                <a:latin typeface="Times New Roman" pitchFamily="18" charset="0"/>
              </a:rPr>
              <a:t>, (2) </a:t>
            </a:r>
            <a:r>
              <a:rPr lang="en-US" sz="1500" dirty="0">
                <a:latin typeface="Times New Roman" pitchFamily="18" charset="0"/>
                <a:hlinkClick r:id="rId4"/>
              </a:rPr>
              <a:t>Establishing the Estimated Useful Lives of Capital Assets</a:t>
            </a:r>
            <a:r>
              <a:rPr lang="en-US" sz="1500" dirty="0">
                <a:latin typeface="Times New Roman" pitchFamily="18" charset="0"/>
              </a:rPr>
              <a:t>, (3) </a:t>
            </a:r>
            <a:r>
              <a:rPr lang="en-US" sz="1500" dirty="0">
                <a:latin typeface="Times New Roman" pitchFamily="18" charset="0"/>
                <a:hlinkClick r:id="rId5"/>
              </a:rPr>
              <a:t>Incorporating Capital Project Budget in the Budget Process</a:t>
            </a:r>
            <a:r>
              <a:rPr lang="en-US" sz="1500" dirty="0">
                <a:latin typeface="Times New Roman" pitchFamily="18" charset="0"/>
              </a:rPr>
              <a:t>, and (4) </a:t>
            </a:r>
            <a:r>
              <a:rPr lang="en-US" sz="1500" dirty="0">
                <a:latin typeface="Times New Roman" pitchFamily="18" charset="0"/>
                <a:hlinkClick r:id="rId6"/>
              </a:rPr>
              <a:t>Presentation of the Capital Budget in Operating Budget Document</a:t>
            </a:r>
            <a:r>
              <a:rPr lang="en-US" sz="1500" dirty="0">
                <a:latin typeface="Times New Roman" pitchFamily="18" charset="0"/>
              </a:rPr>
              <a:t>. </a:t>
            </a:r>
          </a:p>
        </p:txBody>
      </p:sp>
    </p:spTree>
    <p:extLst>
      <p:ext uri="{BB962C8B-B14F-4D97-AF65-F5344CB8AC3E}">
        <p14:creationId xmlns:p14="http://schemas.microsoft.com/office/powerpoint/2010/main" val="27739521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9255" y="485232"/>
            <a:ext cx="1098813" cy="461665"/>
          </a:xfrm>
          <a:prstGeom prst="rect">
            <a:avLst/>
          </a:prstGeom>
        </p:spPr>
        <p:txBody>
          <a:bodyPr wrap="square">
            <a:spAutoFit/>
          </a:bodyPr>
          <a:lstStyle/>
          <a:p>
            <a:r>
              <a:rPr lang="en-US" sz="1200" dirty="0" smtClean="0">
                <a:latin typeface="Times New Roman" pitchFamily="18" charset="0"/>
              </a:rPr>
              <a:t>City of Maitland, FL.</a:t>
            </a:r>
            <a:endParaRPr lang="en-US" sz="1200" dirty="0">
              <a:latin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33" y="429369"/>
            <a:ext cx="7490129" cy="566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89917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7" name="Text Box 3"/>
          <p:cNvSpPr txBox="1">
            <a:spLocks noChangeArrowheads="1"/>
          </p:cNvSpPr>
          <p:nvPr/>
        </p:nvSpPr>
        <p:spPr bwMode="auto">
          <a:xfrm>
            <a:off x="8085992" y="474608"/>
            <a:ext cx="1058008"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Centralia, IL.</a:t>
            </a:r>
            <a:endParaRPr lang="en-US" sz="1000" dirty="0">
              <a:latin typeface="Times New Roman" pitchFamily="18"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0695" y="474608"/>
            <a:ext cx="7456999" cy="56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7929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367545" y="5835867"/>
            <a:ext cx="3565280" cy="28892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Quantify and discuss operating impacts.</a:t>
            </a:r>
          </a:p>
        </p:txBody>
      </p:sp>
      <p:sp>
        <p:nvSpPr>
          <p:cNvPr id="559107" name="Rectangle 3"/>
          <p:cNvSpPr>
            <a:spLocks noChangeArrowheads="1"/>
          </p:cNvSpPr>
          <p:nvPr/>
        </p:nvSpPr>
        <p:spPr bwMode="auto">
          <a:xfrm>
            <a:off x="240323" y="437717"/>
            <a:ext cx="8711712"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600" b="1" dirty="0">
                <a:latin typeface="Times New Roman" pitchFamily="18" charset="0"/>
                <a:cs typeface="Times New Roman" pitchFamily="18" charset="0"/>
              </a:rPr>
              <a:t>#F9: Impact of Capital Investments on Operating Budget </a:t>
            </a:r>
          </a:p>
          <a:p>
            <a:pPr defTabSz="898525">
              <a:tabLst>
                <a:tab pos="-898525" algn="l"/>
              </a:tabLst>
            </a:pPr>
            <a:endParaRPr lang="en-US" sz="1600" b="1" dirty="0">
              <a:latin typeface="Times New Roman" pitchFamily="18" charset="0"/>
              <a:cs typeface="Times New Roman" pitchFamily="18" charset="0"/>
            </a:endParaRPr>
          </a:p>
          <a:p>
            <a:pPr defTabSz="898525" eaLnBrk="0" hangingPunct="0">
              <a:tabLst>
                <a:tab pos="-898525" algn="l"/>
              </a:tabLst>
            </a:pPr>
            <a:r>
              <a:rPr lang="en-US" sz="1600" b="1" dirty="0">
                <a:latin typeface="Times New Roman" pitchFamily="18" charset="0"/>
              </a:rPr>
              <a:t>The document should describe if and to what extent significant nonrecurring capital expenditures will affect the entity’s current and future operating budget and the services that the entity provides.</a:t>
            </a:r>
            <a:r>
              <a:rPr lang="en-US" sz="1600" dirty="0">
                <a:latin typeface="Times New Roman" pitchFamily="18" charset="0"/>
              </a:rPr>
              <a:t> </a:t>
            </a:r>
          </a:p>
          <a:p>
            <a:pPr defTabSz="898525" eaLnBrk="0" hangingPunct="0">
              <a:tabLst>
                <a:tab pos="-898525" algn="l"/>
              </a:tabLst>
            </a:pPr>
            <a:endParaRPr lang="en-US" sz="1600" b="1" u="sng" dirty="0">
              <a:latin typeface="Times New Roman" pitchFamily="18" charset="0"/>
              <a:cs typeface="Times New Roman" pitchFamily="18" charset="0"/>
            </a:endParaRPr>
          </a:p>
          <a:p>
            <a:pPr defTabSz="898525" eaLnBrk="0" hangingPunct="0">
              <a:tabLst>
                <a:tab pos="-898525" algn="l"/>
              </a:tabLst>
            </a:pPr>
            <a:r>
              <a:rPr lang="en-US" sz="16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600" dirty="0">
                <a:latin typeface="Times New Roman" pitchFamily="18" charset="0"/>
              </a:rPr>
              <a:t>Are anticipated operating costs associated with significant nonrecurring capital expenditures</a:t>
            </a:r>
            <a:r>
              <a:rPr lang="en-US" sz="1600" b="1" dirty="0">
                <a:latin typeface="Times New Roman" pitchFamily="18" charset="0"/>
              </a:rPr>
              <a:t> </a:t>
            </a:r>
            <a:r>
              <a:rPr lang="en-US" sz="1600" dirty="0">
                <a:latin typeface="Times New Roman" pitchFamily="18" charset="0"/>
              </a:rPr>
              <a:t>described and quantified </a:t>
            </a:r>
            <a:r>
              <a:rPr lang="en-US" sz="1600" i="1" dirty="0">
                <a:latin typeface="Times New Roman" pitchFamily="18" charset="0"/>
              </a:rPr>
              <a:t>(e.g., additional personnel costs, additional maintenance costs, or additional utility costs)?  </a:t>
            </a:r>
            <a:r>
              <a:rPr lang="en-US" sz="1600" dirty="0">
                <a:latin typeface="Times New Roman" pitchFamily="18" charset="0"/>
              </a:rPr>
              <a:t>(Information in a separate CIP document does not satisfy this criterion.)</a:t>
            </a:r>
          </a:p>
          <a:p>
            <a:pPr defTabSz="898525">
              <a:buFontTx/>
              <a:buAutoNum type="arabicPeriod"/>
              <a:tabLst>
                <a:tab pos="-898525" algn="l"/>
              </a:tabLst>
            </a:pPr>
            <a:r>
              <a:rPr lang="en-US" sz="1600" dirty="0">
                <a:latin typeface="Times New Roman" pitchFamily="18" charset="0"/>
              </a:rPr>
              <a:t>Are anticipated savings or revenues expected to result from significant nonrecurring capital expenditures described and quantified </a:t>
            </a:r>
            <a:r>
              <a:rPr lang="en-US" sz="1600" i="1" dirty="0">
                <a:latin typeface="Times New Roman" pitchFamily="18" charset="0"/>
              </a:rPr>
              <a:t>(e.g., reduced utility costs, lower maintenance costs)?</a:t>
            </a:r>
            <a:r>
              <a:rPr lang="en-US" sz="1600" dirty="0">
                <a:latin typeface="Times New Roman" pitchFamily="18" charset="0"/>
              </a:rPr>
              <a:t> </a:t>
            </a:r>
          </a:p>
          <a:p>
            <a:pPr defTabSz="898525">
              <a:tabLst>
                <a:tab pos="-898525" algn="l"/>
              </a:tabLst>
            </a:pPr>
            <a:endParaRPr lang="en-US" sz="1600" dirty="0">
              <a:latin typeface="Times New Roman" pitchFamily="18" charset="0"/>
            </a:endParaRPr>
          </a:p>
          <a:p>
            <a:pPr defTabSz="898525">
              <a:tabLst>
                <a:tab pos="-898525" algn="l"/>
              </a:tabLst>
            </a:pPr>
            <a:r>
              <a:rPr lang="en-US" sz="1600" u="sng" dirty="0">
                <a:latin typeface="Times New Roman" pitchFamily="18" charset="0"/>
              </a:rPr>
              <a:t>Explanation</a:t>
            </a:r>
            <a:endParaRPr lang="en-US" sz="1600" dirty="0">
              <a:latin typeface="Times New Roman" pitchFamily="18" charset="0"/>
            </a:endParaRPr>
          </a:p>
          <a:p>
            <a:pPr defTabSz="898525">
              <a:tabLst>
                <a:tab pos="-898525" algn="l"/>
              </a:tabLst>
            </a:pPr>
            <a:r>
              <a:rPr lang="en-US" sz="1600" dirty="0">
                <a:latin typeface="Times New Roman" pitchFamily="18" charset="0"/>
              </a:rPr>
              <a:t>This criterion asks for the identification of specific significant financial impacts upon current and future years that are likely to result from significant nonrecurring capital expenditures</a:t>
            </a:r>
            <a:r>
              <a:rPr lang="en-US" sz="1600" b="1" dirty="0">
                <a:latin typeface="Times New Roman" pitchFamily="18" charset="0"/>
              </a:rPr>
              <a:t> </a:t>
            </a:r>
            <a:r>
              <a:rPr lang="en-US" sz="1600" dirty="0">
                <a:latin typeface="Times New Roman" pitchFamily="18" charset="0"/>
              </a:rPr>
              <a:t>(other than the cost of the improvements themselves).  The entity may make its own determination of what is “significant.”  However, some examples of significant costs are those that (1) would require an increase in the tax rate OR (2) would result in a reduction in spending elsewhere in the budget OR (3) would require additional staff.  Additional anticipated revenues and expenditure reductions also should be briefly described and quantified.  Concepts like net present value, return on investment, or payback period may be used. Identification of the anticipated non-financial impact of significant nonrecurring capital expenditures on services is encouraged.  </a:t>
            </a:r>
          </a:p>
        </p:txBody>
      </p:sp>
    </p:spTree>
    <p:extLst>
      <p:ext uri="{BB962C8B-B14F-4D97-AF65-F5344CB8AC3E}">
        <p14:creationId xmlns:p14="http://schemas.microsoft.com/office/powerpoint/2010/main" val="326415747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Text Box 3"/>
          <p:cNvSpPr txBox="1">
            <a:spLocks noChangeArrowheads="1"/>
          </p:cNvSpPr>
          <p:nvPr/>
        </p:nvSpPr>
        <p:spPr bwMode="auto">
          <a:xfrm>
            <a:off x="8144036" y="459478"/>
            <a:ext cx="880696"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Joliet Junior College, IL.</a:t>
            </a:r>
            <a:endParaRPr lang="en-US" sz="1000" dirty="0">
              <a:latin typeface="Times New Roman" pitchFamily="18" charset="0"/>
            </a:endParaRPr>
          </a:p>
        </p:txBody>
      </p:sp>
      <p:pic>
        <p:nvPicPr>
          <p:cNvPr id="26626" name="Picture 2" descr="D:\Chapter 18\Joliet Junior College, Illinois page 19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570" y="469900"/>
            <a:ext cx="6782462" cy="554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0099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4" name="Rectangle 6"/>
          <p:cNvSpPr>
            <a:spLocks noChangeArrowheads="1"/>
          </p:cNvSpPr>
          <p:nvPr/>
        </p:nvSpPr>
        <p:spPr bwMode="auto">
          <a:xfrm>
            <a:off x="7946805" y="461652"/>
            <a:ext cx="1069975" cy="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r>
              <a:rPr lang="en-US" sz="1200" dirty="0">
                <a:latin typeface="Times New Roman" pitchFamily="18" charset="0"/>
              </a:rPr>
              <a:t>City of </a:t>
            </a:r>
            <a:r>
              <a:rPr lang="en-US" sz="1200" dirty="0" smtClean="0">
                <a:latin typeface="Times New Roman" pitchFamily="18" charset="0"/>
              </a:rPr>
              <a:t>Suwanee, GA.</a:t>
            </a:r>
            <a:endParaRPr lang="en-US" sz="1200" dirty="0">
              <a:latin typeface="Times New Roman" pitchFamily="18" charset="0"/>
            </a:endParaRPr>
          </a:p>
        </p:txBody>
      </p:sp>
      <p:pic>
        <p:nvPicPr>
          <p:cNvPr id="8194" name="Picture 2" descr="D:\Chapter 1\city of Suwanee, Georgia page 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52" y="461653"/>
            <a:ext cx="6516652" cy="568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6146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 Box 2"/>
          <p:cNvSpPr txBox="1">
            <a:spLocks noChangeArrowheads="1"/>
          </p:cNvSpPr>
          <p:nvPr/>
        </p:nvSpPr>
        <p:spPr bwMode="auto">
          <a:xfrm>
            <a:off x="240322" y="5610971"/>
            <a:ext cx="6796454" cy="32067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Debt to maturity schedules breaking out principal and interest can be useful.</a:t>
            </a:r>
          </a:p>
        </p:txBody>
      </p:sp>
      <p:sp>
        <p:nvSpPr>
          <p:cNvPr id="560131" name="Rectangle 3"/>
          <p:cNvSpPr>
            <a:spLocks noChangeArrowheads="1"/>
          </p:cNvSpPr>
          <p:nvPr/>
        </p:nvSpPr>
        <p:spPr bwMode="auto">
          <a:xfrm>
            <a:off x="240322" y="525270"/>
            <a:ext cx="8903677"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500" b="1" dirty="0">
                <a:latin typeface="Times New Roman" pitchFamily="18" charset="0"/>
                <a:cs typeface="Times New Roman" pitchFamily="18" charset="0"/>
              </a:rPr>
              <a:t>#F10: Debt (Mandatory) </a:t>
            </a:r>
            <a:r>
              <a:rPr lang="en-US" sz="1500" b="1" dirty="0">
                <a:latin typeface="Times New Roman" pitchFamily="18" charset="0"/>
              </a:rPr>
              <a:t>The document shall include financial data on current debt obligations, describe the relationship between current debt levels and legal debt limits, and explain the effects of existing debt levels on current operations.</a:t>
            </a:r>
            <a:r>
              <a:rPr lang="en-US" sz="1500" dirty="0">
                <a:latin typeface="Times New Roman" pitchFamily="18" charset="0"/>
              </a:rPr>
              <a:t> </a:t>
            </a:r>
            <a:endParaRPr lang="en-US" sz="1500" b="1" dirty="0">
              <a:latin typeface="Times New Roman" pitchFamily="18" charset="0"/>
            </a:endParaRPr>
          </a:p>
          <a:p>
            <a:pPr defTabSz="898525" eaLnBrk="0" hangingPunct="0">
              <a:tabLst>
                <a:tab pos="-898525" algn="l"/>
              </a:tabLst>
            </a:pPr>
            <a:r>
              <a:rPr lang="en-US" sz="15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500" dirty="0">
                <a:latin typeface="Times New Roman" pitchFamily="18" charset="0"/>
              </a:rPr>
              <a:t>Are debt limits described?  </a:t>
            </a:r>
          </a:p>
          <a:p>
            <a:pPr defTabSz="898525">
              <a:buFontTx/>
              <a:buAutoNum type="arabicPeriod"/>
              <a:tabLst>
                <a:tab pos="-898525" algn="l"/>
              </a:tabLst>
            </a:pPr>
            <a:r>
              <a:rPr lang="en-US" sz="1500" dirty="0">
                <a:latin typeface="Times New Roman" pitchFamily="18" charset="0"/>
              </a:rPr>
              <a:t>Are the amounts of debt limits expressed in terms of total dollars, millage rates or percentages of assessed value? </a:t>
            </a:r>
          </a:p>
          <a:p>
            <a:pPr defTabSz="898525">
              <a:buFontTx/>
              <a:buAutoNum type="arabicPeriod"/>
              <a:tabLst>
                <a:tab pos="-898525" algn="l"/>
              </a:tabLst>
            </a:pPr>
            <a:r>
              <a:rPr lang="en-US" sz="1500" dirty="0">
                <a:latin typeface="Times New Roman" pitchFamily="18" charset="0"/>
              </a:rPr>
              <a:t>Are the amounts of debt subject to debt limits identified in the same terms used to describe the debt limits themselves?  </a:t>
            </a:r>
          </a:p>
          <a:p>
            <a:pPr defTabSz="898525">
              <a:buFontTx/>
              <a:buAutoNum type="arabicPeriod"/>
              <a:tabLst>
                <a:tab pos="-898525" algn="l"/>
              </a:tabLst>
            </a:pPr>
            <a:r>
              <a:rPr lang="en-US" sz="1500" dirty="0">
                <a:latin typeface="Times New Roman" pitchFamily="18" charset="0"/>
              </a:rPr>
              <a:t>Is the amount of principal and interest payments for the budget year (two years for biennial budgets) shown for each major fund (for appropriated funds), for each significant unappropriated fund and for other funds in the aggregate? </a:t>
            </a:r>
          </a:p>
          <a:p>
            <a:pPr defTabSz="898525">
              <a:tabLst>
                <a:tab pos="-898525" algn="l"/>
              </a:tabLst>
            </a:pPr>
            <a:r>
              <a:rPr lang="en-US" sz="1500" u="sng" dirty="0">
                <a:latin typeface="Times New Roman" pitchFamily="18" charset="0"/>
              </a:rPr>
              <a:t>Explanation</a:t>
            </a:r>
            <a:endParaRPr lang="en-US" sz="1500" dirty="0">
              <a:latin typeface="Times New Roman" pitchFamily="18" charset="0"/>
            </a:endParaRPr>
          </a:p>
          <a:p>
            <a:pPr defTabSz="898525">
              <a:tabLst>
                <a:tab pos="-898525" algn="l"/>
              </a:tabLst>
            </a:pPr>
            <a:r>
              <a:rPr lang="en-US" sz="1500" dirty="0">
                <a:latin typeface="Times New Roman" pitchFamily="18" charset="0"/>
              </a:rPr>
              <a:t>Entities should describe their legal debt limits.  The legal debt limits may be expressed in terms of total dollars, millage rates, or percentages of assessed value.. The document should indicate the impact of debt on the current budget by indicating the total amount of principal and interest payments to be paid during the year for each major appropriated fund and for each significant unappropriated and for other funds in the aggregate (two years for biennial budgets).    If the entity has variable rate debt or a balloon payment that could significantly alter debt levels in the future, the entity is encouraged to disclose that fact.  A repayment schedule may be presented, but is not required.  The entity is encouraged to discuss coverage requirements and actual coverage for revenue backed debt.  An entity may wish to discuss debt that it anticipates issuing separately from its discussion of outstanding debt. An entity should consider concisely describing the purpose and type of individual debt obligations.</a:t>
            </a:r>
          </a:p>
        </p:txBody>
      </p:sp>
    </p:spTree>
    <p:extLst>
      <p:ext uri="{BB962C8B-B14F-4D97-AF65-F5344CB8AC3E}">
        <p14:creationId xmlns:p14="http://schemas.microsoft.com/office/powerpoint/2010/main" val="169538831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1" name="Text Box 3"/>
          <p:cNvSpPr txBox="1">
            <a:spLocks noChangeArrowheads="1"/>
          </p:cNvSpPr>
          <p:nvPr/>
        </p:nvSpPr>
        <p:spPr bwMode="auto">
          <a:xfrm>
            <a:off x="7998363" y="474608"/>
            <a:ext cx="962757"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Ames, IA.</a:t>
            </a:r>
            <a:endParaRPr lang="en-US" sz="1000" dirty="0">
              <a:latin typeface="Times New Roman" pitchFamily="18" charset="0"/>
            </a:endParaRPr>
          </a:p>
        </p:txBody>
      </p:sp>
      <p:pic>
        <p:nvPicPr>
          <p:cNvPr id="27650" name="Picture 2" descr="D:\Chapter 19\city of Ames, Iowa page 206.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5883" y="474608"/>
            <a:ext cx="5688271" cy="560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4191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Chapter 19\City of Ankeny, Iowa page 21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5680" y="497543"/>
            <a:ext cx="5662607" cy="55215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8030168" y="474608"/>
            <a:ext cx="962757"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Ankeny, IA.</a:t>
            </a:r>
            <a:endParaRPr lang="en-US" sz="1000" dirty="0">
              <a:latin typeface="Times New Roman" pitchFamily="18" charset="0"/>
            </a:endParaRPr>
          </a:p>
        </p:txBody>
      </p:sp>
    </p:spTree>
    <p:extLst>
      <p:ext uri="{BB962C8B-B14F-4D97-AF65-F5344CB8AC3E}">
        <p14:creationId xmlns:p14="http://schemas.microsoft.com/office/powerpoint/2010/main" val="329853637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 Box 2"/>
          <p:cNvSpPr txBox="1">
            <a:spLocks noChangeArrowheads="1"/>
          </p:cNvSpPr>
          <p:nvPr/>
        </p:nvSpPr>
        <p:spPr bwMode="auto">
          <a:xfrm>
            <a:off x="63013" y="5720766"/>
            <a:ext cx="8952034" cy="33972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Position counts are frequently presented showing individual department totals summing to a grand total.</a:t>
            </a:r>
          </a:p>
        </p:txBody>
      </p:sp>
      <p:sp>
        <p:nvSpPr>
          <p:cNvPr id="561155" name="Rectangle 3"/>
          <p:cNvSpPr>
            <a:spLocks noChangeArrowheads="1"/>
          </p:cNvSpPr>
          <p:nvPr/>
        </p:nvSpPr>
        <p:spPr bwMode="auto">
          <a:xfrm>
            <a:off x="257908" y="457787"/>
            <a:ext cx="86091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#03: Position Summary Schedule (Mandatory)  </a:t>
            </a:r>
            <a:endParaRPr lang="en-US" sz="1800" b="1" dirty="0">
              <a:latin typeface="Times New Roman" pitchFamily="18" charset="0"/>
            </a:endParaRPr>
          </a:p>
          <a:p>
            <a:pPr defTabSz="898525" eaLnBrk="0" hangingPunct="0">
              <a:tabLst>
                <a:tab pos="-898525" algn="l"/>
              </a:tabLst>
            </a:pPr>
            <a:endParaRPr lang="en-US" sz="1800" b="1" dirty="0">
              <a:latin typeface="Times New Roman" pitchFamily="18" charset="0"/>
              <a:cs typeface="Times New Roman" pitchFamily="18" charset="0"/>
            </a:endParaRPr>
          </a:p>
          <a:p>
            <a:pPr defTabSz="898525" eaLnBrk="0" hangingPunct="0">
              <a:tabLst>
                <a:tab pos="-898525" algn="l"/>
              </a:tabLst>
            </a:pPr>
            <a:r>
              <a:rPr lang="en-US" sz="1800" b="1" dirty="0">
                <a:latin typeface="Times New Roman" pitchFamily="18" charset="0"/>
              </a:rPr>
              <a:t>A schedule or summary table of personnel or position counts for prior, current and budgeted years shall be provided.</a:t>
            </a:r>
            <a:r>
              <a:rPr lang="en-US" sz="1800" dirty="0">
                <a:latin typeface="Times New Roman" pitchFamily="18" charset="0"/>
              </a:rPr>
              <a:t> </a:t>
            </a:r>
          </a:p>
          <a:p>
            <a:pPr defTabSz="898525" eaLnBrk="0" hangingPunct="0">
              <a:tabLst>
                <a:tab pos="-898525" algn="l"/>
              </a:tabLst>
            </a:pPr>
            <a:endParaRPr lang="en-US" sz="1800" dirty="0">
              <a:latin typeface="Times New Roman" pitchFamily="18" charset="0"/>
            </a:endParaRPr>
          </a:p>
          <a:p>
            <a:pPr defTabSz="898525" eaLnBrk="0" hangingPunct="0">
              <a:tabLst>
                <a:tab pos="-898525" algn="l"/>
              </a:tabLst>
            </a:pPr>
            <a:r>
              <a:rPr lang="en-US" sz="18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800" dirty="0">
                <a:latin typeface="Times New Roman" pitchFamily="18" charset="0"/>
              </a:rPr>
              <a:t>Is a summary table of position counts provided for the entire entity? </a:t>
            </a:r>
          </a:p>
          <a:p>
            <a:pPr defTabSz="898525">
              <a:buFontTx/>
              <a:buAutoNum type="arabicPeriod"/>
              <a:tabLst>
                <a:tab pos="-898525" algn="l"/>
              </a:tabLst>
            </a:pPr>
            <a:r>
              <a:rPr lang="en-US" sz="1800" dirty="0">
                <a:latin typeface="Times New Roman" pitchFamily="18" charset="0"/>
              </a:rPr>
              <a:t>Does the table include the prior year, the current year, and budget year position counts? </a:t>
            </a:r>
          </a:p>
          <a:p>
            <a:pPr defTabSz="898525">
              <a:buFontTx/>
              <a:buAutoNum type="arabicPeriod"/>
              <a:tabLst>
                <a:tab pos="-898525" algn="l"/>
              </a:tabLst>
            </a:pPr>
            <a:r>
              <a:rPr lang="en-US" sz="1800" dirty="0">
                <a:latin typeface="Times New Roman" pitchFamily="18" charset="0"/>
              </a:rPr>
              <a:t>Are changes in staffing levels for the budget year explained?</a:t>
            </a:r>
          </a:p>
          <a:p>
            <a:pPr defTabSz="898525">
              <a:buFontTx/>
              <a:buAutoNum type="arabicPeriod"/>
              <a:tabLst>
                <a:tab pos="-898525" algn="l"/>
              </a:tabLst>
            </a:pPr>
            <a:r>
              <a:rPr lang="en-US" sz="1800" dirty="0">
                <a:latin typeface="Times New Roman" pitchFamily="18" charset="0"/>
              </a:rPr>
              <a:t>If there are no changes in staffing levels, is that item noted?</a:t>
            </a:r>
          </a:p>
          <a:p>
            <a:pPr defTabSz="898525">
              <a:buFontTx/>
              <a:buAutoNum type="arabicPeriod"/>
              <a:tabLst>
                <a:tab pos="-898525" algn="l"/>
              </a:tabLst>
            </a:pPr>
            <a:endParaRPr lang="en-US" sz="1800" dirty="0">
              <a:latin typeface="Times New Roman" pitchFamily="18" charset="0"/>
            </a:endParaRPr>
          </a:p>
          <a:p>
            <a:pPr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defTabSz="898525">
              <a:tabLst>
                <a:tab pos="-898525" algn="l"/>
              </a:tabLst>
            </a:pPr>
            <a:r>
              <a:rPr lang="en-US" sz="1800" dirty="0">
                <a:latin typeface="Times New Roman" pitchFamily="18" charset="0"/>
              </a:rPr>
              <a:t>This criterion requires a presentation of position counts or full time equivalents (FTEs) within the entity.  Presentation may be by position and/or by summaries of positions. Position summaries within individual departments may supplement, but not be a substitute for, the position counts on the consolidated schedule.  If presented, position counts on the departmental summaries should tie to the consolidated position count schedule for the entity as a whole.  Staffing level changes must be explained.  If there are no staffing level changes, then that fact must be noted. </a:t>
            </a:r>
          </a:p>
        </p:txBody>
      </p:sp>
    </p:spTree>
    <p:extLst>
      <p:ext uri="{BB962C8B-B14F-4D97-AF65-F5344CB8AC3E}">
        <p14:creationId xmlns:p14="http://schemas.microsoft.com/office/powerpoint/2010/main" val="78390974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035041" y="434010"/>
            <a:ext cx="2886323" cy="25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r"/>
            <a:r>
              <a:rPr lang="en-US" sz="1100" dirty="0" smtClean="0">
                <a:latin typeface="Times New Roman" pitchFamily="18" charset="0"/>
              </a:rPr>
              <a:t>Midlands Technical College, SC.</a:t>
            </a:r>
            <a:endParaRPr lang="en-US" sz="1100" dirty="0">
              <a:latin typeface="Times New Roman" pitchFamily="18"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74"/>
          <a:stretch/>
        </p:blipFill>
        <p:spPr bwMode="auto">
          <a:xfrm>
            <a:off x="0" y="628496"/>
            <a:ext cx="9142412" cy="547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9624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8101730" y="405517"/>
            <a:ext cx="962757"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Whitfield County, GA.</a:t>
            </a:r>
            <a:endParaRPr lang="en-US" sz="1000" dirty="0">
              <a:latin typeface="Times New Roman" pitchFamily="18" charset="0"/>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24" t="5771" r="6801" b="24257"/>
          <a:stretch/>
        </p:blipFill>
        <p:spPr bwMode="auto">
          <a:xfrm>
            <a:off x="755374" y="405517"/>
            <a:ext cx="675861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93601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Text Box 2"/>
          <p:cNvSpPr txBox="1">
            <a:spLocks noChangeArrowheads="1"/>
          </p:cNvSpPr>
          <p:nvPr/>
        </p:nvSpPr>
        <p:spPr bwMode="auto">
          <a:xfrm>
            <a:off x="208085" y="5420195"/>
            <a:ext cx="7467600" cy="287338"/>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Discuss major financial or program changes occurring in the different departments.</a:t>
            </a:r>
          </a:p>
        </p:txBody>
      </p:sp>
      <p:sp>
        <p:nvSpPr>
          <p:cNvPr id="562179" name="Rectangle 3"/>
          <p:cNvSpPr>
            <a:spLocks noChangeArrowheads="1"/>
          </p:cNvSpPr>
          <p:nvPr/>
        </p:nvSpPr>
        <p:spPr bwMode="auto">
          <a:xfrm>
            <a:off x="208085" y="368073"/>
            <a:ext cx="8610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#O4: Department Descriptions (Mandatory)  </a:t>
            </a:r>
            <a:endParaRPr lang="en-US" sz="1800" b="1" dirty="0">
              <a:latin typeface="Times New Roman" pitchFamily="18" charset="0"/>
            </a:endParaRPr>
          </a:p>
          <a:p>
            <a:pPr defTabSz="898525" eaLnBrk="0" hangingPunct="0">
              <a:tabLst>
                <a:tab pos="-898525" algn="l"/>
              </a:tabLst>
            </a:pPr>
            <a:endParaRPr lang="en-US" sz="1800" b="1" dirty="0">
              <a:latin typeface="Times New Roman" pitchFamily="18" charset="0"/>
              <a:cs typeface="Times New Roman" pitchFamily="18" charset="0"/>
            </a:endParaRPr>
          </a:p>
          <a:p>
            <a:pPr defTabSz="898525" eaLnBrk="0" hangingPunct="0">
              <a:tabLst>
                <a:tab pos="-898525" algn="l"/>
              </a:tabLst>
            </a:pPr>
            <a:r>
              <a:rPr lang="en-US" sz="1800" b="1" dirty="0">
                <a:latin typeface="Times New Roman" pitchFamily="18" charset="0"/>
              </a:rPr>
              <a:t>The document shall describe activities, services or functions carried out by organizational units.</a:t>
            </a:r>
            <a:r>
              <a:rPr lang="en-US" sz="1800" dirty="0">
                <a:latin typeface="Times New Roman" pitchFamily="18" charset="0"/>
              </a:rPr>
              <a:t> </a:t>
            </a:r>
          </a:p>
          <a:p>
            <a:pPr defTabSz="898525" eaLnBrk="0" hangingPunct="0">
              <a:tabLst>
                <a:tab pos="-898525" algn="l"/>
              </a:tabLst>
            </a:pPr>
            <a:endParaRPr lang="en-US" sz="1800" b="1" u="sng" dirty="0">
              <a:latin typeface="Times New Roman" pitchFamily="18" charset="0"/>
              <a:cs typeface="Times New Roman" pitchFamily="18" charset="0"/>
            </a:endParaRPr>
          </a:p>
          <a:p>
            <a:pPr defTabSz="898525" eaLnBrk="0" hangingPunct="0">
              <a:tabLst>
                <a:tab pos="-898525" algn="l"/>
              </a:tabLst>
            </a:pPr>
            <a:r>
              <a:rPr lang="en-US" sz="18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800" dirty="0">
                <a:latin typeface="Times New Roman" pitchFamily="18" charset="0"/>
              </a:rPr>
              <a:t>Does the document clearly present the organizational units </a:t>
            </a:r>
            <a:r>
              <a:rPr lang="en-US" sz="1800" i="1" dirty="0">
                <a:latin typeface="Times New Roman" pitchFamily="18" charset="0"/>
              </a:rPr>
              <a:t>(e.g., divisions, departments, offices, agencies, or programs)</a:t>
            </a:r>
            <a:r>
              <a:rPr lang="en-US" sz="1800" dirty="0">
                <a:latin typeface="Times New Roman" pitchFamily="18" charset="0"/>
              </a:rPr>
              <a:t>?</a:t>
            </a:r>
          </a:p>
          <a:p>
            <a:pPr defTabSz="898525">
              <a:buFontTx/>
              <a:buAutoNum type="arabicPeriod"/>
              <a:tabLst>
                <a:tab pos="-898525" algn="l"/>
              </a:tabLst>
            </a:pPr>
            <a:r>
              <a:rPr lang="en-US" sz="1800" dirty="0">
                <a:latin typeface="Times New Roman" pitchFamily="18" charset="0"/>
              </a:rPr>
              <a:t>Does the document provide descriptions of each organizational unit? </a:t>
            </a:r>
          </a:p>
          <a:p>
            <a:pPr defTabSz="898525">
              <a:tabLst>
                <a:tab pos="-898525" algn="l"/>
              </a:tabLst>
            </a:pPr>
            <a:endParaRPr lang="en-US" sz="1800" dirty="0">
              <a:latin typeface="Times New Roman" pitchFamily="18" charset="0"/>
            </a:endParaRPr>
          </a:p>
          <a:p>
            <a:pPr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defTabSz="898525">
              <a:tabLst>
                <a:tab pos="-898525" algn="l"/>
              </a:tabLst>
            </a:pPr>
            <a:r>
              <a:rPr lang="en-US" sz="1800" dirty="0">
                <a:latin typeface="Times New Roman" pitchFamily="18" charset="0"/>
              </a:rPr>
              <a:t>This criterion requires a clear presentation of the organizational units within the budget document. A narrative description of the assigned services, functions, and activities of organizational units should be included. The presentation of relevant additional information should be included </a:t>
            </a:r>
            <a:r>
              <a:rPr lang="en-US" sz="1800" i="1" dirty="0">
                <a:latin typeface="Times New Roman" pitchFamily="18" charset="0"/>
              </a:rPr>
              <a:t>(e.g., shift in emphasis or responsibilities or major changes in costs). </a:t>
            </a:r>
            <a:endParaRPr lang="en-US" sz="1800" dirty="0">
              <a:latin typeface="Times New Roman" pitchFamily="18" charset="0"/>
            </a:endParaRPr>
          </a:p>
          <a:p>
            <a:pPr defTabSz="898525">
              <a:tabLst>
                <a:tab pos="-898525" algn="l"/>
              </a:tabLst>
            </a:pPr>
            <a:r>
              <a:rPr lang="en-US" sz="1800" dirty="0">
                <a:latin typeface="Times New Roman" pitchFamily="18" charset="0"/>
              </a:rPr>
              <a:t>Refer to GFOA’s best practice on </a:t>
            </a:r>
            <a:r>
              <a:rPr lang="en-US" sz="1800" dirty="0">
                <a:latin typeface="Times New Roman" pitchFamily="18" charset="0"/>
                <a:hlinkClick r:id="rId3"/>
              </a:rPr>
              <a:t>Presentation of the Department Section in the Operating Budget Document.</a:t>
            </a:r>
            <a:endParaRPr lang="en-US" sz="1800" dirty="0">
              <a:latin typeface="Times New Roman" pitchFamily="18" charset="0"/>
            </a:endParaRPr>
          </a:p>
        </p:txBody>
      </p:sp>
    </p:spTree>
    <p:extLst>
      <p:ext uri="{BB962C8B-B14F-4D97-AF65-F5344CB8AC3E}">
        <p14:creationId xmlns:p14="http://schemas.microsoft.com/office/powerpoint/2010/main" val="78829321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9877" y="532737"/>
            <a:ext cx="5757697" cy="552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19137" y="532737"/>
            <a:ext cx="2997642" cy="513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2303" y="369871"/>
            <a:ext cx="1364476"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City of Olympia, WA.</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1935654631"/>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225669" y="5555313"/>
            <a:ext cx="5832231" cy="30321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Consider a matrix linking department goals to overall entity goals.</a:t>
            </a:r>
          </a:p>
        </p:txBody>
      </p:sp>
      <p:sp>
        <p:nvSpPr>
          <p:cNvPr id="563203" name="Rectangle 3"/>
          <p:cNvSpPr>
            <a:spLocks noChangeArrowheads="1"/>
          </p:cNvSpPr>
          <p:nvPr/>
        </p:nvSpPr>
        <p:spPr bwMode="auto">
          <a:xfrm>
            <a:off x="225669" y="415698"/>
            <a:ext cx="8610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800" b="1" dirty="0">
                <a:latin typeface="Times New Roman" pitchFamily="18" charset="0"/>
                <a:cs typeface="Times New Roman" pitchFamily="18" charset="0"/>
              </a:rPr>
              <a:t>#O5: Unit Goals and Objectives</a:t>
            </a:r>
          </a:p>
          <a:p>
            <a:pPr defTabSz="898525">
              <a:tabLst>
                <a:tab pos="-898525" algn="l"/>
              </a:tabLst>
            </a:pPr>
            <a:endParaRPr lang="en-US" sz="1800" b="1" dirty="0">
              <a:latin typeface="Times New Roman" pitchFamily="18" charset="0"/>
              <a:cs typeface="Times New Roman" pitchFamily="18" charset="0"/>
            </a:endParaRPr>
          </a:p>
          <a:p>
            <a:pPr defTabSz="898525" eaLnBrk="0" hangingPunct="0">
              <a:tabLst>
                <a:tab pos="-898525" algn="l"/>
              </a:tabLst>
            </a:pPr>
            <a:r>
              <a:rPr lang="en-US" sz="1800" b="1" dirty="0">
                <a:latin typeface="Times New Roman" pitchFamily="18" charset="0"/>
              </a:rPr>
              <a:t>The document should include clearly stated goals and objectives of organizational units </a:t>
            </a:r>
            <a:r>
              <a:rPr lang="en-US" sz="1800" b="1" i="1" dirty="0">
                <a:latin typeface="Times New Roman" pitchFamily="18" charset="0"/>
              </a:rPr>
              <a:t>(e.g., departments, divisions, offices or programs).</a:t>
            </a:r>
          </a:p>
          <a:p>
            <a:pPr defTabSz="898525" eaLnBrk="0" hangingPunct="0">
              <a:tabLst>
                <a:tab pos="-898525" algn="l"/>
              </a:tabLst>
            </a:pPr>
            <a:endParaRPr lang="en-US" sz="1800" b="1" u="sng" dirty="0">
              <a:latin typeface="Times New Roman" pitchFamily="18" charset="0"/>
              <a:cs typeface="Times New Roman" pitchFamily="18" charset="0"/>
            </a:endParaRPr>
          </a:p>
          <a:p>
            <a:pPr defTabSz="898525" eaLnBrk="0" hangingPunct="0">
              <a:tabLst>
                <a:tab pos="-898525" algn="l"/>
              </a:tabLst>
            </a:pPr>
            <a:r>
              <a:rPr lang="en-US" sz="18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800" dirty="0">
                <a:latin typeface="Times New Roman" pitchFamily="18" charset="0"/>
              </a:rPr>
              <a:t>Are unit goals and objectives identified?</a:t>
            </a:r>
          </a:p>
          <a:p>
            <a:pPr defTabSz="898525">
              <a:buFontTx/>
              <a:buAutoNum type="arabicPeriod"/>
              <a:tabLst>
                <a:tab pos="-898525" algn="l"/>
              </a:tabLst>
            </a:pPr>
            <a:r>
              <a:rPr lang="en-US" sz="1800" dirty="0">
                <a:latin typeface="Times New Roman" pitchFamily="18" charset="0"/>
              </a:rPr>
              <a:t>Are unit goals clearly linked to the overall goals of the entity?</a:t>
            </a:r>
          </a:p>
          <a:p>
            <a:pPr defTabSz="898525">
              <a:buFontTx/>
              <a:buAutoNum type="arabicPeriod"/>
              <a:tabLst>
                <a:tab pos="-898525" algn="l"/>
              </a:tabLst>
            </a:pPr>
            <a:r>
              <a:rPr lang="en-US" sz="1800" dirty="0">
                <a:latin typeface="Times New Roman" pitchFamily="18" charset="0"/>
              </a:rPr>
              <a:t>Are objectives quantifiable?</a:t>
            </a:r>
            <a:endParaRPr lang="en-US" sz="1800" b="1" i="1" dirty="0">
              <a:latin typeface="Times New Roman" pitchFamily="18" charset="0"/>
            </a:endParaRPr>
          </a:p>
          <a:p>
            <a:pPr defTabSz="898525">
              <a:buFontTx/>
              <a:buAutoNum type="arabicPeriod"/>
              <a:tabLst>
                <a:tab pos="-898525" algn="l"/>
              </a:tabLst>
            </a:pPr>
            <a:r>
              <a:rPr lang="en-US" sz="1800" dirty="0">
                <a:latin typeface="Times New Roman" pitchFamily="18" charset="0"/>
              </a:rPr>
              <a:t>Are timeframes on objectives noted?</a:t>
            </a:r>
          </a:p>
          <a:p>
            <a:pPr defTabSz="898525" eaLnBrk="0" hangingPunct="0">
              <a:tabLst>
                <a:tab pos="-898525" algn="l"/>
              </a:tabLst>
            </a:pPr>
            <a:endParaRPr lang="en-US" sz="1800" dirty="0">
              <a:latin typeface="Times New Roman" pitchFamily="18" charset="0"/>
            </a:endParaRPr>
          </a:p>
          <a:p>
            <a:pPr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defTabSz="898525">
              <a:tabLst>
                <a:tab pos="-898525" algn="l"/>
              </a:tabLst>
            </a:pPr>
            <a:r>
              <a:rPr lang="en-US" sz="1800" dirty="0">
                <a:latin typeface="Times New Roman" pitchFamily="18" charset="0"/>
              </a:rPr>
              <a:t>This criterion requires that unit goals and objectives be clearly identified.  The relationship of unit goals to the overall goals of the entity should be apparent (perhaps, in the form of a matrix).  For purposes of this criterion, goals are long-term and general in nature, while objectives are more short-term oriented and specific.  Note when goals and objectives are expected to be accomplished.</a:t>
            </a:r>
          </a:p>
        </p:txBody>
      </p:sp>
    </p:spTree>
    <p:extLst>
      <p:ext uri="{BB962C8B-B14F-4D97-AF65-F5344CB8AC3E}">
        <p14:creationId xmlns:p14="http://schemas.microsoft.com/office/powerpoint/2010/main" val="1467510151"/>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Chapter 22\city of Pembroke Pines, Florida page 2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111" y="466928"/>
            <a:ext cx="5946909" cy="5591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8122245" y="466928"/>
            <a:ext cx="942242"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a:t>
            </a:r>
            <a:r>
              <a:rPr lang="en-US" sz="1000" dirty="0" smtClean="0">
                <a:latin typeface="Times New Roman" pitchFamily="18" charset="0"/>
              </a:rPr>
              <a:t>Pembroke Pines, FL.</a:t>
            </a:r>
            <a:endParaRPr lang="en-US" sz="1000" dirty="0">
              <a:latin typeface="Times New Roman" pitchFamily="18" charset="0"/>
            </a:endParaRPr>
          </a:p>
        </p:txBody>
      </p:sp>
    </p:spTree>
    <p:extLst>
      <p:ext uri="{BB962C8B-B14F-4D97-AF65-F5344CB8AC3E}">
        <p14:creationId xmlns:p14="http://schemas.microsoft.com/office/powerpoint/2010/main" val="40182323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793143" y="5499654"/>
            <a:ext cx="5715000" cy="303213"/>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just"/>
            <a:r>
              <a:rPr lang="en-US" sz="1600" b="1" i="1" dirty="0">
                <a:latin typeface="Times New Roman" pitchFamily="18" charset="0"/>
                <a:cs typeface="Times New Roman" pitchFamily="18" charset="0"/>
              </a:rPr>
              <a:t>Look at GFOA best practice on Establishment of Strategic Plans.</a:t>
            </a:r>
            <a:endParaRPr lang="en-US" sz="1600" dirty="0">
              <a:latin typeface="Times New Roman" pitchFamily="18" charset="0"/>
            </a:endParaRPr>
          </a:p>
        </p:txBody>
      </p:sp>
      <p:sp>
        <p:nvSpPr>
          <p:cNvPr id="539651" name="Rectangle 3"/>
          <p:cNvSpPr>
            <a:spLocks noChangeArrowheads="1"/>
          </p:cNvSpPr>
          <p:nvPr/>
        </p:nvSpPr>
        <p:spPr bwMode="auto">
          <a:xfrm>
            <a:off x="228600" y="766764"/>
            <a:ext cx="83820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836613" indent="-44450" defTabSz="898525"/>
            <a:r>
              <a:rPr lang="en-US" sz="1800" b="1" dirty="0">
                <a:latin typeface="Times New Roman" pitchFamily="18" charset="0"/>
                <a:cs typeface="Times New Roman" pitchFamily="18" charset="0"/>
              </a:rPr>
              <a:t>	#P1: Strategic Goals and Strategies</a:t>
            </a:r>
          </a:p>
          <a:p>
            <a:pPr marL="836613" indent="-44450" defTabSz="898525"/>
            <a:endParaRPr lang="en-US" sz="1800" dirty="0">
              <a:latin typeface="Times New Roman" pitchFamily="18" charset="0"/>
            </a:endParaRPr>
          </a:p>
          <a:p>
            <a:pPr marL="836613" indent="-44450" defTabSz="898525" eaLnBrk="0" hangingPunct="0"/>
            <a:r>
              <a:rPr lang="en-US" sz="1800" b="1" dirty="0">
                <a:latin typeface="Times New Roman" pitchFamily="18" charset="0"/>
                <a:cs typeface="Times New Roman" pitchFamily="18" charset="0"/>
              </a:rPr>
              <a:t>	The document should include a coherent statement of organization-wide, strategic goals and strategies that address long-term concerns and issues.</a:t>
            </a:r>
            <a:endParaRPr lang="en-US" sz="1800" dirty="0">
              <a:latin typeface="Times New Roman" pitchFamily="18" charset="0"/>
            </a:endParaRPr>
          </a:p>
          <a:p>
            <a:pPr marL="836613" indent="-44450" defTabSz="898525" eaLnBrk="0" hangingPunct="0"/>
            <a:endParaRPr lang="en-US" sz="1800" u="sng" dirty="0">
              <a:latin typeface="Times New Roman" pitchFamily="18" charset="0"/>
              <a:cs typeface="Times New Roman" pitchFamily="18" charset="0"/>
            </a:endParaRPr>
          </a:p>
          <a:p>
            <a:pPr marL="836613" indent="-44450" defTabSz="898525" eaLnBrk="0" hangingPunct="0"/>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rPr>
              <a:t>Criteria Location Guide Questions</a:t>
            </a:r>
          </a:p>
          <a:p>
            <a:pPr marL="836613" indent="-44450" defTabSz="898525" eaLnBrk="0" hangingPunct="0"/>
            <a:endParaRPr lang="en-US" sz="1800" u="sng" dirty="0">
              <a:latin typeface="Times New Roman" pitchFamily="18" charset="0"/>
              <a:cs typeface="Times New Roman" pitchFamily="18" charset="0"/>
            </a:endParaRPr>
          </a:p>
          <a:p>
            <a:pPr marL="836613" indent="-44450" defTabSz="898525"/>
            <a:r>
              <a:rPr lang="en-US" sz="1800" dirty="0">
                <a:latin typeface="Times New Roman" pitchFamily="18" charset="0"/>
              </a:rPr>
              <a:t>	1. Are non-financial policies/goals included?</a:t>
            </a:r>
          </a:p>
          <a:p>
            <a:pPr marL="836613" indent="-44450" defTabSz="898525"/>
            <a:r>
              <a:rPr lang="en-US" sz="1800" dirty="0">
                <a:latin typeface="Times New Roman" pitchFamily="18" charset="0"/>
              </a:rPr>
              <a:t>	2. Are these policies/goals included together in the Budget Message or in another section that is separate from the departmental sections?</a:t>
            </a:r>
          </a:p>
          <a:p>
            <a:pPr marL="836613" indent="-44450" defTabSz="898525"/>
            <a:r>
              <a:rPr lang="en-US" sz="1800" dirty="0">
                <a:latin typeface="Times New Roman" pitchFamily="18" charset="0"/>
              </a:rPr>
              <a:t>	3. Are other planning processes discussed?</a:t>
            </a:r>
          </a:p>
          <a:p>
            <a:pPr marL="836613" indent="-44450" defTabSz="898525"/>
            <a:endParaRPr lang="en-US" sz="1800" dirty="0">
              <a:latin typeface="Times New Roman" pitchFamily="18" charset="0"/>
            </a:endParaRPr>
          </a:p>
          <a:p>
            <a:pPr marL="836613" indent="-44450" defTabSz="898525"/>
            <a:r>
              <a:rPr lang="en-US" sz="1800" dirty="0">
                <a:latin typeface="Times New Roman" pitchFamily="18" charset="0"/>
              </a:rPr>
              <a:t>	</a:t>
            </a:r>
            <a:r>
              <a:rPr lang="en-US" sz="1800" u="sng" dirty="0">
                <a:latin typeface="Times New Roman" pitchFamily="18" charset="0"/>
              </a:rPr>
              <a:t>Explanation</a:t>
            </a:r>
            <a:endParaRPr lang="en-US" sz="1800" dirty="0">
              <a:latin typeface="Times New Roman" pitchFamily="18" charset="0"/>
            </a:endParaRPr>
          </a:p>
          <a:p>
            <a:pPr marL="836613" indent="-44450" defTabSz="898525"/>
            <a:r>
              <a:rPr lang="en-US" sz="1800" dirty="0">
                <a:latin typeface="Times New Roman" pitchFamily="18" charset="0"/>
              </a:rPr>
              <a:t>	This criterion relates to the long-term, entity-wide, strategic goals that provide 	the context for decisions within the annual budget.  Consider including action plans or strategies on how the goals will be achieved.</a:t>
            </a:r>
            <a:r>
              <a:rPr lang="en-US" dirty="0">
                <a:latin typeface="Times New Roman" pitchFamily="18" charset="0"/>
              </a:rPr>
              <a:t>   </a:t>
            </a:r>
            <a:endParaRPr lang="en-US" sz="1800" dirty="0"/>
          </a:p>
        </p:txBody>
      </p:sp>
      <p:sp>
        <p:nvSpPr>
          <p:cNvPr id="539652" name="Rectangle 4"/>
          <p:cNvSpPr>
            <a:spLocks noChangeArrowheads="1"/>
          </p:cNvSpPr>
          <p:nvPr/>
        </p:nvSpPr>
        <p:spPr bwMode="auto">
          <a:xfrm>
            <a:off x="-2098431" y="4041732"/>
            <a:ext cx="6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898525"/>
            <a:endParaRPr lang="en-US" sz="1200" dirty="0">
              <a:cs typeface="Times New Roman" pitchFamily="18" charset="0"/>
            </a:endParaRPr>
          </a:p>
          <a:p>
            <a:pPr defTabSz="898525" eaLnBrk="0" hangingPunct="0"/>
            <a:endParaRPr lang="en-US" sz="900" dirty="0"/>
          </a:p>
          <a:p>
            <a:pPr defTabSz="898525" eaLnBrk="0" hangingPunct="0"/>
            <a:endParaRPr lang="en-US" sz="1800" dirty="0"/>
          </a:p>
        </p:txBody>
      </p:sp>
    </p:spTree>
    <p:extLst>
      <p:ext uri="{BB962C8B-B14F-4D97-AF65-F5344CB8AC3E}">
        <p14:creationId xmlns:p14="http://schemas.microsoft.com/office/powerpoint/2010/main" val="377343626"/>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Text Box 3"/>
          <p:cNvSpPr txBox="1">
            <a:spLocks noChangeArrowheads="1"/>
          </p:cNvSpPr>
          <p:nvPr/>
        </p:nvSpPr>
        <p:spPr bwMode="auto">
          <a:xfrm>
            <a:off x="7859202" y="484632"/>
            <a:ext cx="990600"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State of West Virginia</a:t>
            </a:r>
          </a:p>
        </p:txBody>
      </p:sp>
      <p:pic>
        <p:nvPicPr>
          <p:cNvPr id="31746" name="Picture 2" descr="D:\Chapter 22\State of West Virginia, page 248.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511" y="484632"/>
            <a:ext cx="7174523" cy="557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00021"/>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 Box 2"/>
          <p:cNvSpPr txBox="1">
            <a:spLocks noChangeArrowheads="1"/>
          </p:cNvSpPr>
          <p:nvPr/>
        </p:nvSpPr>
        <p:spPr bwMode="auto">
          <a:xfrm>
            <a:off x="234462" y="5601819"/>
            <a:ext cx="4161692" cy="366712"/>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cs typeface="Times New Roman" pitchFamily="18" charset="0"/>
              </a:rPr>
              <a:t>Include efficiency and effectiveness measures.</a:t>
            </a:r>
            <a:endParaRPr lang="en-US" sz="1600" dirty="0">
              <a:latin typeface="Times New Roman" pitchFamily="18" charset="0"/>
            </a:endParaRPr>
          </a:p>
        </p:txBody>
      </p:sp>
      <p:sp>
        <p:nvSpPr>
          <p:cNvPr id="564227" name="Rectangle 3"/>
          <p:cNvSpPr>
            <a:spLocks noChangeArrowheads="1"/>
          </p:cNvSpPr>
          <p:nvPr/>
        </p:nvSpPr>
        <p:spPr bwMode="auto">
          <a:xfrm>
            <a:off x="274028" y="441326"/>
            <a:ext cx="861206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1113" indent="-11113" defTabSz="898525">
              <a:tabLst>
                <a:tab pos="-898525" algn="l"/>
              </a:tabLst>
            </a:pPr>
            <a:r>
              <a:rPr lang="en-US" sz="1800" b="1" dirty="0">
                <a:latin typeface="Times New Roman" pitchFamily="18" charset="0"/>
                <a:cs typeface="Times New Roman" pitchFamily="18" charset="0"/>
              </a:rPr>
              <a:t>#O6: Performance Measures  </a:t>
            </a:r>
            <a:endParaRPr lang="en-US" sz="1800" b="1" dirty="0">
              <a:latin typeface="Times New Roman" pitchFamily="18" charset="0"/>
            </a:endParaRPr>
          </a:p>
          <a:p>
            <a:pPr marL="11113" indent="-11113" defTabSz="898525" eaLnBrk="0" hangingPunct="0">
              <a:tabLst>
                <a:tab pos="-898525" algn="l"/>
              </a:tabLst>
            </a:pPr>
            <a:endParaRPr lang="en-US" sz="1800" b="1" dirty="0">
              <a:latin typeface="Times New Roman" pitchFamily="18" charset="0"/>
              <a:cs typeface="Times New Roman" pitchFamily="18" charset="0"/>
            </a:endParaRPr>
          </a:p>
          <a:p>
            <a:pPr marL="11113" indent="-11113" defTabSz="898525" eaLnBrk="0" hangingPunct="0">
              <a:tabLst>
                <a:tab pos="-898525" algn="l"/>
              </a:tabLst>
            </a:pPr>
            <a:r>
              <a:rPr lang="en-US" sz="1800" b="1" dirty="0">
                <a:latin typeface="Times New Roman" pitchFamily="18" charset="0"/>
              </a:rPr>
              <a:t>The document should provide objective measures of progress toward accomplishing the government’s mission as well as goals and objectives for specific units and programs.</a:t>
            </a:r>
            <a:r>
              <a:rPr lang="en-US" sz="1800" dirty="0">
                <a:latin typeface="Times New Roman" pitchFamily="18" charset="0"/>
              </a:rPr>
              <a:t> </a:t>
            </a:r>
          </a:p>
          <a:p>
            <a:pPr marL="11113" indent="-11113" defTabSz="898525" eaLnBrk="0" hangingPunct="0">
              <a:tabLst>
                <a:tab pos="-898525" algn="l"/>
              </a:tabLst>
            </a:pPr>
            <a:endParaRPr lang="en-US" sz="1800" b="1" u="sng" dirty="0">
              <a:latin typeface="Times New Roman" pitchFamily="18" charset="0"/>
              <a:cs typeface="Times New Roman" pitchFamily="18" charset="0"/>
            </a:endParaRPr>
          </a:p>
          <a:p>
            <a:pPr marL="11113" indent="-11113" defTabSz="898525" eaLnBrk="0" hangingPunct="0">
              <a:tabLst>
                <a:tab pos="-898525" algn="l"/>
              </a:tabLst>
            </a:pPr>
            <a:r>
              <a:rPr lang="en-US" sz="1800" u="sng" dirty="0">
                <a:latin typeface="Times New Roman" pitchFamily="18" charset="0"/>
                <a:cs typeface="Times New Roman" pitchFamily="18" charset="0"/>
              </a:rPr>
              <a:t>Criteria Location Guide Questions</a:t>
            </a:r>
          </a:p>
          <a:p>
            <a:pPr marL="11113" indent="-11113" defTabSz="898525">
              <a:buFontTx/>
              <a:buAutoNum type="arabicPeriod"/>
              <a:tabLst>
                <a:tab pos="-898525" algn="l"/>
              </a:tabLst>
            </a:pPr>
            <a:r>
              <a:rPr lang="en-US" sz="1800" dirty="0">
                <a:latin typeface="Times New Roman" pitchFamily="18" charset="0"/>
              </a:rPr>
              <a:t>Are performance data for individual departments included in the document?</a:t>
            </a:r>
          </a:p>
          <a:p>
            <a:pPr marL="11113" indent="-11113" defTabSz="898525">
              <a:buFontTx/>
              <a:buAutoNum type="arabicPeriod"/>
              <a:tabLst>
                <a:tab pos="-898525" algn="l"/>
              </a:tabLst>
            </a:pPr>
            <a:r>
              <a:rPr lang="en-US" sz="1800" dirty="0">
                <a:latin typeface="Times New Roman" pitchFamily="18" charset="0"/>
              </a:rPr>
              <a:t>Are performance data directly related to the stated goals and objectives of the unit? </a:t>
            </a:r>
          </a:p>
          <a:p>
            <a:pPr marL="11113" indent="-11113" defTabSz="898525">
              <a:buFontTx/>
              <a:buAutoNum type="arabicPeriod"/>
              <a:tabLst>
                <a:tab pos="-898525" algn="l"/>
              </a:tabLst>
            </a:pPr>
            <a:r>
              <a:rPr lang="en-US" sz="1800" dirty="0">
                <a:latin typeface="Times New Roman" pitchFamily="18" charset="0"/>
              </a:rPr>
              <a:t>Do performance measures focus on results and accomplishments </a:t>
            </a:r>
            <a:r>
              <a:rPr lang="en-US" sz="1800" i="1" dirty="0">
                <a:latin typeface="Times New Roman" pitchFamily="18" charset="0"/>
              </a:rPr>
              <a:t>(e.g., output measures, efficiency and effectiveness measures)</a:t>
            </a:r>
            <a:r>
              <a:rPr lang="en-US" sz="1800" dirty="0">
                <a:latin typeface="Times New Roman" pitchFamily="18" charset="0"/>
              </a:rPr>
              <a:t> rather than inputs </a:t>
            </a:r>
            <a:r>
              <a:rPr lang="en-US" sz="1800" i="1" dirty="0">
                <a:latin typeface="Times New Roman" pitchFamily="18" charset="0"/>
              </a:rPr>
              <a:t>(e.g., dollars spent)?</a:t>
            </a:r>
          </a:p>
          <a:p>
            <a:pPr marL="11113" indent="-11113" defTabSz="898525">
              <a:buFontTx/>
              <a:buAutoNum type="arabicPeriod"/>
              <a:tabLst>
                <a:tab pos="-898525" algn="l"/>
              </a:tabLst>
            </a:pPr>
            <a:endParaRPr lang="en-US" sz="1800" dirty="0">
              <a:latin typeface="Times New Roman" pitchFamily="18" charset="0"/>
            </a:endParaRPr>
          </a:p>
          <a:p>
            <a:pPr marL="11113" indent="-11113"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marL="11113" indent="-11113" defTabSz="898525">
              <a:tabLst>
                <a:tab pos="-898525" algn="l"/>
              </a:tabLst>
            </a:pPr>
            <a:r>
              <a:rPr lang="en-US" sz="1800" dirty="0">
                <a:latin typeface="Times New Roman" pitchFamily="18" charset="0"/>
              </a:rPr>
              <a:t>Performance measures should include the outputs of individual units and provide a meaningful way to assess the effectiveness and efficiency of those units.  The measures should be related to the mission, goals, and objectives of each unit. Include information for at least three years (the prior year actual, current year estimate or budget, and budget year).  </a:t>
            </a:r>
          </a:p>
          <a:p>
            <a:pPr marL="11113" indent="-11113" defTabSz="898525">
              <a:tabLst>
                <a:tab pos="-898525" algn="l"/>
              </a:tabLst>
            </a:pPr>
            <a:r>
              <a:rPr lang="en-US" sz="1800" dirty="0">
                <a:latin typeface="Times New Roman" pitchFamily="18" charset="0"/>
              </a:rPr>
              <a:t>Refer to GFOA’s best practice on </a:t>
            </a:r>
            <a:r>
              <a:rPr lang="en-US" sz="1800" b="1" dirty="0">
                <a:latin typeface="Times New Roman" pitchFamily="18" charset="0"/>
                <a:hlinkClick r:id="rId3"/>
              </a:rPr>
              <a:t>Performance Management: Using Performance Measurement for Decision Making - Updated Performance Measures</a:t>
            </a:r>
            <a:r>
              <a:rPr lang="en-US" sz="1800" dirty="0">
                <a:latin typeface="Times New Roman" pitchFamily="18" charset="0"/>
              </a:rPr>
              <a:t>. </a:t>
            </a:r>
          </a:p>
        </p:txBody>
      </p:sp>
    </p:spTree>
    <p:extLst>
      <p:ext uri="{BB962C8B-B14F-4D97-AF65-F5344CB8AC3E}">
        <p14:creationId xmlns:p14="http://schemas.microsoft.com/office/powerpoint/2010/main" val="1074622774"/>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Text Box 3"/>
          <p:cNvSpPr txBox="1">
            <a:spLocks noChangeArrowheads="1"/>
          </p:cNvSpPr>
          <p:nvPr/>
        </p:nvSpPr>
        <p:spPr bwMode="auto">
          <a:xfrm>
            <a:off x="8139447" y="453224"/>
            <a:ext cx="845526"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Corvallis, OR.</a:t>
            </a:r>
          </a:p>
        </p:txBody>
      </p:sp>
      <p:pic>
        <p:nvPicPr>
          <p:cNvPr id="32770" name="Picture 2" descr="D:\Chapter 23\city of Corvallis, Oregon page 256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442" y="453224"/>
            <a:ext cx="7665057" cy="569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7971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1710104" y="5712639"/>
            <a:ext cx="7140819" cy="338138"/>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500" b="1" i="1" dirty="0">
                <a:latin typeface="Times New Roman" pitchFamily="18" charset="0"/>
              </a:rPr>
              <a:t>Do not just copy the CAFR statistical/supplemental section into the budget document.</a:t>
            </a:r>
            <a:endParaRPr lang="en-US" sz="1500" b="1" i="1" dirty="0">
              <a:latin typeface="Times New Roman" pitchFamily="18" charset="0"/>
              <a:cs typeface="Times New Roman" pitchFamily="18" charset="0"/>
            </a:endParaRPr>
          </a:p>
        </p:txBody>
      </p:sp>
      <p:sp>
        <p:nvSpPr>
          <p:cNvPr id="565251" name="Rectangle 3"/>
          <p:cNvSpPr>
            <a:spLocks noChangeArrowheads="1"/>
          </p:cNvSpPr>
          <p:nvPr/>
        </p:nvSpPr>
        <p:spPr bwMode="auto">
          <a:xfrm>
            <a:off x="240323" y="433036"/>
            <a:ext cx="8610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600" b="1" dirty="0">
                <a:latin typeface="Times New Roman" pitchFamily="18" charset="0"/>
                <a:cs typeface="Times New Roman" pitchFamily="18" charset="0"/>
              </a:rPr>
              <a:t>#C3: Statistical/Supplemental Section</a:t>
            </a:r>
            <a:endParaRPr lang="en-US" sz="1600" b="1" dirty="0">
              <a:latin typeface="Times New Roman" pitchFamily="18" charset="0"/>
            </a:endParaRPr>
          </a:p>
          <a:p>
            <a:pPr defTabSz="898525" eaLnBrk="0" hangingPunct="0">
              <a:tabLst>
                <a:tab pos="-898525" algn="l"/>
              </a:tabLst>
            </a:pPr>
            <a:r>
              <a:rPr lang="en-US" sz="1600" b="1" dirty="0">
                <a:latin typeface="Times New Roman" pitchFamily="18" charset="0"/>
              </a:rPr>
              <a:t>The document should include statistical and supplemental data that describe the organization, its community, and population.  It should also furnish other pertinent background information related to the services provided.</a:t>
            </a:r>
            <a:r>
              <a:rPr lang="en-US" sz="1600" dirty="0">
                <a:latin typeface="Times New Roman" pitchFamily="18" charset="0"/>
              </a:rPr>
              <a:t> </a:t>
            </a:r>
          </a:p>
          <a:p>
            <a:pPr defTabSz="898525" eaLnBrk="0" hangingPunct="0">
              <a:tabLst>
                <a:tab pos="-898525" algn="l"/>
              </a:tabLst>
            </a:pPr>
            <a:endParaRPr lang="en-US" sz="1600" b="1" u="sng" dirty="0">
              <a:latin typeface="Times New Roman" pitchFamily="18" charset="0"/>
              <a:cs typeface="Times New Roman" pitchFamily="18" charset="0"/>
            </a:endParaRPr>
          </a:p>
          <a:p>
            <a:pPr defTabSz="898525" eaLnBrk="0" hangingPunct="0">
              <a:tabLst>
                <a:tab pos="-898525" algn="l"/>
              </a:tabLst>
            </a:pPr>
            <a:r>
              <a:rPr lang="en-US" sz="16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600" dirty="0">
                <a:latin typeface="Times New Roman" pitchFamily="18" charset="0"/>
              </a:rPr>
              <a:t>Is statistical information that defines the community included in the document (</a:t>
            </a:r>
            <a:r>
              <a:rPr lang="en-US" sz="1600" i="1" dirty="0">
                <a:latin typeface="Times New Roman" pitchFamily="18" charset="0"/>
              </a:rPr>
              <a:t>e.g., population, composition of population, land area, and average household income</a:t>
            </a:r>
            <a:r>
              <a:rPr lang="en-US" sz="1600" dirty="0">
                <a:latin typeface="Times New Roman" pitchFamily="18" charset="0"/>
              </a:rPr>
              <a:t>)?</a:t>
            </a:r>
          </a:p>
          <a:p>
            <a:pPr defTabSz="898525">
              <a:buFontTx/>
              <a:buAutoNum type="arabicPeriod"/>
              <a:tabLst>
                <a:tab pos="-898525" algn="l"/>
              </a:tabLst>
            </a:pPr>
            <a:r>
              <a:rPr lang="en-US" sz="1600" dirty="0">
                <a:latin typeface="Times New Roman" pitchFamily="18" charset="0"/>
              </a:rPr>
              <a:t>Is supplemental information on the local economy included in the document </a:t>
            </a:r>
            <a:r>
              <a:rPr lang="en-US" sz="1600" i="1" dirty="0">
                <a:latin typeface="Times New Roman" pitchFamily="18" charset="0"/>
              </a:rPr>
              <a:t>(e.g., major industries, top taxpayers, employment levels, and comparisons to other local communities</a:t>
            </a:r>
            <a:r>
              <a:rPr lang="en-US" sz="1600" dirty="0">
                <a:latin typeface="Times New Roman" pitchFamily="18" charset="0"/>
              </a:rPr>
              <a:t>)?</a:t>
            </a:r>
          </a:p>
          <a:p>
            <a:pPr defTabSz="898525">
              <a:buFontTx/>
              <a:buAutoNum type="arabicPeriod"/>
              <a:tabLst>
                <a:tab pos="-898525" algn="l"/>
              </a:tabLst>
            </a:pPr>
            <a:r>
              <a:rPr lang="en-US" sz="1600" dirty="0">
                <a:latin typeface="Times New Roman" pitchFamily="18" charset="0"/>
              </a:rPr>
              <a:t>Is other pertinent information on the community </a:t>
            </a:r>
            <a:r>
              <a:rPr lang="en-US" sz="1600" i="1" dirty="0">
                <a:latin typeface="Times New Roman" pitchFamily="18" charset="0"/>
              </a:rPr>
              <a:t>(e.g., local history, location, public safety, education, culture, recreation, transportation, healthcare, utilities, and governmental structure)</a:t>
            </a:r>
            <a:r>
              <a:rPr lang="en-US" sz="1600" dirty="0">
                <a:latin typeface="Times New Roman" pitchFamily="18" charset="0"/>
              </a:rPr>
              <a:t> included in the document?</a:t>
            </a:r>
          </a:p>
          <a:p>
            <a:pPr defTabSz="898525">
              <a:tabLst>
                <a:tab pos="-898525" algn="l"/>
              </a:tabLst>
            </a:pPr>
            <a:endParaRPr lang="en-US" sz="1600" dirty="0">
              <a:latin typeface="Times New Roman" pitchFamily="18" charset="0"/>
            </a:endParaRPr>
          </a:p>
          <a:p>
            <a:pPr defTabSz="898525">
              <a:tabLst>
                <a:tab pos="-898525" algn="l"/>
              </a:tabLst>
            </a:pPr>
            <a:r>
              <a:rPr lang="en-US" sz="1600" u="sng" dirty="0">
                <a:latin typeface="Times New Roman" pitchFamily="18" charset="0"/>
              </a:rPr>
              <a:t>Explanation</a:t>
            </a:r>
            <a:endParaRPr lang="en-US" sz="1600" dirty="0">
              <a:latin typeface="Times New Roman" pitchFamily="18" charset="0"/>
            </a:endParaRPr>
          </a:p>
          <a:p>
            <a:pPr defTabSz="898525">
              <a:tabLst>
                <a:tab pos="-898525" algn="l"/>
              </a:tabLst>
            </a:pPr>
            <a:r>
              <a:rPr lang="en-US" sz="1600" dirty="0">
                <a:latin typeface="Times New Roman" pitchFamily="18" charset="0"/>
              </a:rPr>
              <a:t>Background information should be included in the budget in the form of statistical and supplementary data, either in a separate section or throughout the document.  The goal is to provide a context for understanding the decisions incorporated into the budget document. The presentation should include factors that will affect current or future levels of service </a:t>
            </a:r>
            <a:r>
              <a:rPr lang="en-US" sz="1600" i="1" dirty="0">
                <a:latin typeface="Times New Roman" pitchFamily="18" charset="0"/>
              </a:rPr>
              <a:t>(e.g., population growth, economic strength in the region, or a change in the size of the school age population).  </a:t>
            </a:r>
            <a:r>
              <a:rPr lang="en-US" sz="1600" dirty="0">
                <a:latin typeface="Times New Roman" pitchFamily="18" charset="0"/>
              </a:rPr>
              <a:t>Refer to GFOA’s best practice on </a:t>
            </a:r>
            <a:r>
              <a:rPr lang="en-US" sz="1600" dirty="0">
                <a:latin typeface="Times New Roman" pitchFamily="18" charset="0"/>
                <a:hlinkClick r:id="rId3"/>
              </a:rPr>
              <a:t>Statistical/Supplemental Section of the Budget Document</a:t>
            </a:r>
            <a:r>
              <a:rPr lang="en-US" sz="1600" dirty="0">
                <a:latin typeface="Times New Roman" pitchFamily="18" charset="0"/>
              </a:rPr>
              <a:t> for information that should be included as part of this discussion.</a:t>
            </a:r>
          </a:p>
        </p:txBody>
      </p:sp>
    </p:spTree>
    <p:extLst>
      <p:ext uri="{BB962C8B-B14F-4D97-AF65-F5344CB8AC3E}">
        <p14:creationId xmlns:p14="http://schemas.microsoft.com/office/powerpoint/2010/main" val="301207754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9" name="Text Box 3"/>
          <p:cNvSpPr txBox="1">
            <a:spLocks noChangeArrowheads="1"/>
          </p:cNvSpPr>
          <p:nvPr/>
        </p:nvSpPr>
        <p:spPr bwMode="auto">
          <a:xfrm>
            <a:off x="7979530" y="459539"/>
            <a:ext cx="965688"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Dakota County, MN.</a:t>
            </a:r>
            <a:endParaRPr lang="en-US" sz="1000" dirty="0">
              <a:latin typeface="Times New Roman" pitchFamily="18" charset="0"/>
            </a:endParaRPr>
          </a:p>
        </p:txBody>
      </p:sp>
      <p:pic>
        <p:nvPicPr>
          <p:cNvPr id="33794" name="Picture 2" descr="D:\Chapter 24\Dakota County, Minnesota page 26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6256" y="459539"/>
            <a:ext cx="5318994" cy="559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32127"/>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406040" y="5475798"/>
            <a:ext cx="5671038" cy="2730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Make sure acronyms and non-financial terms are also included.</a:t>
            </a:r>
          </a:p>
        </p:txBody>
      </p:sp>
      <p:sp>
        <p:nvSpPr>
          <p:cNvPr id="566275" name="Rectangle 3"/>
          <p:cNvSpPr>
            <a:spLocks noChangeArrowheads="1"/>
          </p:cNvSpPr>
          <p:nvPr/>
        </p:nvSpPr>
        <p:spPr bwMode="auto">
          <a:xfrm>
            <a:off x="208085" y="522288"/>
            <a:ext cx="861060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1113" indent="-11113" defTabSz="898525">
              <a:tabLst>
                <a:tab pos="-898525" algn="l"/>
              </a:tabLst>
            </a:pPr>
            <a:r>
              <a:rPr lang="en-US" sz="1800" b="1" dirty="0">
                <a:latin typeface="Times New Roman" pitchFamily="18" charset="0"/>
                <a:cs typeface="Times New Roman" pitchFamily="18" charset="0"/>
              </a:rPr>
              <a:t>#C4: Glossary</a:t>
            </a:r>
            <a:endParaRPr lang="en-US" sz="1800" b="1" dirty="0">
              <a:latin typeface="Times New Roman" pitchFamily="18" charset="0"/>
            </a:endParaRPr>
          </a:p>
          <a:p>
            <a:pPr marL="11113" indent="-11113" defTabSz="898525" eaLnBrk="0" hangingPunct="0">
              <a:tabLst>
                <a:tab pos="-898525" algn="l"/>
              </a:tabLst>
            </a:pPr>
            <a:endParaRPr lang="en-US" sz="1800" b="1" dirty="0">
              <a:latin typeface="Times New Roman" pitchFamily="18" charset="0"/>
              <a:cs typeface="Times New Roman" pitchFamily="18" charset="0"/>
            </a:endParaRPr>
          </a:p>
          <a:p>
            <a:pPr marL="11113" indent="-11113" defTabSz="898525" eaLnBrk="0" hangingPunct="0">
              <a:tabLst>
                <a:tab pos="-898525" algn="l"/>
              </a:tabLst>
            </a:pPr>
            <a:r>
              <a:rPr lang="en-US" sz="1800" b="1" dirty="0">
                <a:latin typeface="Times New Roman" pitchFamily="18" charset="0"/>
              </a:rPr>
              <a:t>A glossary should be included for any terminology (including abbreviations and acronyms) that is not readily understandable to a reasonably informed lay reader.</a:t>
            </a:r>
            <a:r>
              <a:rPr lang="en-US" sz="1800" dirty="0">
                <a:latin typeface="Times New Roman" pitchFamily="18" charset="0"/>
              </a:rPr>
              <a:t> </a:t>
            </a:r>
          </a:p>
          <a:p>
            <a:pPr marL="11113" indent="-11113" defTabSz="898525" eaLnBrk="0" hangingPunct="0">
              <a:tabLst>
                <a:tab pos="-898525" algn="l"/>
              </a:tabLst>
            </a:pPr>
            <a:endParaRPr lang="en-US" sz="1800" b="1" u="sng" dirty="0">
              <a:latin typeface="Times New Roman" pitchFamily="18" charset="0"/>
              <a:cs typeface="Times New Roman" pitchFamily="18" charset="0"/>
            </a:endParaRPr>
          </a:p>
          <a:p>
            <a:pPr marL="11113" indent="-11113" defTabSz="898525" eaLnBrk="0" hangingPunct="0">
              <a:tabLst>
                <a:tab pos="-898525" algn="l"/>
              </a:tabLst>
            </a:pPr>
            <a:r>
              <a:rPr lang="en-US" sz="1800" u="sng" dirty="0">
                <a:latin typeface="Times New Roman" pitchFamily="18" charset="0"/>
                <a:cs typeface="Times New Roman" pitchFamily="18" charset="0"/>
              </a:rPr>
              <a:t>Criteria Location Guide Questions</a:t>
            </a:r>
          </a:p>
          <a:p>
            <a:pPr marL="11113" indent="-11113" defTabSz="898525">
              <a:buFontTx/>
              <a:buAutoNum type="arabicPeriod"/>
              <a:tabLst>
                <a:tab pos="-898525" algn="l"/>
              </a:tabLst>
            </a:pPr>
            <a:r>
              <a:rPr lang="en-US" sz="1800" dirty="0">
                <a:latin typeface="Times New Roman" pitchFamily="18" charset="0"/>
              </a:rPr>
              <a:t>Is a glossary that defines technical terms related to finance and accounting, as well as non-financial terms related to the entity, included in the document?  </a:t>
            </a:r>
          </a:p>
          <a:p>
            <a:pPr marL="11113" indent="-11113" defTabSz="898525">
              <a:buFontTx/>
              <a:buAutoNum type="arabicPeriod"/>
              <a:tabLst>
                <a:tab pos="-898525" algn="l"/>
              </a:tabLst>
            </a:pPr>
            <a:r>
              <a:rPr lang="en-US" sz="1800" dirty="0">
                <a:latin typeface="Times New Roman" pitchFamily="18" charset="0"/>
              </a:rPr>
              <a:t>Are acronyms or abbreviations used in the document defined in the glossary?</a:t>
            </a:r>
          </a:p>
          <a:p>
            <a:pPr marL="11113" indent="-11113" defTabSz="898525">
              <a:buFontTx/>
              <a:buAutoNum type="arabicPeriod"/>
              <a:tabLst>
                <a:tab pos="-898525" algn="l"/>
              </a:tabLst>
            </a:pPr>
            <a:r>
              <a:rPr lang="en-US" sz="1800" dirty="0">
                <a:latin typeface="Times New Roman" pitchFamily="18" charset="0"/>
              </a:rPr>
              <a:t>Is the glossary written in non-technical language?</a:t>
            </a:r>
          </a:p>
          <a:p>
            <a:pPr marL="11113" indent="-11113" defTabSz="898525">
              <a:tabLst>
                <a:tab pos="-898525" algn="l"/>
              </a:tabLst>
            </a:pPr>
            <a:endParaRPr lang="en-US" sz="1800" dirty="0">
              <a:latin typeface="Times New Roman" pitchFamily="18" charset="0"/>
            </a:endParaRPr>
          </a:p>
          <a:p>
            <a:pPr marL="11113" indent="-11113"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marL="11113" indent="-11113" defTabSz="898525">
              <a:tabLst>
                <a:tab pos="-898525" algn="l"/>
              </a:tabLst>
            </a:pPr>
            <a:r>
              <a:rPr lang="en-US" sz="1800" dirty="0">
                <a:latin typeface="Times New Roman" pitchFamily="18" charset="0"/>
              </a:rPr>
              <a:t>	The use of technical terms and acronyms ought to be kept to a minimum, to enhance the value of the document to the majority of stakeholders.  When technical terms and acronyms are used, they should be clearly and concisely described in the glossary.</a:t>
            </a:r>
          </a:p>
        </p:txBody>
      </p:sp>
    </p:spTree>
    <p:extLst>
      <p:ext uri="{BB962C8B-B14F-4D97-AF65-F5344CB8AC3E}">
        <p14:creationId xmlns:p14="http://schemas.microsoft.com/office/powerpoint/2010/main" val="3393156782"/>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Text Box 3"/>
          <p:cNvSpPr txBox="1">
            <a:spLocks noChangeArrowheads="1"/>
          </p:cNvSpPr>
          <p:nvPr/>
        </p:nvSpPr>
        <p:spPr bwMode="auto">
          <a:xfrm>
            <a:off x="7995215" y="397356"/>
            <a:ext cx="981808"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Owensboro, KY.</a:t>
            </a:r>
          </a:p>
        </p:txBody>
      </p:sp>
      <p:pic>
        <p:nvPicPr>
          <p:cNvPr id="37890" name="Picture 2" descr="D:\Chapter 25\city of Owensboro, Kentucky page 280a.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85962" y="393701"/>
            <a:ext cx="6284637" cy="569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30619"/>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272562" y="5686858"/>
            <a:ext cx="4356588" cy="273050"/>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Including captions with graphs can be helpful.</a:t>
            </a:r>
          </a:p>
        </p:txBody>
      </p:sp>
      <p:sp>
        <p:nvSpPr>
          <p:cNvPr id="568323" name="Rectangle 3"/>
          <p:cNvSpPr>
            <a:spLocks noChangeArrowheads="1"/>
          </p:cNvSpPr>
          <p:nvPr/>
        </p:nvSpPr>
        <p:spPr bwMode="auto">
          <a:xfrm>
            <a:off x="272562" y="454656"/>
            <a:ext cx="8609135"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defTabSz="898525">
              <a:tabLst>
                <a:tab pos="-898525" algn="l"/>
              </a:tabLst>
            </a:pPr>
            <a:r>
              <a:rPr lang="en-US" sz="1700" b="1" dirty="0">
                <a:latin typeface="Times New Roman" pitchFamily="18" charset="0"/>
                <a:cs typeface="Times New Roman" pitchFamily="18" charset="0"/>
              </a:rPr>
              <a:t>#C5: Charts and Graphs</a:t>
            </a:r>
            <a:endParaRPr lang="en-US" sz="1700" b="1" dirty="0">
              <a:latin typeface="Times New Roman" pitchFamily="18" charset="0"/>
            </a:endParaRPr>
          </a:p>
          <a:p>
            <a:pPr defTabSz="898525" eaLnBrk="0" hangingPunct="0">
              <a:tabLst>
                <a:tab pos="-898525" algn="l"/>
              </a:tabLst>
            </a:pPr>
            <a:endParaRPr lang="en-US" sz="1700" b="1" dirty="0">
              <a:latin typeface="Times New Roman" pitchFamily="18" charset="0"/>
              <a:cs typeface="Times New Roman" pitchFamily="18" charset="0"/>
            </a:endParaRPr>
          </a:p>
          <a:p>
            <a:pPr defTabSz="898525" eaLnBrk="0" hangingPunct="0">
              <a:tabLst>
                <a:tab pos="-898525" algn="l"/>
              </a:tabLst>
            </a:pPr>
            <a:r>
              <a:rPr lang="en-US" sz="1700" b="1" dirty="0">
                <a:latin typeface="Times New Roman" pitchFamily="18" charset="0"/>
              </a:rPr>
              <a:t>Charts and graphs should be used, where appropriate, to highlight financial and statistical information. Narrative interpretation should be provided when the messages conveyed by the graphs are not self-evident.</a:t>
            </a:r>
            <a:endParaRPr lang="en-US" sz="1700" dirty="0">
              <a:latin typeface="Times New Roman" pitchFamily="18" charset="0"/>
            </a:endParaRPr>
          </a:p>
          <a:p>
            <a:pPr defTabSz="898525" eaLnBrk="0" hangingPunct="0">
              <a:tabLst>
                <a:tab pos="-898525" algn="l"/>
              </a:tabLst>
            </a:pPr>
            <a:endParaRPr lang="en-US" sz="1700" b="1" u="sng" dirty="0">
              <a:latin typeface="Times New Roman" pitchFamily="18" charset="0"/>
              <a:cs typeface="Times New Roman" pitchFamily="18" charset="0"/>
            </a:endParaRPr>
          </a:p>
          <a:p>
            <a:pPr defTabSz="898525" eaLnBrk="0" hangingPunct="0">
              <a:tabLst>
                <a:tab pos="-898525" algn="l"/>
              </a:tabLst>
            </a:pPr>
            <a:r>
              <a:rPr lang="en-US" sz="1700" u="sng" dirty="0">
                <a:latin typeface="Times New Roman" pitchFamily="18" charset="0"/>
                <a:cs typeface="Times New Roman" pitchFamily="18" charset="0"/>
              </a:rPr>
              <a:t>Criteria Location Guide Questions</a:t>
            </a:r>
          </a:p>
          <a:p>
            <a:pPr defTabSz="898525">
              <a:buFontTx/>
              <a:buAutoNum type="arabicPeriod"/>
              <a:tabLst>
                <a:tab pos="-898525" algn="l"/>
              </a:tabLst>
            </a:pPr>
            <a:r>
              <a:rPr lang="en-US" sz="1700" dirty="0">
                <a:latin typeface="Times New Roman" pitchFamily="18" charset="0"/>
              </a:rPr>
              <a:t> Are charts and graphs used in the document to convey essential information (</a:t>
            </a:r>
            <a:r>
              <a:rPr lang="en-US" sz="1700" i="1" dirty="0">
                <a:latin typeface="Times New Roman" pitchFamily="18" charset="0"/>
              </a:rPr>
              <a:t>e.g., key policies, trends, choices and impacts</a:t>
            </a:r>
            <a:r>
              <a:rPr lang="en-US" sz="1700" dirty="0">
                <a:latin typeface="Times New Roman" pitchFamily="18" charset="0"/>
              </a:rPr>
              <a:t>)? </a:t>
            </a:r>
          </a:p>
          <a:p>
            <a:pPr defTabSz="898525">
              <a:buFontTx/>
              <a:buAutoNum type="arabicPeriod"/>
              <a:tabLst>
                <a:tab pos="-898525" algn="l"/>
              </a:tabLst>
            </a:pPr>
            <a:r>
              <a:rPr lang="en-US" sz="1700" dirty="0">
                <a:latin typeface="Times New Roman" pitchFamily="18" charset="0"/>
              </a:rPr>
              <a:t> Do the graphics supplement the information contained in the narratives?</a:t>
            </a:r>
          </a:p>
          <a:p>
            <a:pPr defTabSz="898525">
              <a:tabLst>
                <a:tab pos="-898525" algn="l"/>
              </a:tabLst>
            </a:pPr>
            <a:endParaRPr lang="en-US" sz="1700" dirty="0">
              <a:latin typeface="Times New Roman" pitchFamily="18" charset="0"/>
            </a:endParaRPr>
          </a:p>
          <a:p>
            <a:pPr defTabSz="898525">
              <a:tabLst>
                <a:tab pos="-898525" algn="l"/>
              </a:tabLst>
            </a:pPr>
            <a:r>
              <a:rPr lang="en-US" sz="1700" u="sng" dirty="0">
                <a:latin typeface="Times New Roman" pitchFamily="18" charset="0"/>
              </a:rPr>
              <a:t>Explanation</a:t>
            </a:r>
            <a:endParaRPr lang="en-US" sz="1700" dirty="0">
              <a:latin typeface="Times New Roman" pitchFamily="18" charset="0"/>
            </a:endParaRPr>
          </a:p>
          <a:p>
            <a:pPr defTabSz="898525">
              <a:tabLst>
                <a:tab pos="-898525" algn="l"/>
              </a:tabLst>
            </a:pPr>
            <a:r>
              <a:rPr lang="en-US" sz="1700" dirty="0">
                <a:latin typeface="Times New Roman" pitchFamily="18" charset="0"/>
              </a:rPr>
              <a:t>This criterion requires that graphics be used to communicate key information in the budget document.  Graphics should enhance the budget presentation, and clarify significant information. The entity determines the most effective format to present graphic information.  Graphics may be consolidated or included throughout the document.  Normally, narratives should accompany the graphs.  Graphs can be used for such topics as revenues, expenditures, fund balances, staffing, economic trends, capital expenditures, service levels, performance measures, or general statistical information.  Originality is encouraged, but not at the expense of clarity and consistency.  Consider using captions to explain the significance of graphs.</a:t>
            </a:r>
            <a:r>
              <a:rPr lang="en-US" sz="1700" dirty="0"/>
              <a:t> </a:t>
            </a:r>
          </a:p>
        </p:txBody>
      </p:sp>
    </p:spTree>
    <p:extLst>
      <p:ext uri="{BB962C8B-B14F-4D97-AF65-F5344CB8AC3E}">
        <p14:creationId xmlns:p14="http://schemas.microsoft.com/office/powerpoint/2010/main" val="172338679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1" descr="I:\DATA\WP50\BudgetProgramFiles\JFishbein\Third Book\Chapter examples\Chapter 26\City of Boca Raton, Florida page 292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160" y="415491"/>
            <a:ext cx="5441846" cy="5492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7914836" y="415491"/>
            <a:ext cx="1046285"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a:latin typeface="Times New Roman" pitchFamily="18" charset="0"/>
              </a:rPr>
              <a:t>City of </a:t>
            </a:r>
            <a:r>
              <a:rPr lang="en-US" sz="1000" dirty="0" smtClean="0">
                <a:latin typeface="Times New Roman" pitchFamily="18" charset="0"/>
              </a:rPr>
              <a:t>Boca </a:t>
            </a:r>
            <a:r>
              <a:rPr lang="en-US" sz="1000" dirty="0">
                <a:latin typeface="Times New Roman" pitchFamily="18" charset="0"/>
              </a:rPr>
              <a:t>R</a:t>
            </a:r>
            <a:r>
              <a:rPr lang="en-US" sz="1000" dirty="0" smtClean="0">
                <a:latin typeface="Times New Roman" pitchFamily="18" charset="0"/>
              </a:rPr>
              <a:t>aton, FL.</a:t>
            </a:r>
            <a:endParaRPr lang="en-US" sz="1000" dirty="0">
              <a:latin typeface="Times New Roman" pitchFamily="18" charset="0"/>
            </a:endParaRPr>
          </a:p>
        </p:txBody>
      </p:sp>
    </p:spTree>
    <p:extLst>
      <p:ext uri="{BB962C8B-B14F-4D97-AF65-F5344CB8AC3E}">
        <p14:creationId xmlns:p14="http://schemas.microsoft.com/office/powerpoint/2010/main" val="687869262"/>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2958039" y="5869584"/>
            <a:ext cx="3810000" cy="257175"/>
          </a:xfrm>
          <a:prstGeom prst="rect">
            <a:avLst/>
          </a:prstGeom>
          <a:solidFill>
            <a:srgbClr val="FFFFFF"/>
          </a:solidFill>
          <a:ln w="9525">
            <a:solidFill>
              <a:srgbClr val="000000"/>
            </a:solidFill>
            <a:miter lim="800000"/>
            <a:headEnd/>
            <a:tailEnd/>
          </a:ln>
        </p:spPr>
        <p:txBody>
          <a:bodyPr lIns="89754" tIns="44877" rIns="89754" bIns="44877"/>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600" b="1" i="1" dirty="0">
                <a:latin typeface="Times New Roman" pitchFamily="18" charset="0"/>
              </a:rPr>
              <a:t>Make sure the document is easy to read.</a:t>
            </a:r>
          </a:p>
        </p:txBody>
      </p:sp>
      <p:sp>
        <p:nvSpPr>
          <p:cNvPr id="569347" name="Rectangle 3"/>
          <p:cNvSpPr>
            <a:spLocks noChangeArrowheads="1"/>
          </p:cNvSpPr>
          <p:nvPr/>
        </p:nvSpPr>
        <p:spPr bwMode="auto">
          <a:xfrm>
            <a:off x="238859" y="458194"/>
            <a:ext cx="861206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325" defTabSz="898525">
              <a:tabLst>
                <a:tab pos="-898525" algn="l"/>
              </a:tabLst>
            </a:pPr>
            <a:r>
              <a:rPr lang="en-US" sz="1800" b="1" dirty="0">
                <a:latin typeface="Times New Roman" pitchFamily="18" charset="0"/>
                <a:cs typeface="Times New Roman" pitchFamily="18" charset="0"/>
              </a:rPr>
              <a:t>#C6: Understandability and Usability</a:t>
            </a:r>
            <a:endParaRPr lang="en-US" sz="1800" b="1" dirty="0">
              <a:latin typeface="Times New Roman" pitchFamily="18" charset="0"/>
            </a:endParaRPr>
          </a:p>
          <a:p>
            <a:pPr marL="60325" defTabSz="898525" eaLnBrk="0" hangingPunct="0">
              <a:tabLst>
                <a:tab pos="-898525" algn="l"/>
              </a:tabLst>
            </a:pPr>
            <a:endParaRPr lang="en-US" sz="1800" b="1" dirty="0">
              <a:latin typeface="Times New Roman" pitchFamily="18" charset="0"/>
              <a:cs typeface="Times New Roman" pitchFamily="18" charset="0"/>
            </a:endParaRPr>
          </a:p>
          <a:p>
            <a:pPr marL="60325" defTabSz="898525" eaLnBrk="0" hangingPunct="0">
              <a:tabLst>
                <a:tab pos="-898525" algn="l"/>
              </a:tabLst>
            </a:pPr>
            <a:r>
              <a:rPr lang="en-US" sz="1800" b="1" dirty="0">
                <a:latin typeface="Times New Roman" pitchFamily="18" charset="0"/>
              </a:rPr>
              <a:t>The document should be produced and formatted in such a way as to enhance its understanding by the average reader. It should be attractive, consistent, and oriented to the reader's needs.</a:t>
            </a:r>
            <a:r>
              <a:rPr lang="en-US" sz="1800" dirty="0">
                <a:latin typeface="Times New Roman" pitchFamily="18" charset="0"/>
              </a:rPr>
              <a:t> </a:t>
            </a:r>
          </a:p>
          <a:p>
            <a:pPr marL="60325" defTabSz="898525" eaLnBrk="0" hangingPunct="0">
              <a:tabLst>
                <a:tab pos="-898525" algn="l"/>
              </a:tabLst>
            </a:pPr>
            <a:endParaRPr lang="en-US" sz="1800" b="1" u="sng" dirty="0">
              <a:latin typeface="Times New Roman" pitchFamily="18" charset="0"/>
              <a:cs typeface="Times New Roman" pitchFamily="18" charset="0"/>
            </a:endParaRPr>
          </a:p>
          <a:p>
            <a:pPr marL="60325" defTabSz="898525" eaLnBrk="0" hangingPunct="0">
              <a:tabLst>
                <a:tab pos="-898525" algn="l"/>
              </a:tabLst>
            </a:pPr>
            <a:r>
              <a:rPr lang="en-US" sz="1800" u="sng" dirty="0">
                <a:latin typeface="Times New Roman" pitchFamily="18" charset="0"/>
                <a:cs typeface="Times New Roman" pitchFamily="18" charset="0"/>
              </a:rPr>
              <a:t>Criteria Location Guide Questions</a:t>
            </a:r>
          </a:p>
          <a:p>
            <a:pPr marL="60325" defTabSz="898525">
              <a:buFontTx/>
              <a:buAutoNum type="arabicPeriod"/>
              <a:tabLst>
                <a:tab pos="-898525" algn="l"/>
              </a:tabLst>
            </a:pPr>
            <a:r>
              <a:rPr lang="en-US" sz="1800" dirty="0">
                <a:latin typeface="Times New Roman" pitchFamily="18" charset="0"/>
              </a:rPr>
              <a:t> Is page formatting consistent?    </a:t>
            </a:r>
          </a:p>
          <a:p>
            <a:pPr marL="60325" defTabSz="898525">
              <a:buFontTx/>
              <a:buAutoNum type="arabicPeriod"/>
              <a:tabLst>
                <a:tab pos="-898525" algn="l"/>
              </a:tabLst>
            </a:pPr>
            <a:r>
              <a:rPr lang="en-US" sz="1800" dirty="0">
                <a:latin typeface="Times New Roman" pitchFamily="18" charset="0"/>
              </a:rPr>
              <a:t> Are the main sections of the document easily identifiable?</a:t>
            </a:r>
          </a:p>
          <a:p>
            <a:pPr marL="60325" defTabSz="898525">
              <a:buFontTx/>
              <a:buAutoNum type="arabicPeriod"/>
              <a:tabLst>
                <a:tab pos="-898525" algn="l"/>
              </a:tabLst>
            </a:pPr>
            <a:r>
              <a:rPr lang="en-US" sz="1800" dirty="0">
                <a:latin typeface="Times New Roman" pitchFamily="18" charset="0"/>
              </a:rPr>
              <a:t> Is the level of detail appropriate? </a:t>
            </a:r>
          </a:p>
          <a:p>
            <a:pPr marL="60325" defTabSz="898525">
              <a:buFontTx/>
              <a:buAutoNum type="arabicPeriod"/>
              <a:tabLst>
                <a:tab pos="-898525" algn="l"/>
              </a:tabLst>
            </a:pPr>
            <a:r>
              <a:rPr lang="en-US" sz="1800" dirty="0">
                <a:latin typeface="Times New Roman" pitchFamily="18" charset="0"/>
              </a:rPr>
              <a:t> Are text, tables, and graphs legible?</a:t>
            </a:r>
          </a:p>
          <a:p>
            <a:pPr marL="60325" defTabSz="898525">
              <a:buFontTx/>
              <a:buAutoNum type="arabicPeriod"/>
              <a:tabLst>
                <a:tab pos="-898525" algn="l"/>
              </a:tabLst>
            </a:pPr>
            <a:r>
              <a:rPr lang="en-US" sz="1800" dirty="0">
                <a:latin typeface="Times New Roman" pitchFamily="18" charset="0"/>
              </a:rPr>
              <a:t> Are budget numbers in the document accurate and consistent throughout the document?</a:t>
            </a:r>
          </a:p>
          <a:p>
            <a:pPr marL="60325" defTabSz="898525">
              <a:tabLst>
                <a:tab pos="-898525" algn="l"/>
              </a:tabLst>
            </a:pPr>
            <a:endParaRPr lang="en-US" sz="1800" dirty="0">
              <a:latin typeface="Times New Roman" pitchFamily="18" charset="0"/>
            </a:endParaRPr>
          </a:p>
          <a:p>
            <a:pPr marL="60325" defTabSz="898525">
              <a:tabLst>
                <a:tab pos="-898525" algn="l"/>
              </a:tabLst>
            </a:pPr>
            <a:r>
              <a:rPr lang="en-US" sz="1800" u="sng" dirty="0">
                <a:latin typeface="Times New Roman" pitchFamily="18" charset="0"/>
              </a:rPr>
              <a:t>Explanation</a:t>
            </a:r>
            <a:endParaRPr lang="en-US" sz="1800" dirty="0">
              <a:latin typeface="Times New Roman" pitchFamily="18" charset="0"/>
            </a:endParaRPr>
          </a:p>
          <a:p>
            <a:pPr marL="60325" defTabSz="898525">
              <a:tabLst>
                <a:tab pos="-898525" algn="l"/>
              </a:tabLst>
            </a:pPr>
            <a:r>
              <a:rPr lang="en-US" sz="1800" dirty="0">
                <a:latin typeface="Times New Roman" pitchFamily="18" charset="0"/>
              </a:rPr>
              <a:t>The goal of this criterion is to make sure that the document itself contributes to the effectiveness of the communication to readers. Sequential page numbering throughout the document is encouraged.  Budget numbers (both financial and operational) should be accurate and consistent throughout the document.  Put similar topics in the same section. For electronic submissions, refer to GFOA’s best practice on </a:t>
            </a:r>
            <a:r>
              <a:rPr lang="en-US" sz="1800" dirty="0">
                <a:latin typeface="Times New Roman" pitchFamily="18" charset="0"/>
                <a:hlinkClick r:id="rId3"/>
              </a:rPr>
              <a:t>Web Site Presentation of Official Financial Documents</a:t>
            </a:r>
            <a:r>
              <a:rPr lang="en-US" sz="1800" dirty="0">
                <a:latin typeface="Times New Roman" pitchFamily="18" charset="0"/>
              </a:rPr>
              <a:t>.</a:t>
            </a:r>
          </a:p>
        </p:txBody>
      </p:sp>
    </p:spTree>
    <p:extLst>
      <p:ext uri="{BB962C8B-B14F-4D97-AF65-F5344CB8AC3E}">
        <p14:creationId xmlns:p14="http://schemas.microsoft.com/office/powerpoint/2010/main" val="6681656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7993725" y="409651"/>
            <a:ext cx="838200" cy="5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ctr">
              <a:spcBef>
                <a:spcPct val="50000"/>
              </a:spcBef>
            </a:pPr>
            <a:r>
              <a:rPr lang="en-US" sz="1000" dirty="0" smtClean="0">
                <a:latin typeface="Times New Roman" pitchFamily="18" charset="0"/>
              </a:rPr>
              <a:t>City of Durham, NC.</a:t>
            </a:r>
            <a:endParaRPr lang="en-US" sz="1000" dirty="0">
              <a:latin typeface="Times New Roman" pitchFamily="18" charset="0"/>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2642" y="685800"/>
            <a:ext cx="5599235" cy="539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914319"/>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9" name="Text Box 5"/>
          <p:cNvSpPr txBox="1">
            <a:spLocks noChangeArrowheads="1"/>
          </p:cNvSpPr>
          <p:nvPr/>
        </p:nvSpPr>
        <p:spPr bwMode="auto">
          <a:xfrm>
            <a:off x="8018636" y="415153"/>
            <a:ext cx="1014046"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r>
              <a:rPr lang="en-US" sz="1000" dirty="0" smtClean="0">
                <a:latin typeface="Times New Roman" pitchFamily="18" charset="0"/>
              </a:rPr>
              <a:t>City of Corinth, TX.</a:t>
            </a:r>
            <a:endParaRPr lang="en-US" sz="1000" dirty="0">
              <a:latin typeface="Times New Roman" pitchFamily="18" charset="0"/>
            </a:endParaRPr>
          </a:p>
        </p:txBody>
      </p:sp>
      <p:pic>
        <p:nvPicPr>
          <p:cNvPr id="34818" name="Picture 2" descr="D:\Chapter 27\city of corinth, texas page 29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0215" y="544749"/>
            <a:ext cx="5703570" cy="554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111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8248166" y="472782"/>
            <a:ext cx="838200"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ctr">
              <a:spcBef>
                <a:spcPct val="50000"/>
              </a:spcBef>
            </a:pPr>
            <a:r>
              <a:rPr lang="en-US" sz="1000" dirty="0" smtClean="0">
                <a:latin typeface="Times New Roman" pitchFamily="18" charset="0"/>
              </a:rPr>
              <a:t>City of Bartlett, TN.</a:t>
            </a:r>
            <a:endParaRPr lang="en-US" sz="1000" dirty="0">
              <a:latin typeface="Times New Roman"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8647" y="477078"/>
            <a:ext cx="7878417" cy="562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8103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apter 2\st johns county florida page 20b repalces existing exampl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37037" y="564777"/>
            <a:ext cx="6877878" cy="5454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8105043" y="477079"/>
            <a:ext cx="838200" cy="3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54" tIns="44877" rIns="89754" bIns="44877">
            <a:spAutoFit/>
          </a:bodyPr>
          <a:lstStyle>
            <a:lvl1pPr defTabSz="898525">
              <a:defRPr sz="7300">
                <a:solidFill>
                  <a:schemeClr val="tx1"/>
                </a:solidFill>
                <a:latin typeface="Arial" charset="0"/>
              </a:defRPr>
            </a:lvl1pPr>
            <a:lvl2pPr marL="449263" defTabSz="898525">
              <a:defRPr sz="7300">
                <a:solidFill>
                  <a:schemeClr val="tx1"/>
                </a:solidFill>
                <a:latin typeface="Arial" charset="0"/>
              </a:defRPr>
            </a:lvl2pPr>
            <a:lvl3pPr marL="898525" defTabSz="898525">
              <a:defRPr sz="7300">
                <a:solidFill>
                  <a:schemeClr val="tx1"/>
                </a:solidFill>
                <a:latin typeface="Arial" charset="0"/>
              </a:defRPr>
            </a:lvl3pPr>
            <a:lvl4pPr marL="1346200" defTabSz="898525">
              <a:defRPr sz="7300">
                <a:solidFill>
                  <a:schemeClr val="tx1"/>
                </a:solidFill>
                <a:latin typeface="Arial" charset="0"/>
              </a:defRPr>
            </a:lvl4pPr>
            <a:lvl5pPr marL="1795463" defTabSz="898525">
              <a:defRPr sz="7300">
                <a:solidFill>
                  <a:schemeClr val="tx1"/>
                </a:solidFill>
                <a:latin typeface="Arial" charset="0"/>
              </a:defRPr>
            </a:lvl5pPr>
            <a:lvl6pPr marL="2252663" defTabSz="898525" fontAlgn="base">
              <a:spcBef>
                <a:spcPct val="0"/>
              </a:spcBef>
              <a:spcAft>
                <a:spcPct val="0"/>
              </a:spcAft>
              <a:defRPr sz="7300">
                <a:solidFill>
                  <a:schemeClr val="tx1"/>
                </a:solidFill>
                <a:latin typeface="Arial" charset="0"/>
              </a:defRPr>
            </a:lvl6pPr>
            <a:lvl7pPr marL="2709863" defTabSz="898525" fontAlgn="base">
              <a:spcBef>
                <a:spcPct val="0"/>
              </a:spcBef>
              <a:spcAft>
                <a:spcPct val="0"/>
              </a:spcAft>
              <a:defRPr sz="7300">
                <a:solidFill>
                  <a:schemeClr val="tx1"/>
                </a:solidFill>
                <a:latin typeface="Arial" charset="0"/>
              </a:defRPr>
            </a:lvl7pPr>
            <a:lvl8pPr marL="3167063" defTabSz="898525" fontAlgn="base">
              <a:spcBef>
                <a:spcPct val="0"/>
              </a:spcBef>
              <a:spcAft>
                <a:spcPct val="0"/>
              </a:spcAft>
              <a:defRPr sz="7300">
                <a:solidFill>
                  <a:schemeClr val="tx1"/>
                </a:solidFill>
                <a:latin typeface="Arial" charset="0"/>
              </a:defRPr>
            </a:lvl8pPr>
            <a:lvl9pPr marL="3624263" defTabSz="898525" fontAlgn="base">
              <a:spcBef>
                <a:spcPct val="0"/>
              </a:spcBef>
              <a:spcAft>
                <a:spcPct val="0"/>
              </a:spcAft>
              <a:defRPr sz="7300">
                <a:solidFill>
                  <a:schemeClr val="tx1"/>
                </a:solidFill>
                <a:latin typeface="Arial" charset="0"/>
              </a:defRPr>
            </a:lvl9pPr>
          </a:lstStyle>
          <a:p>
            <a:pPr algn="ctr">
              <a:spcBef>
                <a:spcPct val="50000"/>
              </a:spcBef>
            </a:pPr>
            <a:r>
              <a:rPr lang="en-US" sz="1000" dirty="0" smtClean="0">
                <a:latin typeface="Times New Roman" pitchFamily="18" charset="0"/>
              </a:rPr>
              <a:t>St. Johns County, FL.</a:t>
            </a:r>
            <a:endParaRPr lang="en-US" sz="1000" dirty="0">
              <a:latin typeface="Times New Roman" pitchFamily="18" charset="0"/>
            </a:endParaRPr>
          </a:p>
        </p:txBody>
      </p:sp>
    </p:spTree>
    <p:extLst>
      <p:ext uri="{BB962C8B-B14F-4D97-AF65-F5344CB8AC3E}">
        <p14:creationId xmlns:p14="http://schemas.microsoft.com/office/powerpoint/2010/main" val="22035931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1535</TotalTime>
  <Words>5445</Words>
  <Application>Microsoft Office PowerPoint</Application>
  <PresentationFormat>On-screen Show (4:3)</PresentationFormat>
  <Paragraphs>454</Paragraphs>
  <Slides>70</Slides>
  <Notes>57</Notes>
  <HiddenSlides>0</HiddenSlides>
  <MMClips>0</MMClips>
  <ScaleCrop>false</ScaleCrop>
  <HeadingPairs>
    <vt:vector size="4" baseType="variant">
      <vt:variant>
        <vt:lpstr>Theme</vt:lpstr>
      </vt:variant>
      <vt:variant>
        <vt:i4>33</vt:i4>
      </vt:variant>
      <vt:variant>
        <vt:lpstr>Slide Titles</vt:lpstr>
      </vt:variant>
      <vt:variant>
        <vt:i4>70</vt:i4>
      </vt:variant>
    </vt:vector>
  </HeadingPairs>
  <TitlesOfParts>
    <vt:vector size="103" baseType="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Moody's Economy.com,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Outlook</dc:title>
  <dc:creator>JFishbein</dc:creator>
  <cp:lastModifiedBy>William Hall</cp:lastModifiedBy>
  <cp:revision>606</cp:revision>
  <cp:lastPrinted>2015-09-16T13:46:31Z</cp:lastPrinted>
  <dcterms:created xsi:type="dcterms:W3CDTF">2010-02-21T19:17:32Z</dcterms:created>
  <dcterms:modified xsi:type="dcterms:W3CDTF">2015-09-16T13:50:06Z</dcterms:modified>
</cp:coreProperties>
</file>