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1"/>
    <p:sldMasterId id="2147483751" r:id="rId2"/>
    <p:sldMasterId id="2147483763" r:id="rId3"/>
  </p:sldMasterIdLst>
  <p:notesMasterIdLst>
    <p:notesMasterId r:id="rId43"/>
  </p:notesMasterIdLst>
  <p:handoutMasterIdLst>
    <p:handoutMasterId r:id="rId44"/>
  </p:handoutMasterIdLst>
  <p:sldIdLst>
    <p:sldId id="692" r:id="rId4"/>
    <p:sldId id="722" r:id="rId5"/>
    <p:sldId id="747" r:id="rId6"/>
    <p:sldId id="613" r:id="rId7"/>
    <p:sldId id="748" r:id="rId8"/>
    <p:sldId id="718" r:id="rId9"/>
    <p:sldId id="719" r:id="rId10"/>
    <p:sldId id="723" r:id="rId11"/>
    <p:sldId id="614" r:id="rId12"/>
    <p:sldId id="749" r:id="rId13"/>
    <p:sldId id="568" r:id="rId14"/>
    <p:sldId id="640" r:id="rId15"/>
    <p:sldId id="645" r:id="rId16"/>
    <p:sldId id="672" r:id="rId17"/>
    <p:sldId id="673" r:id="rId18"/>
    <p:sldId id="674" r:id="rId19"/>
    <p:sldId id="732" r:id="rId20"/>
    <p:sldId id="733" r:id="rId21"/>
    <p:sldId id="734" r:id="rId22"/>
    <p:sldId id="735" r:id="rId23"/>
    <p:sldId id="736" r:id="rId24"/>
    <p:sldId id="737" r:id="rId25"/>
    <p:sldId id="738" r:id="rId26"/>
    <p:sldId id="739" r:id="rId27"/>
    <p:sldId id="740" r:id="rId28"/>
    <p:sldId id="741" r:id="rId29"/>
    <p:sldId id="742" r:id="rId30"/>
    <p:sldId id="743" r:id="rId31"/>
    <p:sldId id="744" r:id="rId32"/>
    <p:sldId id="745" r:id="rId33"/>
    <p:sldId id="750" r:id="rId34"/>
    <p:sldId id="726" r:id="rId35"/>
    <p:sldId id="727" r:id="rId36"/>
    <p:sldId id="728" r:id="rId37"/>
    <p:sldId id="729" r:id="rId38"/>
    <p:sldId id="730" r:id="rId39"/>
    <p:sldId id="746" r:id="rId40"/>
    <p:sldId id="695" r:id="rId41"/>
    <p:sldId id="751" r:id="rId4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611"/>
    <a:srgbClr val="333333"/>
    <a:srgbClr val="D04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Objects="1">
      <p:cViewPr varScale="1">
        <p:scale>
          <a:sx n="155" d="100"/>
          <a:sy n="155" d="100"/>
        </p:scale>
        <p:origin x="189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20"/>
    </p:cViewPr>
  </p:sorterViewPr>
  <p:notesViewPr>
    <p:cSldViewPr snapToObjects="1">
      <p:cViewPr varScale="1">
        <p:scale>
          <a:sx n="64" d="100"/>
          <a:sy n="64" d="100"/>
        </p:scale>
        <p:origin x="-1620" y="-108"/>
      </p:cViewPr>
      <p:guideLst>
        <p:guide orient="horz" pos="2928"/>
        <p:guide pos="2208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C442EC-9A2B-40CB-A1B4-D27D8DE0BB21}" type="datetimeFigureOut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3594567-363D-45DA-B3C9-727118C792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782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661A06-E197-4141-B401-99DA523338FA}" type="datetimeFigureOut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6262A3-4A34-47A6-A428-342D7E351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32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262A3-4A34-47A6-A428-342D7E351ED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23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5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395" indent="-292413" defTabSz="9315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855" indent="-233290" defTabSz="9315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9837" indent="-233290" defTabSz="9315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418" indent="-233290" defTabSz="9315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6608" indent="-233290" defTabSz="931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16797" indent="-233290" defTabSz="931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76988" indent="-233290" defTabSz="931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7177" indent="-233290" defTabSz="931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F948649-8EAE-4712-AAD7-C2F6578DE965}" type="slidenum">
              <a:rPr lang="en-US"/>
              <a:pPr eaLnBrk="1" hangingPunct="1">
                <a:defRPr/>
              </a:pPr>
              <a:t>26</a:t>
            </a:fld>
            <a:endParaRPr lang="en-US" dirty="0"/>
          </a:p>
        </p:txBody>
      </p:sp>
      <p:sp>
        <p:nvSpPr>
          <p:cNvPr id="12390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123909" name="Slide Number Placeholder 3"/>
          <p:cNvSpPr txBox="1">
            <a:spLocks noGrp="1"/>
          </p:cNvSpPr>
          <p:nvPr/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7" rIns="93151" bIns="46577" anchor="b"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670BC4-1910-4E9A-A553-AE6AB44775C3}" type="slidenum">
              <a:rPr lang="en-US" altLang="en-US"/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0011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6468" eaLnBrk="0" hangingPunct="0">
              <a:defRPr/>
            </a:pPr>
            <a:r>
              <a:rPr lang="en-US" dirty="0" smtClean="0"/>
              <a:t>These are common patterns worth</a:t>
            </a:r>
            <a:r>
              <a:rPr lang="en-US" baseline="0" dirty="0" smtClean="0"/>
              <a:t> looking into.  The top one is just another type of view of an acceleration pattern.</a:t>
            </a:r>
          </a:p>
          <a:p>
            <a:pPr defTabSz="456468" eaLnBrk="0" hangingPunct="0">
              <a:defRPr/>
            </a:pPr>
            <a:endParaRPr lang="en-US" baseline="0" dirty="0" smtClean="0"/>
          </a:p>
          <a:p>
            <a:pPr defTabSz="456468" eaLnBrk="0" hangingPunct="0">
              <a:defRPr/>
            </a:pPr>
            <a:r>
              <a:rPr lang="en-US" baseline="0" dirty="0" smtClean="0"/>
              <a:t>The middle one shows valleys.  This could be indicative of a dormant or inactive vendor account being compromised.</a:t>
            </a:r>
            <a:endParaRPr lang="en-US" dirty="0" smtClean="0"/>
          </a:p>
          <a:p>
            <a:pPr defTabSz="456468" eaLnBrk="0" hangingPunct="0">
              <a:defRPr/>
            </a:pPr>
            <a:endParaRPr lang="en-US" dirty="0" smtClean="0"/>
          </a:p>
          <a:p>
            <a:pPr defTabSz="456468" eaLnBrk="0" hangingPunct="0">
              <a:defRPr/>
            </a:pPr>
            <a:r>
              <a:rPr lang="en-US" dirty="0" smtClean="0"/>
              <a:t>Spikes are another pattern worth investigating if you don’t know the reason.  Sometimes</a:t>
            </a:r>
            <a:r>
              <a:rPr lang="en-US" baseline="0" dirty="0" smtClean="0"/>
              <a:t> a spike can be indicative of an active vendor account being compromised.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EF12AE-0A46-4161-8A73-2461F4B7F02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13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952" indent="-2911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542" indent="-2329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358" indent="-2329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174" indent="-2329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1992" indent="-232909" defTabSz="4658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7809" indent="-232909" defTabSz="4658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624" indent="-232909" defTabSz="4658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442" indent="-232909" defTabSz="4658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35F5C7-6F59-4666-A656-FA0D08D50CF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9493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952" indent="-2911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542" indent="-23290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358" indent="-23290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174" indent="-23290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1992" indent="-232909" defTabSz="4658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7809" indent="-232909" defTabSz="4658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624" indent="-232909" defTabSz="4658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9442" indent="-232909" defTabSz="4658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65818D-7767-45DA-B393-35C1FE2B186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18014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262A3-4A34-47A6-A428-342D7E351ED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2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970BCB-2F2F-469D-A4DC-EC195B8ED94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6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C76A9-BD58-4417-8BE6-AD44DCF656F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7902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262A3-4A34-47A6-A428-342D7E351ED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0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262A3-4A34-47A6-A428-342D7E351ED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5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262A3-4A34-47A6-A428-342D7E351ED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68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54429-531C-4889-8B5C-7693B581B8B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6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This Slide has animation</a:t>
            </a:r>
          </a:p>
          <a:p>
            <a:pPr eaLnBrk="1" hangingPunct="1"/>
            <a:r>
              <a:rPr lang="en-US" altLang="en-US" dirty="0" smtClean="0"/>
              <a:t>Because Syntec did not match any name databases and its address is a postal contractor, this vendor was added to a red flag listing.  Further, when employee and vendor addresses were geocoded and cross-referenced, it was found the authorizer of payments to Syntec lived only 965 feet from the postal contractor.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E5E63B-15AB-4075-B4D7-1ADC05D190B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24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charset="0"/>
            </a:endParaRPr>
          </a:p>
        </p:txBody>
      </p:sp>
      <p:sp>
        <p:nvSpPr>
          <p:cNvPr id="216068" name="Slide Number Placeholder 3"/>
          <p:cNvSpPr txBox="1">
            <a:spLocks noGrp="1"/>
          </p:cNvSpPr>
          <p:nvPr/>
        </p:nvSpPr>
        <p:spPr bwMode="auto">
          <a:xfrm>
            <a:off x="3970940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24" tIns="46561" rIns="93124" bIns="4656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9D2A10F-DCCD-4BDC-96F0-9DB2C50461EC}" type="slidenum">
              <a:rPr lang="en-US" altLang="en-US" sz="1100" b="1">
                <a:solidFill>
                  <a:srgbClr val="000000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sz="11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6069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6952" indent="-2911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542" indent="-2329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58" indent="-2329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174" indent="-2329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199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780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3624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5944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1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71600" y="3733800"/>
            <a:ext cx="7162800" cy="1066800"/>
          </a:xfrm>
          <a:prstGeom prst="rect">
            <a:avLst/>
          </a:prstGeom>
          <a:noFill/>
          <a:ln w="38100"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3600">
                <a:solidFill>
                  <a:srgbClr val="AD122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Session Title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4800600"/>
            <a:ext cx="71628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 i="0" baseline="0">
                <a:solidFill>
                  <a:srgbClr val="41B3DC"/>
                </a:solidFill>
                <a:latin typeface="Arial Bold"/>
                <a:cs typeface="Arial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Date | Time | CPE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5334000"/>
            <a:ext cx="7162800" cy="5334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buFontTx/>
              <a:buNone/>
              <a:defRPr sz="2000" b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Speaker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6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815FF-BD19-4DE6-A297-7ED2AA86B2E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3814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9BA51-950D-4FED-BD48-799C3659345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4256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4B10-3FAB-4C5D-B2B5-69CA741A83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4363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71600" y="1066800"/>
            <a:ext cx="7162800" cy="40386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5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73C07-5F4C-4CC3-8F4A-848C546EA6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6907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9B13F-CE15-45B7-BBAE-1F986943B6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8133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23ED0-9E0D-4E1A-9D9B-47BE8B31EF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3849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0D0A6-4D78-4972-A3FC-2D80A108F1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9781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75003-B701-427A-B213-140832EDDEC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5203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C2336-24E1-460D-88E9-C0E6B89085E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7316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8C555-6B14-4353-AB01-7A465C24DA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8928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809B6-6203-4EFB-873F-93D209F19C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0150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OA 16 Annual Conference PPT Template-3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2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81000" y="5638800"/>
            <a:ext cx="4267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5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3174A7"/>
        </a:buClr>
        <a:buSzPct val="125000"/>
        <a:buFont typeface="Courier New" panose="02070309020205020404" pitchFamily="49" charset="0"/>
        <a:buChar char="o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AlwaysOn_InteriorPage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152400"/>
            <a:ext cx="655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>
              <a:defRPr/>
            </a:pPr>
            <a:fld id="{D52ECF50-B3EC-49EB-BD9E-991EBFEB3973}" type="slidenum">
              <a:rPr lang="en-US" altLang="en-US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3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spd="med">
    <p:fade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00559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005596"/>
          </a:solidFill>
          <a:latin typeface="Calibri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005596"/>
          </a:solidFill>
          <a:latin typeface="Calibri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005596"/>
          </a:solidFill>
          <a:latin typeface="Calibri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005596"/>
          </a:solidFill>
          <a:latin typeface="Calibri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rgbClr val="005596"/>
          </a:solidFill>
          <a:latin typeface="Calibri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rgbClr val="005596"/>
          </a:solidFill>
          <a:latin typeface="Calibri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rgbClr val="005596"/>
          </a:solidFill>
          <a:latin typeface="Calibri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rgbClr val="005596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CFFF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OA 16 Annual Conference PPT Template-3A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2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3174A7"/>
        </a:buClr>
        <a:buSzPct val="125000"/>
        <a:buFont typeface="Courier New" panose="02070309020205020404" pitchFamily="49" charset="0"/>
        <a:buChar char="o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anne.harty@cityofrockhill.co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GFOASC 2018 Fall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9B13F-CE15-45B7-BBAE-1F986943B60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7391" y="2240293"/>
            <a:ext cx="570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Preventing and Detecting Fraud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3073" y="3635793"/>
            <a:ext cx="576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Anne P. Harty, CPA, CGFO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Chief Financial Officer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City of Rock Hill, SC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1152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III.     Data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9B13F-CE15-45B7-BBAE-1F986943B60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2363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 smtClean="0"/>
              <a:t>Data Analytics</a:t>
            </a:r>
            <a:endParaRPr lang="en-US" sz="2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91659"/>
            <a:ext cx="8229600" cy="4434504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Data analytics – processes to obtain and evaluate data to extract useful information and answer strategic questions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Answer questions through use of analytical software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As simple as Excel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Filter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Sort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As complex as you want to make it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IT Department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Consultants and Experts</a:t>
            </a:r>
          </a:p>
        </p:txBody>
      </p:sp>
    </p:spTree>
    <p:extLst>
      <p:ext uri="{BB962C8B-B14F-4D97-AF65-F5344CB8AC3E}">
        <p14:creationId xmlns:p14="http://schemas.microsoft.com/office/powerpoint/2010/main" val="3515788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More and more companies are mining their data to create a competitive advantage and garner customer loyalty by tailoring the customer’s experience to the </a:t>
            </a:r>
            <a:r>
              <a:rPr lang="en-US" dirty="0" smtClean="0">
                <a:solidFill>
                  <a:schemeClr val="bg1"/>
                </a:solidFill>
              </a:rPr>
              <a:t>customer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8F88B-D10E-42C4-8E95-65289CADC6D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25" y="3581412"/>
            <a:ext cx="1857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99957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Data Analytics?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0293"/>
            <a:ext cx="8229600" cy="3885870"/>
          </a:xfrm>
        </p:spPr>
        <p:txBody>
          <a:bodyPr/>
          <a:lstStyle/>
          <a:p>
            <a:pPr defTabSz="1017747">
              <a:spcBef>
                <a:spcPts val="600"/>
              </a:spcBef>
              <a:buClr>
                <a:srgbClr val="68BBE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Data </a:t>
            </a:r>
            <a:r>
              <a:rPr lang="en-US" sz="2800" dirty="0" smtClean="0">
                <a:solidFill>
                  <a:schemeClr val="bg1"/>
                </a:solidFill>
              </a:rPr>
              <a:t>analytic techniques </a:t>
            </a:r>
            <a:r>
              <a:rPr lang="en-US" sz="2800" dirty="0">
                <a:solidFill>
                  <a:schemeClr val="bg1"/>
                </a:solidFill>
              </a:rPr>
              <a:t>are efficient and effective</a:t>
            </a:r>
          </a:p>
          <a:p>
            <a:pPr defTabSz="1017747">
              <a:spcBef>
                <a:spcPts val="600"/>
              </a:spcBef>
              <a:buClr>
                <a:srgbClr val="68BBE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Data sets are massive in size and often proprietary in format</a:t>
            </a:r>
          </a:p>
          <a:p>
            <a:pPr defTabSz="1017747">
              <a:spcBef>
                <a:spcPts val="600"/>
              </a:spcBef>
              <a:buClr>
                <a:srgbClr val="68BBE8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With Data Analytics you are analyzing 100%, not just a sample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8F88B-D10E-42C4-8E95-65289CADC6D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7557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are we looking for?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Irregular activity or patterns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Prevention of waste 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Duplicate payments of invoices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Fictitious Vendors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Matches between employees and vendors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Improper approval processes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Circumvention of approval process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Coercion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Gaps in numbering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9B13F-CE15-45B7-BBAE-1F986943B60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5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are we looking for?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Paying for items never received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Paying a legitimate vendor for personal items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Payroll – 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Fictitious overtime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Fictitious employees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Unauthorized raises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Terminated employees still being paid or receiving benefits (such as insurance)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9B13F-CE15-45B7-BBAE-1F986943B60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07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types of data files are we analyzing?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Vendor lists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Accounts payable records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Invoices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Purchase orders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Checks and ACH transactions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Numbers of transactions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Transactions by amount, by vendor, by week, by month, by year</a:t>
            </a:r>
          </a:p>
          <a:p>
            <a:pPr eaLnBrk="1" hangingPunct="1"/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9B13F-CE15-45B7-BBAE-1F986943B60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27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Types of Cases</a:t>
            </a:r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9" y="1691659"/>
            <a:ext cx="7223681" cy="439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65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200" b="1" dirty="0" smtClean="0"/>
              <a:t>Corruption</a:t>
            </a:r>
            <a:endParaRPr lang="en-US" sz="2200" b="1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874537"/>
            <a:ext cx="8229600" cy="4251626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An employee  misuses his or her influence in a business transaction in a way that violates his or her duty to the employer in order to gain a direct or indirect benefit 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In most businesses, the most common form of corruption is the payment of kickbacks related to purchases</a:t>
            </a:r>
          </a:p>
        </p:txBody>
      </p:sp>
    </p:spTree>
    <p:extLst>
      <p:ext uri="{BB962C8B-B14F-4D97-AF65-F5344CB8AC3E}">
        <p14:creationId xmlns:p14="http://schemas.microsoft.com/office/powerpoint/2010/main" val="2252697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200" b="1" dirty="0" smtClean="0"/>
              <a:t>Red Flags For Corruption</a:t>
            </a:r>
            <a:endParaRPr lang="en-US" sz="22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20"/>
            <a:ext cx="8229600" cy="452594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Off-book fraud, so very hard to detect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Payments often do not go through the organization’s accounting records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Payments often paid in cash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Look for “behavioral” red flags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Rapidly increasing purchases from one vendor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Excessive purchases of goods and services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Too close of a relationship with a vendor</a:t>
            </a:r>
          </a:p>
        </p:txBody>
      </p:sp>
    </p:spTree>
    <p:extLst>
      <p:ext uri="{BB962C8B-B14F-4D97-AF65-F5344CB8AC3E}">
        <p14:creationId xmlns:p14="http://schemas.microsoft.com/office/powerpoint/2010/main" val="3315122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</a:rPr>
              <a:t>Targeted Industries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</a:rPr>
              <a:t>Internal Controls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</a:rPr>
              <a:t>Data Analytics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</a:rPr>
              <a:t>Corruption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</a:rPr>
              <a:t>Billing Schemes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</a:rPr>
              <a:t>Expense Reimbursements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</a:rPr>
              <a:t>Other Treasury/Finance Tools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bg1"/>
                </a:solidFill>
              </a:rPr>
              <a:t>Case Studies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9B13F-CE15-45B7-BBAE-1F986943B60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4282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 smtClean="0"/>
              <a:t>Data Analytics For Corruption</a:t>
            </a:r>
            <a:endParaRPr lang="en-US" sz="2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15"/>
            <a:ext cx="8229600" cy="4068748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Compare order quantity to optimal reorder quantity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Compare purchase volumes/prices from like vendors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Compare quantities ordered and received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Check for inferior goods (# of returns by vendor)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75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 smtClean="0"/>
              <a:t>Billing Schemes</a:t>
            </a:r>
            <a:endParaRPr lang="en-US" sz="2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Fraudster creates false support for a fraudulent purchase, causing the organization to pay for goods or services that are nonexistent, overpriced or unnecessary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Invoicing via  fake vendor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Invoicing via an existing vendor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</a:rPr>
              <a:t>False invoicing for non-accomplice vendors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</a:rPr>
              <a:t>Pay-and-return schemes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Personal purchases with organization’s funds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B3C31-93C5-455F-BC37-1E0B3EADEBD0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4371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 smtClean="0"/>
              <a:t>Red Flags/Data Analytics For Billing Schemes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537"/>
            <a:ext cx="8229600" cy="4251626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Vendor attribute analysis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Trending of vendor activity</a:t>
            </a:r>
          </a:p>
        </p:txBody>
      </p:sp>
    </p:spTree>
    <p:extLst>
      <p:ext uri="{BB962C8B-B14F-4D97-AF65-F5344CB8AC3E}">
        <p14:creationId xmlns:p14="http://schemas.microsoft.com/office/powerpoint/2010/main" val="1178923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200" b="1" dirty="0" smtClean="0"/>
              <a:t>Vendor Attribute Analysis – Matching</a:t>
            </a:r>
            <a:endParaRPr lang="en-US" sz="2200" b="1" dirty="0"/>
          </a:p>
        </p:txBody>
      </p:sp>
      <p:pic>
        <p:nvPicPr>
          <p:cNvPr id="5222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9" y="2697239"/>
            <a:ext cx="8229600" cy="19012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3" y="5806414"/>
            <a:ext cx="3408362" cy="4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144353" y="3445440"/>
            <a:ext cx="449262" cy="1149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144353" y="3449134"/>
            <a:ext cx="3348037" cy="1149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490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400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5410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1981200"/>
            <a:ext cx="2733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2743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>
            <a:cxnSpLocks noChangeAspect="1"/>
          </p:cNvCxnSpPr>
          <p:nvPr/>
        </p:nvCxnSpPr>
        <p:spPr>
          <a:xfrm rot="5400000">
            <a:off x="6553994" y="2971006"/>
            <a:ext cx="914400" cy="1588"/>
          </a:xfrm>
          <a:prstGeom prst="straightConnector1">
            <a:avLst/>
          </a:prstGeom>
          <a:ln w="4762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4419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3200400"/>
            <a:ext cx="24955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200" b="1" dirty="0" smtClean="0">
                <a:solidFill>
                  <a:schemeClr val="tx2"/>
                </a:solidFill>
              </a:rPr>
              <a:t>Geocoding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19600" y="4096512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Vendor authorized by “DLC”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5349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/>
          <p:cNvSpPr>
            <a:spLocks noGrp="1"/>
          </p:cNvSpPr>
          <p:nvPr>
            <p:ph type="title"/>
          </p:nvPr>
        </p:nvSpPr>
        <p:spPr/>
        <p:txBody>
          <a:bodyPr bIns="91440">
            <a:normAutofit/>
          </a:bodyPr>
          <a:lstStyle/>
          <a:p>
            <a:pPr eaLnBrk="1" hangingPunct="1"/>
            <a:r>
              <a:rPr lang="en-US" altLang="en-US" sz="2200" b="1" dirty="0" smtClean="0">
                <a:solidFill>
                  <a:schemeClr val="tx2"/>
                </a:solidFill>
              </a:rPr>
              <a:t>A Picture Is Worth 1,000 Words….</a:t>
            </a:r>
          </a:p>
        </p:txBody>
      </p:sp>
      <p:pic>
        <p:nvPicPr>
          <p:cNvPr id="1986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30" y="1616076"/>
            <a:ext cx="4116358" cy="403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0" name="TextBox 7"/>
          <p:cNvSpPr txBox="1">
            <a:spLocks noChangeArrowheads="1"/>
          </p:cNvSpPr>
          <p:nvPr/>
        </p:nvSpPr>
        <p:spPr bwMode="auto">
          <a:xfrm>
            <a:off x="6400800" y="1920875"/>
            <a:ext cx="1981200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buChar char="•"/>
              <a:defRPr sz="3000">
                <a:solidFill>
                  <a:srgbClr val="333333"/>
                </a:solidFill>
                <a:latin typeface="Calibri" pitchFamily="34" charset="0"/>
              </a:defRPr>
            </a:lvl1pPr>
            <a:lvl2pPr marL="742950" indent="-285750" eaLnBrk="0" hangingPunct="0">
              <a:defRPr sz="2600">
                <a:solidFill>
                  <a:srgbClr val="333333"/>
                </a:solidFill>
                <a:latin typeface="Calibri" pitchFamily="34" charset="0"/>
              </a:defRPr>
            </a:lvl2pPr>
            <a:lvl3pPr marL="1143000" indent="-228600" eaLnBrk="0" hangingPunct="0">
              <a:buChar char="•"/>
              <a:defRPr sz="2200">
                <a:solidFill>
                  <a:srgbClr val="333333"/>
                </a:solidFill>
                <a:latin typeface="Calibri" pitchFamily="34" charset="0"/>
              </a:defRPr>
            </a:lvl3pPr>
            <a:lvl4pPr marL="1600200" indent="-228600" eaLnBrk="0" hangingPunct="0">
              <a:buChar char="v"/>
              <a:defRPr>
                <a:solidFill>
                  <a:srgbClr val="333333"/>
                </a:solidFill>
                <a:latin typeface="Calibri" pitchFamily="34" charset="0"/>
              </a:defRPr>
            </a:lvl4pPr>
            <a:lvl5pPr marL="2057400" indent="-228600" eaLnBrk="0" hangingPunct="0">
              <a:buChar char="•"/>
              <a:defRPr sz="1400">
                <a:solidFill>
                  <a:srgbClr val="333333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333333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333333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333333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333333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AP Manager</a:t>
            </a:r>
          </a:p>
        </p:txBody>
      </p:sp>
      <p:sp>
        <p:nvSpPr>
          <p:cNvPr id="198661" name="TextBox 8"/>
          <p:cNvSpPr txBox="1">
            <a:spLocks noChangeArrowheads="1"/>
          </p:cNvSpPr>
          <p:nvPr/>
        </p:nvSpPr>
        <p:spPr bwMode="auto">
          <a:xfrm>
            <a:off x="6248400" y="4191000"/>
            <a:ext cx="22860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000">
                <a:solidFill>
                  <a:srgbClr val="333333"/>
                </a:solidFill>
                <a:latin typeface="Calibri" pitchFamily="34" charset="0"/>
              </a:defRPr>
            </a:lvl1pPr>
            <a:lvl2pPr marL="742950" indent="-285750" eaLnBrk="0" hangingPunct="0">
              <a:defRPr sz="2600">
                <a:solidFill>
                  <a:srgbClr val="333333"/>
                </a:solidFill>
                <a:latin typeface="Calibri" pitchFamily="34" charset="0"/>
              </a:defRPr>
            </a:lvl2pPr>
            <a:lvl3pPr marL="1143000" indent="-228600" eaLnBrk="0" hangingPunct="0">
              <a:buChar char="•"/>
              <a:defRPr sz="2200">
                <a:solidFill>
                  <a:srgbClr val="333333"/>
                </a:solidFill>
                <a:latin typeface="Calibri" pitchFamily="34" charset="0"/>
              </a:defRPr>
            </a:lvl3pPr>
            <a:lvl4pPr marL="1600200" indent="-228600" eaLnBrk="0" hangingPunct="0">
              <a:buChar char="v"/>
              <a:defRPr>
                <a:solidFill>
                  <a:srgbClr val="333333"/>
                </a:solidFill>
                <a:latin typeface="Calibri" pitchFamily="34" charset="0"/>
              </a:defRPr>
            </a:lvl4pPr>
            <a:lvl5pPr marL="2057400" indent="-228600" eaLnBrk="0" hangingPunct="0">
              <a:buChar char="•"/>
              <a:defRPr sz="1400">
                <a:solidFill>
                  <a:srgbClr val="333333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333333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333333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333333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333333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Vinny’s Salvage Yard</a:t>
            </a:r>
          </a:p>
        </p:txBody>
      </p:sp>
      <p:cxnSp>
        <p:nvCxnSpPr>
          <p:cNvPr id="15" name="Straight Arrow Connector 14"/>
          <p:cNvCxnSpPr>
            <a:stCxn id="198661" idx="1"/>
          </p:cNvCxnSpPr>
          <p:nvPr/>
        </p:nvCxnSpPr>
        <p:spPr>
          <a:xfrm flipH="1">
            <a:off x="4754878" y="4606132"/>
            <a:ext cx="1493522" cy="7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98660" idx="2"/>
          </p:cNvCxnSpPr>
          <p:nvPr/>
        </p:nvCxnSpPr>
        <p:spPr>
          <a:xfrm flipH="1">
            <a:off x="3887009" y="2381250"/>
            <a:ext cx="3504391" cy="4540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0334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2" descr="Accele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t="37956"/>
          <a:stretch>
            <a:fillRect/>
          </a:stretch>
        </p:blipFill>
        <p:spPr bwMode="auto">
          <a:xfrm>
            <a:off x="365806" y="1874537"/>
            <a:ext cx="7548563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 bIns="91440"/>
          <a:lstStyle/>
          <a:p>
            <a:pPr eaLnBrk="1" hangingPunct="1">
              <a:defRPr/>
            </a:pPr>
            <a:r>
              <a:rPr lang="en-US" sz="2200" b="1" dirty="0" smtClean="0"/>
              <a:t>Vendor Trending Analysis</a:t>
            </a:r>
          </a:p>
        </p:txBody>
      </p:sp>
      <p:sp>
        <p:nvSpPr>
          <p:cNvPr id="62469" name="TextBox 11"/>
          <p:cNvSpPr txBox="1">
            <a:spLocks noChangeArrowheads="1"/>
          </p:cNvSpPr>
          <p:nvPr/>
        </p:nvSpPr>
        <p:spPr bwMode="auto">
          <a:xfrm>
            <a:off x="1524000" y="444023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4"/>
              </a:buBlip>
              <a:defRPr sz="2000">
                <a:solidFill>
                  <a:srgbClr val="333333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Blip>
                <a:blip r:embed="rId4"/>
              </a:buBlip>
              <a:defRPr>
                <a:solidFill>
                  <a:srgbClr val="33333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</a:rPr>
              <a:t>Test phase</a:t>
            </a:r>
          </a:p>
        </p:txBody>
      </p:sp>
      <p:sp>
        <p:nvSpPr>
          <p:cNvPr id="62470" name="TextBox 19"/>
          <p:cNvSpPr txBox="1">
            <a:spLocks noChangeArrowheads="1"/>
          </p:cNvSpPr>
          <p:nvPr/>
        </p:nvSpPr>
        <p:spPr bwMode="auto">
          <a:xfrm>
            <a:off x="3657600" y="3155950"/>
            <a:ext cx="167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4"/>
              </a:buBlip>
              <a:defRPr sz="2000">
                <a:solidFill>
                  <a:srgbClr val="333333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Blip>
                <a:blip r:embed="rId4"/>
              </a:buBlip>
              <a:defRPr>
                <a:solidFill>
                  <a:srgbClr val="33333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</a:rPr>
              <a:t>Acceleration as confidence builds</a:t>
            </a:r>
          </a:p>
        </p:txBody>
      </p:sp>
      <p:sp>
        <p:nvSpPr>
          <p:cNvPr id="62471" name="TextBox 23"/>
          <p:cNvSpPr txBox="1">
            <a:spLocks noChangeArrowheads="1"/>
          </p:cNvSpPr>
          <p:nvPr/>
        </p:nvSpPr>
        <p:spPr bwMode="auto">
          <a:xfrm>
            <a:off x="5561013" y="25273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4"/>
              </a:buBlip>
              <a:defRPr sz="2000">
                <a:solidFill>
                  <a:srgbClr val="333333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Blip>
                <a:blip r:embed="rId4"/>
              </a:buBlip>
              <a:defRPr>
                <a:solidFill>
                  <a:srgbClr val="33333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600">
                <a:solidFill>
                  <a:srgbClr val="333333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</a:rPr>
              <a:t>Getting Greedy</a:t>
            </a:r>
          </a:p>
        </p:txBody>
      </p:sp>
    </p:spTree>
    <p:extLst>
      <p:ext uri="{BB962C8B-B14F-4D97-AF65-F5344CB8AC3E}">
        <p14:creationId xmlns:p14="http://schemas.microsoft.com/office/powerpoint/2010/main" val="3566090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200" b="1" dirty="0" smtClean="0">
                <a:solidFill>
                  <a:schemeClr val="tx2"/>
                </a:solidFill>
              </a:rPr>
              <a:t>Time Series Analysis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7"/>
          <a:stretch>
            <a:fillRect/>
          </a:stretch>
        </p:blipFill>
        <p:spPr bwMode="auto">
          <a:xfrm>
            <a:off x="228600" y="1709652"/>
            <a:ext cx="6629400" cy="437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40853" y="1850329"/>
            <a:ext cx="196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Possible fictitious vendor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863246" y="3172327"/>
            <a:ext cx="1969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Possible abuse of dormant legitimate vendor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949414" y="4740547"/>
            <a:ext cx="1969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Possible abuse of active legitimate vendor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7998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b="1" dirty="0" smtClean="0"/>
              <a:t>Expense Reimbursement/P-cards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Any scheme in which an </a:t>
            </a:r>
            <a:r>
              <a:rPr lang="en-US" sz="2800" dirty="0" smtClean="0">
                <a:solidFill>
                  <a:schemeClr val="bg1"/>
                </a:solidFill>
              </a:rPr>
              <a:t>employee makes a claim for reimbursement or fictitious or inflated business expenses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Employee </a:t>
            </a:r>
            <a:r>
              <a:rPr lang="en-US" dirty="0">
                <a:solidFill>
                  <a:schemeClr val="bg1"/>
                </a:solidFill>
              </a:rPr>
              <a:t>files fraudulent </a:t>
            </a:r>
            <a:r>
              <a:rPr lang="en-US" dirty="0" smtClean="0">
                <a:solidFill>
                  <a:schemeClr val="bg1"/>
                </a:solidFill>
              </a:rPr>
              <a:t>expense report, claiming personal travel, nonexistent meals, etc.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Employee </a:t>
            </a:r>
            <a:r>
              <a:rPr lang="en-US" dirty="0">
                <a:solidFill>
                  <a:schemeClr val="bg1"/>
                </a:solidFill>
              </a:rPr>
              <a:t>purchases personal items and submits and invoice to employer for </a:t>
            </a:r>
            <a:r>
              <a:rPr lang="en-US" dirty="0" smtClean="0">
                <a:solidFill>
                  <a:schemeClr val="bg1"/>
                </a:solidFill>
              </a:rPr>
              <a:t>payment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Employee purchases goods/services for inappropriate uses and charges to employer for payment</a:t>
            </a:r>
            <a:endParaRPr lang="en-US" dirty="0">
              <a:solidFill>
                <a:schemeClr val="bg1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96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b="1" dirty="0" smtClean="0"/>
              <a:t>Red Flags For Expense Reimbursement/P-cards Schemes</a:t>
            </a:r>
            <a:endParaRPr lang="en-US" sz="2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20"/>
            <a:ext cx="8229600" cy="452594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Expenses exceed what was budgeted or prior years totals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Expenses claimed on days employee did not work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Purchases that do not appear to be business related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Minimal or non existent support for requests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Altered receipts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Unusual or excessive reimbursements to one employee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Submitted receipts are consecutively numbered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Expenses in round dollar amounts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Expenses just below receipt submission threshold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30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857250" indent="-857250" algn="ctr">
              <a:buFont typeface="+mj-lt"/>
              <a:buAutoNum type="romanUcPeriod"/>
            </a:pPr>
            <a:r>
              <a:rPr lang="en-US" dirty="0"/>
              <a:t>Targeted Industries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9B13F-CE15-45B7-BBAE-1F986943B60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39227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 smtClean="0"/>
              <a:t>Data Analytics For Expense Reimbursement/P-card Schemes</a:t>
            </a:r>
            <a:endParaRPr lang="en-US" sz="2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15"/>
            <a:ext cx="8229600" cy="4068748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Identify transactions on weekends, holidays or while employee is on vacation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Identify split transactions in which a large purchase are split into smaller transactions just under approval threshold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Identify unusually high or frequent expense reimbursement/p-card usage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Identify expenses in round dollar amounts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59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IV.    Other Treasury/Finance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9B13F-CE15-45B7-BBAE-1F986943B60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89171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Positive Pay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FFFFFF"/>
              </a:solidFill>
            </a:endParaRPr>
          </a:p>
          <a:p>
            <a:pPr eaLnBrk="1" hangingPunct="1"/>
            <a:r>
              <a:rPr lang="en-US" altLang="en-US" smtClean="0">
                <a:solidFill>
                  <a:srgbClr val="FFFFFF"/>
                </a:solidFill>
              </a:rPr>
              <a:t>Matching government data file of checks written to the financial institution records as checks are processed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9B13F-CE15-45B7-BBAE-1F986943B60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17218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0198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Invoice Approval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Have an on-line invoice approval process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Match approvers to authorization levels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Verify that the invoice approver matches the authorization for the amount or general ledger department/division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Did the same employee authorize and approve the invoice?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9B13F-CE15-45B7-BBAE-1F986943B60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50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Receipting/Cash Collections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Compare transactions by employee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Compare number of void or credit transactions by employee 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Match customer name to employee’s names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Trend void transactions by day of the week, match to employee schedules</a:t>
            </a:r>
          </a:p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9B13F-CE15-45B7-BBAE-1F986943B60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59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Insurance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Match employee workers compensation claims to work schedules, liability claims, previous workers compensation claims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Compare employee spouses/dependents covered on health insurance to beneficiaries in retirement </a:t>
            </a:r>
            <a:r>
              <a:rPr lang="en-US" altLang="en-US" smtClean="0">
                <a:solidFill>
                  <a:schemeClr val="bg1"/>
                </a:solidFill>
              </a:rPr>
              <a:t>system data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9B13F-CE15-45B7-BBAE-1F986943B60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70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Payroll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Compare W-2 totals to Human Resources files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Sort by amount paid –trend over years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Calculate pay increase percentages for employees over time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Direct Deposit only - check data for duplicate direct deposit checking account numbers for more than one employee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Match employee badges, to email addresses, to the employee file</a:t>
            </a:r>
          </a:p>
          <a:p>
            <a:pPr eaLnBrk="1" hangingPunct="1"/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9B13F-CE15-45B7-BBAE-1F986943B60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95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Internal Controls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1765" dirty="0"/>
          </a:p>
          <a:p>
            <a:r>
              <a:rPr lang="en-US" dirty="0" smtClean="0">
                <a:solidFill>
                  <a:schemeClr val="bg1"/>
                </a:solidFill>
              </a:rPr>
              <a:t>Management support and commitment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Adoption of policies and procedures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Clearly communicate responsibilities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List of duties for each person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Organizational Flow Chart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Monitoring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Test your controls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Hold employees accountable</a:t>
            </a:r>
          </a:p>
          <a:p>
            <a:pPr marL="1161832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94929" y="6245225"/>
            <a:ext cx="2070847" cy="476250"/>
          </a:xfrm>
        </p:spPr>
        <p:txBody>
          <a:bodyPr/>
          <a:lstStyle/>
          <a:p>
            <a:pPr>
              <a:defRPr/>
            </a:pPr>
            <a:fld id="{57C92A5D-46CC-4D1E-A162-50590460675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0625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91301" tIns="45652" rIns="91301" bIns="45652"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Case Studies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51" y="2945923"/>
            <a:ext cx="2631908" cy="28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4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71"/>
            <a:ext cx="8229600" cy="370299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Anne P. Harty, CPA, CGFO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hlinkClick r:id="rId2"/>
              </a:rPr>
              <a:t>anne.harty@cityofrockhill.com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803-329-8764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9B13F-CE15-45B7-BBAE-1F986943B60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5756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 smtClean="0"/>
              <a:t>2</a:t>
            </a:r>
            <a:r>
              <a:rPr lang="en-US" sz="2200" b="1" baseline="30000" dirty="0" smtClean="0"/>
              <a:t>nd</a:t>
            </a:r>
            <a:r>
              <a:rPr lang="en-US" sz="2200" b="1" dirty="0" smtClean="0"/>
              <a:t> Most Targeted Industry - Government</a:t>
            </a:r>
            <a:endParaRPr lang="en-US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" y="1733463"/>
            <a:ext cx="7772315" cy="4397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4951" y="2880366"/>
            <a:ext cx="301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 loss for government entities is $133,000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II.   Internal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9B13F-CE15-45B7-BBAE-1F986943B60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1393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8854"/>
            <a:ext cx="8229600" cy="3977309"/>
          </a:xfrm>
        </p:spPr>
        <p:txBody>
          <a:bodyPr/>
          <a:lstStyle/>
          <a:p>
            <a:r>
              <a:rPr lang="en-US" sz="2118" dirty="0">
                <a:solidFill>
                  <a:schemeClr val="bg1"/>
                </a:solidFill>
              </a:rPr>
              <a:t>Importance of Policies and Procedures</a:t>
            </a:r>
          </a:p>
          <a:p>
            <a:r>
              <a:rPr lang="en-US" sz="2118" dirty="0">
                <a:solidFill>
                  <a:schemeClr val="bg1"/>
                </a:solidFill>
              </a:rPr>
              <a:t>Importance of Employee Education</a:t>
            </a:r>
          </a:p>
          <a:p>
            <a:r>
              <a:rPr lang="en-US" sz="2118" dirty="0">
                <a:solidFill>
                  <a:schemeClr val="bg1"/>
                </a:solidFill>
              </a:rPr>
              <a:t>Deterring Bad Behavior</a:t>
            </a:r>
          </a:p>
          <a:p>
            <a:pPr lvl="1"/>
            <a:r>
              <a:rPr lang="en-US" sz="1765" dirty="0">
                <a:solidFill>
                  <a:schemeClr val="bg1"/>
                </a:solidFill>
              </a:rPr>
              <a:t>Internal</a:t>
            </a:r>
          </a:p>
          <a:p>
            <a:pPr lvl="1"/>
            <a:r>
              <a:rPr lang="en-US" sz="1765" dirty="0">
                <a:solidFill>
                  <a:schemeClr val="bg1"/>
                </a:solidFill>
              </a:rPr>
              <a:t>External</a:t>
            </a:r>
          </a:p>
          <a:p>
            <a:pPr lvl="2"/>
            <a:r>
              <a:rPr lang="en-US" sz="1765" dirty="0">
                <a:solidFill>
                  <a:schemeClr val="bg1"/>
                </a:solidFill>
              </a:rPr>
              <a:t>Phishing</a:t>
            </a:r>
          </a:p>
          <a:p>
            <a:pPr lvl="2"/>
            <a:r>
              <a:rPr lang="en-US" sz="1765" dirty="0">
                <a:solidFill>
                  <a:schemeClr val="bg1"/>
                </a:solidFill>
              </a:rPr>
              <a:t>Vendor information manipulation</a:t>
            </a:r>
          </a:p>
          <a:p>
            <a:pPr lvl="2"/>
            <a:r>
              <a:rPr lang="en-US" sz="1765" dirty="0">
                <a:solidFill>
                  <a:schemeClr val="bg1"/>
                </a:solidFill>
              </a:rPr>
              <a:t>Straight up Fraud</a:t>
            </a:r>
          </a:p>
          <a:p>
            <a:r>
              <a:rPr lang="en-US" sz="2118" dirty="0" smtClean="0">
                <a:solidFill>
                  <a:schemeClr val="bg1"/>
                </a:solidFill>
              </a:rPr>
              <a:t>Rating </a:t>
            </a:r>
            <a:r>
              <a:rPr lang="en-US" sz="2118" dirty="0">
                <a:solidFill>
                  <a:schemeClr val="bg1"/>
                </a:solidFill>
              </a:rPr>
              <a:t>Agencies and Financial Policies</a:t>
            </a:r>
          </a:p>
          <a:p>
            <a:endParaRPr lang="en-US" sz="2118" dirty="0"/>
          </a:p>
          <a:p>
            <a:pPr lvl="1"/>
            <a:endParaRPr lang="en-US" sz="1765" dirty="0"/>
          </a:p>
          <a:p>
            <a:pPr lvl="1"/>
            <a:endParaRPr lang="en-US" sz="1765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94929" y="6245225"/>
            <a:ext cx="2070847" cy="476250"/>
          </a:xfrm>
        </p:spPr>
        <p:txBody>
          <a:bodyPr/>
          <a:lstStyle/>
          <a:p>
            <a:pPr>
              <a:defRPr/>
            </a:pPr>
            <a:fld id="{57C92A5D-46CC-4D1E-A162-50590460675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786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118" dirty="0"/>
          </a:p>
          <a:p>
            <a:endParaRPr lang="en-US" sz="2118" dirty="0"/>
          </a:p>
          <a:p>
            <a:r>
              <a:rPr lang="en-US" sz="2400" dirty="0" smtClean="0">
                <a:solidFill>
                  <a:schemeClr val="bg1"/>
                </a:solidFill>
              </a:rPr>
              <a:t>Separation </a:t>
            </a:r>
            <a:r>
              <a:rPr lang="en-US" sz="2400" dirty="0">
                <a:solidFill>
                  <a:schemeClr val="bg1"/>
                </a:solidFill>
              </a:rPr>
              <a:t>of Duties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Actions established through policies and procedures that help ensure that management’s directives to mitigate risks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Identify and document your business processes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Identify areas of weakness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Segregate those duties, or identify alternative checks and balances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sz="1765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94929" y="6245225"/>
            <a:ext cx="2070847" cy="476250"/>
          </a:xfrm>
        </p:spPr>
        <p:txBody>
          <a:bodyPr/>
          <a:lstStyle/>
          <a:p>
            <a:pPr>
              <a:defRPr/>
            </a:pPr>
            <a:fld id="{57C92A5D-46CC-4D1E-A162-50590460675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4308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Internal Controls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We all know basic Internal Controls:</a:t>
            </a:r>
          </a:p>
          <a:p>
            <a:pPr lvl="1" eaLnBrk="1" hangingPunct="1"/>
            <a:r>
              <a:rPr lang="en-US" altLang="en-US" sz="2400" smtClean="0">
                <a:solidFill>
                  <a:schemeClr val="bg1"/>
                </a:solidFill>
              </a:rPr>
              <a:t>Separation of Duties (authorization, recording, reconciling, custody)</a:t>
            </a:r>
          </a:p>
          <a:p>
            <a:pPr lvl="1" eaLnBrk="1" hangingPunct="1"/>
            <a:r>
              <a:rPr lang="en-US" altLang="en-US" sz="2400" smtClean="0">
                <a:solidFill>
                  <a:schemeClr val="bg1"/>
                </a:solidFill>
              </a:rPr>
              <a:t>Surprise Audits</a:t>
            </a:r>
          </a:p>
          <a:p>
            <a:pPr lvl="1" eaLnBrk="1" hangingPunct="1"/>
            <a:r>
              <a:rPr lang="en-US" altLang="en-US" sz="2400" smtClean="0">
                <a:solidFill>
                  <a:schemeClr val="bg1"/>
                </a:solidFill>
              </a:rPr>
              <a:t>Timely Reconciliations</a:t>
            </a:r>
          </a:p>
          <a:p>
            <a:pPr lvl="1" eaLnBrk="1" hangingPunct="1"/>
            <a:r>
              <a:rPr lang="en-US" altLang="en-US" sz="2400" smtClean="0">
                <a:solidFill>
                  <a:schemeClr val="bg1"/>
                </a:solidFill>
              </a:rPr>
              <a:t>Timely Financial Reports</a:t>
            </a:r>
          </a:p>
          <a:p>
            <a:pPr lvl="1" eaLnBrk="1" hangingPunct="1"/>
            <a:r>
              <a:rPr lang="en-US" altLang="en-US" sz="2400" smtClean="0">
                <a:solidFill>
                  <a:schemeClr val="bg1"/>
                </a:solidFill>
              </a:rPr>
              <a:t>Secure Computer Access</a:t>
            </a:r>
          </a:p>
          <a:p>
            <a:pPr lvl="1" eaLnBrk="1" hangingPunct="1"/>
            <a:r>
              <a:rPr lang="en-US" altLang="en-US" sz="2400" smtClean="0">
                <a:solidFill>
                  <a:schemeClr val="bg1"/>
                </a:solidFill>
              </a:rPr>
              <a:t>Central Collections</a:t>
            </a:r>
          </a:p>
          <a:p>
            <a:pPr lvl="1" eaLnBrk="1" hangingPunct="1"/>
            <a:r>
              <a:rPr lang="en-US" altLang="en-US" sz="2400" smtClean="0">
                <a:solidFill>
                  <a:schemeClr val="bg1"/>
                </a:solidFill>
              </a:rPr>
              <a:t>Separate Cash Drawers</a:t>
            </a:r>
          </a:p>
          <a:p>
            <a:pPr lvl="1" eaLnBrk="1" hangingPunct="1"/>
            <a:r>
              <a:rPr lang="en-US" altLang="en-US" sz="2400" smtClean="0">
                <a:solidFill>
                  <a:schemeClr val="bg1"/>
                </a:solidFill>
              </a:rPr>
              <a:t>And more</a:t>
            </a:r>
          </a:p>
          <a:p>
            <a:pPr eaLnBrk="1" hangingPunct="1"/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9B13F-CE15-45B7-BBAE-1F986943B60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06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 smtClean="0"/>
              <a:t>Most Effective Anti-fraud Control</a:t>
            </a:r>
            <a:endParaRPr lang="en-US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2057415"/>
            <a:ext cx="6668431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00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FOA 2016 Annual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pWhiteBar">
  <a:themeElements>
    <a:clrScheme name="TopWhiteBar 14">
      <a:dk1>
        <a:srgbClr val="000000"/>
      </a:dk1>
      <a:lt1>
        <a:srgbClr val="F8F8F8"/>
      </a:lt1>
      <a:dk2>
        <a:srgbClr val="005596"/>
      </a:dk2>
      <a:lt2>
        <a:srgbClr val="E6E7E8"/>
      </a:lt2>
      <a:accent1>
        <a:srgbClr val="FFFF00"/>
      </a:accent1>
      <a:accent2>
        <a:srgbClr val="CCFFFF"/>
      </a:accent2>
      <a:accent3>
        <a:srgbClr val="FBFBFB"/>
      </a:accent3>
      <a:accent4>
        <a:srgbClr val="000000"/>
      </a:accent4>
      <a:accent5>
        <a:srgbClr val="FFFFAA"/>
      </a:accent5>
      <a:accent6>
        <a:srgbClr val="B9E7E7"/>
      </a:accent6>
      <a:hlink>
        <a:srgbClr val="F8F8F8"/>
      </a:hlink>
      <a:folHlink>
        <a:srgbClr val="000000"/>
      </a:folHlink>
    </a:clrScheme>
    <a:fontScheme name="TopWhiteBar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opWhiteB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WhiteB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WhiteB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WhiteB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WhiteB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WhiteB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WhiteB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WhiteB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WhiteB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WhiteB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WhiteB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WhiteB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WhiteBar 13">
        <a:dk1>
          <a:srgbClr val="E6E7E8"/>
        </a:dk1>
        <a:lt1>
          <a:srgbClr val="FFFFFF"/>
        </a:lt1>
        <a:dk2>
          <a:srgbClr val="005596"/>
        </a:dk2>
        <a:lt2>
          <a:srgbClr val="005596"/>
        </a:lt2>
        <a:accent1>
          <a:srgbClr val="FFFF00"/>
        </a:accent1>
        <a:accent2>
          <a:srgbClr val="CCFFFF"/>
        </a:accent2>
        <a:accent3>
          <a:srgbClr val="AAB4C9"/>
        </a:accent3>
        <a:accent4>
          <a:srgbClr val="DADADA"/>
        </a:accent4>
        <a:accent5>
          <a:srgbClr val="FFFFAA"/>
        </a:accent5>
        <a:accent6>
          <a:srgbClr val="B9E7E7"/>
        </a:accent6>
        <a:hlink>
          <a:srgbClr val="F8F8F8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WhiteBar 14">
        <a:dk1>
          <a:srgbClr val="000000"/>
        </a:dk1>
        <a:lt1>
          <a:srgbClr val="F8F8F8"/>
        </a:lt1>
        <a:dk2>
          <a:srgbClr val="005596"/>
        </a:dk2>
        <a:lt2>
          <a:srgbClr val="E6E7E8"/>
        </a:lt2>
        <a:accent1>
          <a:srgbClr val="FFFF00"/>
        </a:accent1>
        <a:accent2>
          <a:srgbClr val="CCFFFF"/>
        </a:accent2>
        <a:accent3>
          <a:srgbClr val="FBFBFB"/>
        </a:accent3>
        <a:accent4>
          <a:srgbClr val="000000"/>
        </a:accent4>
        <a:accent5>
          <a:srgbClr val="FFFFAA"/>
        </a:accent5>
        <a:accent6>
          <a:srgbClr val="B9E7E7"/>
        </a:accent6>
        <a:hlink>
          <a:srgbClr val="F8F8F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WhiteBar 15">
        <a:dk1>
          <a:srgbClr val="000000"/>
        </a:dk1>
        <a:lt1>
          <a:srgbClr val="F8F8F8"/>
        </a:lt1>
        <a:dk2>
          <a:srgbClr val="FFFF00"/>
        </a:dk2>
        <a:lt2>
          <a:srgbClr val="E6E7E8"/>
        </a:lt2>
        <a:accent1>
          <a:srgbClr val="FFFF00"/>
        </a:accent1>
        <a:accent2>
          <a:srgbClr val="CCFFFF"/>
        </a:accent2>
        <a:accent3>
          <a:srgbClr val="FBFBFB"/>
        </a:accent3>
        <a:accent4>
          <a:srgbClr val="000000"/>
        </a:accent4>
        <a:accent5>
          <a:srgbClr val="FFFFAA"/>
        </a:accent5>
        <a:accent6>
          <a:srgbClr val="B9E7E7"/>
        </a:accent6>
        <a:hlink>
          <a:srgbClr val="F8F8F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WhiteBar 16">
        <a:dk1>
          <a:srgbClr val="E6E7E8"/>
        </a:dk1>
        <a:lt1>
          <a:srgbClr val="FFFFFF"/>
        </a:lt1>
        <a:dk2>
          <a:srgbClr val="F8F8F8"/>
        </a:dk2>
        <a:lt2>
          <a:srgbClr val="005596"/>
        </a:lt2>
        <a:accent1>
          <a:srgbClr val="FFFF00"/>
        </a:accent1>
        <a:accent2>
          <a:srgbClr val="CCFFFF"/>
        </a:accent2>
        <a:accent3>
          <a:srgbClr val="FBFBFB"/>
        </a:accent3>
        <a:accent4>
          <a:srgbClr val="DADADA"/>
        </a:accent4>
        <a:accent5>
          <a:srgbClr val="FFFFAA"/>
        </a:accent5>
        <a:accent6>
          <a:srgbClr val="B9E7E7"/>
        </a:accent6>
        <a:hlink>
          <a:srgbClr val="F8F8F8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FOA 2016 Annual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JCX</Template>
  <TotalTime>7727</TotalTime>
  <Words>1210</Words>
  <Application>Microsoft Office PowerPoint</Application>
  <PresentationFormat>On-screen Show (4:3)</PresentationFormat>
  <Paragraphs>242</Paragraphs>
  <Slides>39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Arial Bold</vt:lpstr>
      <vt:lpstr>Calibri</vt:lpstr>
      <vt:lpstr>Courier New</vt:lpstr>
      <vt:lpstr>GFOA 2016 Annual-3</vt:lpstr>
      <vt:lpstr>TopWhiteBar</vt:lpstr>
      <vt:lpstr>1_GFOA 2016 Annual-3</vt:lpstr>
      <vt:lpstr>GFOASC 2018 Fall Conference</vt:lpstr>
      <vt:lpstr>Outline</vt:lpstr>
      <vt:lpstr>Targeted Industries </vt:lpstr>
      <vt:lpstr>2nd Most Targeted Industry - Government</vt:lpstr>
      <vt:lpstr>II.   Internal Controls</vt:lpstr>
      <vt:lpstr>Internal Controls</vt:lpstr>
      <vt:lpstr>Internal Controls</vt:lpstr>
      <vt:lpstr>Internal Controls</vt:lpstr>
      <vt:lpstr>Most Effective Anti-fraud Control</vt:lpstr>
      <vt:lpstr>III.     Data Analytics</vt:lpstr>
      <vt:lpstr>Data Analytics</vt:lpstr>
      <vt:lpstr>Data Analytics</vt:lpstr>
      <vt:lpstr>Why Data Analytics?</vt:lpstr>
      <vt:lpstr>What are we looking for?</vt:lpstr>
      <vt:lpstr>What are we looking for?</vt:lpstr>
      <vt:lpstr>What types of data files are we analyzing?</vt:lpstr>
      <vt:lpstr> Types of Cases</vt:lpstr>
      <vt:lpstr>Corruption</vt:lpstr>
      <vt:lpstr>Red Flags For Corruption</vt:lpstr>
      <vt:lpstr>Data Analytics For Corruption</vt:lpstr>
      <vt:lpstr>Billing Schemes</vt:lpstr>
      <vt:lpstr>Red Flags/Data Analytics For Billing Schemes</vt:lpstr>
      <vt:lpstr>Vendor Attribute Analysis – Matching</vt:lpstr>
      <vt:lpstr>Geocoding</vt:lpstr>
      <vt:lpstr>A Picture Is Worth 1,000 Words….</vt:lpstr>
      <vt:lpstr>Vendor Trending Analysis</vt:lpstr>
      <vt:lpstr>Time Series Analysis</vt:lpstr>
      <vt:lpstr>Expense Reimbursement/P-cards</vt:lpstr>
      <vt:lpstr>Red Flags For Expense Reimbursement/P-cards Schemes</vt:lpstr>
      <vt:lpstr>Data Analytics For Expense Reimbursement/P-card Schemes</vt:lpstr>
      <vt:lpstr>IV.    Other Treasury/Finance Tools</vt:lpstr>
      <vt:lpstr>Positive Pay</vt:lpstr>
      <vt:lpstr>Invoice Approval</vt:lpstr>
      <vt:lpstr>Receipting/Cash Collections</vt:lpstr>
      <vt:lpstr>Insurance</vt:lpstr>
      <vt:lpstr>Payroll</vt:lpstr>
      <vt:lpstr>Ensuring Internal Controls Work</vt:lpstr>
      <vt:lpstr>Case Studies</vt:lpstr>
      <vt:lpstr>PowerPoint Presentation</vt:lpstr>
    </vt:vector>
  </TitlesOfParts>
  <Company>BKD,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Bell</dc:creator>
  <cp:lastModifiedBy>JAMES HAYES</cp:lastModifiedBy>
  <cp:revision>295</cp:revision>
  <cp:lastPrinted>2018-09-21T14:25:49Z</cp:lastPrinted>
  <dcterms:created xsi:type="dcterms:W3CDTF">2012-10-17T21:13:38Z</dcterms:created>
  <dcterms:modified xsi:type="dcterms:W3CDTF">2018-10-04T16:37:22Z</dcterms:modified>
</cp:coreProperties>
</file>