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271" r:id="rId3"/>
    <p:sldId id="257" r:id="rId4"/>
    <p:sldId id="258" r:id="rId5"/>
    <p:sldId id="260" r:id="rId6"/>
    <p:sldId id="266" r:id="rId7"/>
    <p:sldId id="267" r:id="rId8"/>
    <p:sldId id="268" r:id="rId9"/>
    <p:sldId id="276" r:id="rId10"/>
    <p:sldId id="270" r:id="rId11"/>
    <p:sldId id="261" r:id="rId12"/>
    <p:sldId id="262" r:id="rId13"/>
    <p:sldId id="263" r:id="rId14"/>
    <p:sldId id="264" r:id="rId15"/>
    <p:sldId id="265" r:id="rId16"/>
    <p:sldId id="277" r:id="rId17"/>
    <p:sldId id="274" r:id="rId18"/>
    <p:sldId id="278" r:id="rId19"/>
    <p:sldId id="269" r:id="rId20"/>
    <p:sldId id="279"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AA03A-961C-4B47-8CF7-901E10A3E882}" v="3" dt="2018-10-04T16:36:59.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2645" autoAdjust="0"/>
  </p:normalViewPr>
  <p:slideViewPr>
    <p:cSldViewPr snapToGrid="0">
      <p:cViewPr varScale="1">
        <p:scale>
          <a:sx n="152" d="100"/>
          <a:sy n="152" d="100"/>
        </p:scale>
        <p:origin x="666"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0" d="100"/>
          <a:sy n="40" d="100"/>
        </p:scale>
        <p:origin x="2247"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ozlarek" userId="23fb41d5-9e3e-4c22-9cda-b556fa630fab" providerId="ADAL" clId="{D7EDD2A0-631D-4E34-A634-F075213E6471}"/>
    <pc:docChg chg="modSld">
      <pc:chgData name="Michael Kozlarek" userId="23fb41d5-9e3e-4c22-9cda-b556fa630fab" providerId="ADAL" clId="{D7EDD2A0-631D-4E34-A634-F075213E6471}" dt="2018-10-04T16:36:59.840" v="23" actId="20577"/>
      <pc:docMkLst>
        <pc:docMk/>
      </pc:docMkLst>
      <pc:sldChg chg="modSp">
        <pc:chgData name="Michael Kozlarek" userId="23fb41d5-9e3e-4c22-9cda-b556fa630fab" providerId="ADAL" clId="{D7EDD2A0-631D-4E34-A634-F075213E6471}" dt="2018-10-04T16:36:28.218" v="20" actId="20577"/>
        <pc:sldMkLst>
          <pc:docMk/>
          <pc:sldMk cId="620059704" sldId="256"/>
        </pc:sldMkLst>
        <pc:spChg chg="mod">
          <ac:chgData name="Michael Kozlarek" userId="23fb41d5-9e3e-4c22-9cda-b556fa630fab" providerId="ADAL" clId="{D7EDD2A0-631D-4E34-A634-F075213E6471}" dt="2018-10-04T16:36:28.218" v="20" actId="20577"/>
          <ac:spMkLst>
            <pc:docMk/>
            <pc:sldMk cId="620059704" sldId="256"/>
            <ac:spMk id="4" creationId="{DAF1598C-5541-487B-92E4-146E486FA59E}"/>
          </ac:spMkLst>
        </pc:spChg>
      </pc:sldChg>
      <pc:sldChg chg="modSp modAnim">
        <pc:chgData name="Michael Kozlarek" userId="23fb41d5-9e3e-4c22-9cda-b556fa630fab" providerId="ADAL" clId="{D7EDD2A0-631D-4E34-A634-F075213E6471}" dt="2018-10-04T16:36:59.840" v="23" actId="20577"/>
        <pc:sldMkLst>
          <pc:docMk/>
          <pc:sldMk cId="592765521" sldId="258"/>
        </pc:sldMkLst>
        <pc:spChg chg="mod">
          <ac:chgData name="Michael Kozlarek" userId="23fb41d5-9e3e-4c22-9cda-b556fa630fab" providerId="ADAL" clId="{D7EDD2A0-631D-4E34-A634-F075213E6471}" dt="2018-10-04T16:36:59.840" v="23" actId="20577"/>
          <ac:spMkLst>
            <pc:docMk/>
            <pc:sldMk cId="592765521" sldId="258"/>
            <ac:spMk id="3" creationId="{07046CFC-7CE7-463B-8084-9786E0F32E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5" tIns="45714" rIns="91425"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5" tIns="45714" rIns="91425" bIns="45714" rtlCol="0"/>
          <a:lstStyle>
            <a:lvl1pPr algn="r">
              <a:defRPr sz="1200"/>
            </a:lvl1pPr>
          </a:lstStyle>
          <a:p>
            <a:fld id="{4959084F-A13A-4E06-9C2D-C9507C383712}"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5" tIns="45714" rIns="91425" bIns="45714"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5" tIns="45714" rIns="91425"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6"/>
            <a:ext cx="2971800" cy="458787"/>
          </a:xfrm>
          <a:prstGeom prst="rect">
            <a:avLst/>
          </a:prstGeom>
        </p:spPr>
        <p:txBody>
          <a:bodyPr vert="horz" lIns="91425" tIns="45714" rIns="91425"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6"/>
            <a:ext cx="2971800" cy="458787"/>
          </a:xfrm>
          <a:prstGeom prst="rect">
            <a:avLst/>
          </a:prstGeom>
        </p:spPr>
        <p:txBody>
          <a:bodyPr vert="horz" lIns="91425" tIns="45714" rIns="91425" bIns="45714" rtlCol="0" anchor="b"/>
          <a:lstStyle>
            <a:lvl1pPr algn="r">
              <a:defRPr sz="1200"/>
            </a:lvl1pPr>
          </a:lstStyle>
          <a:p>
            <a:fld id="{5EF8CD08-E723-47A3-8983-04C9253CC83A}" type="slidenum">
              <a:rPr lang="en-US" smtClean="0"/>
              <a:t>‹#›</a:t>
            </a:fld>
            <a:endParaRPr lang="en-US"/>
          </a:p>
        </p:txBody>
      </p:sp>
    </p:spTree>
    <p:extLst>
      <p:ext uri="{BB962C8B-B14F-4D97-AF65-F5344CB8AC3E}">
        <p14:creationId xmlns:p14="http://schemas.microsoft.com/office/powerpoint/2010/main" val="135062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a:t>
            </a:fld>
            <a:endParaRPr lang="en-US"/>
          </a:p>
        </p:txBody>
      </p:sp>
    </p:spTree>
    <p:extLst>
      <p:ext uri="{BB962C8B-B14F-4D97-AF65-F5344CB8AC3E}">
        <p14:creationId xmlns:p14="http://schemas.microsoft.com/office/powerpoint/2010/main" val="287327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10</a:t>
            </a:fld>
            <a:endParaRPr lang="en-US"/>
          </a:p>
        </p:txBody>
      </p:sp>
    </p:spTree>
    <p:extLst>
      <p:ext uri="{BB962C8B-B14F-4D97-AF65-F5344CB8AC3E}">
        <p14:creationId xmlns:p14="http://schemas.microsoft.com/office/powerpoint/2010/main" val="160085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11</a:t>
            </a:fld>
            <a:endParaRPr lang="en-US"/>
          </a:p>
        </p:txBody>
      </p:sp>
    </p:spTree>
    <p:extLst>
      <p:ext uri="{BB962C8B-B14F-4D97-AF65-F5344CB8AC3E}">
        <p14:creationId xmlns:p14="http://schemas.microsoft.com/office/powerpoint/2010/main" val="213118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12</a:t>
            </a:fld>
            <a:endParaRPr lang="en-US"/>
          </a:p>
        </p:txBody>
      </p:sp>
    </p:spTree>
    <p:extLst>
      <p:ext uri="{BB962C8B-B14F-4D97-AF65-F5344CB8AC3E}">
        <p14:creationId xmlns:p14="http://schemas.microsoft.com/office/powerpoint/2010/main" val="12297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13</a:t>
            </a:fld>
            <a:endParaRPr lang="en-US"/>
          </a:p>
        </p:txBody>
      </p:sp>
    </p:spTree>
    <p:extLst>
      <p:ext uri="{BB962C8B-B14F-4D97-AF65-F5344CB8AC3E}">
        <p14:creationId xmlns:p14="http://schemas.microsoft.com/office/powerpoint/2010/main" val="34423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14</a:t>
            </a:fld>
            <a:endParaRPr lang="en-US"/>
          </a:p>
        </p:txBody>
      </p:sp>
    </p:spTree>
    <p:extLst>
      <p:ext uri="{BB962C8B-B14F-4D97-AF65-F5344CB8AC3E}">
        <p14:creationId xmlns:p14="http://schemas.microsoft.com/office/powerpoint/2010/main" val="95369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15</a:t>
            </a:fld>
            <a:endParaRPr lang="en-US"/>
          </a:p>
        </p:txBody>
      </p:sp>
    </p:spTree>
    <p:extLst>
      <p:ext uri="{BB962C8B-B14F-4D97-AF65-F5344CB8AC3E}">
        <p14:creationId xmlns:p14="http://schemas.microsoft.com/office/powerpoint/2010/main" val="320590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16</a:t>
            </a:fld>
            <a:endParaRPr lang="en-US"/>
          </a:p>
        </p:txBody>
      </p:sp>
    </p:spTree>
    <p:extLst>
      <p:ext uri="{BB962C8B-B14F-4D97-AF65-F5344CB8AC3E}">
        <p14:creationId xmlns:p14="http://schemas.microsoft.com/office/powerpoint/2010/main" val="413869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17</a:t>
            </a:fld>
            <a:endParaRPr lang="en-US"/>
          </a:p>
        </p:txBody>
      </p:sp>
    </p:spTree>
    <p:extLst>
      <p:ext uri="{BB962C8B-B14F-4D97-AF65-F5344CB8AC3E}">
        <p14:creationId xmlns:p14="http://schemas.microsoft.com/office/powerpoint/2010/main" val="102873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18</a:t>
            </a:fld>
            <a:endParaRPr lang="en-US"/>
          </a:p>
        </p:txBody>
      </p:sp>
    </p:spTree>
    <p:extLst>
      <p:ext uri="{BB962C8B-B14F-4D97-AF65-F5344CB8AC3E}">
        <p14:creationId xmlns:p14="http://schemas.microsoft.com/office/powerpoint/2010/main" val="203868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19</a:t>
            </a:fld>
            <a:endParaRPr lang="en-US"/>
          </a:p>
        </p:txBody>
      </p:sp>
    </p:spTree>
    <p:extLst>
      <p:ext uri="{BB962C8B-B14F-4D97-AF65-F5344CB8AC3E}">
        <p14:creationId xmlns:p14="http://schemas.microsoft.com/office/powerpoint/2010/main" val="235041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2</a:t>
            </a:fld>
            <a:endParaRPr lang="en-US"/>
          </a:p>
        </p:txBody>
      </p:sp>
    </p:spTree>
    <p:extLst>
      <p:ext uri="{BB962C8B-B14F-4D97-AF65-F5344CB8AC3E}">
        <p14:creationId xmlns:p14="http://schemas.microsoft.com/office/powerpoint/2010/main" val="387051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20</a:t>
            </a:fld>
            <a:endParaRPr lang="en-US"/>
          </a:p>
        </p:txBody>
      </p:sp>
    </p:spTree>
    <p:extLst>
      <p:ext uri="{BB962C8B-B14F-4D97-AF65-F5344CB8AC3E}">
        <p14:creationId xmlns:p14="http://schemas.microsoft.com/office/powerpoint/2010/main" val="2044232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21</a:t>
            </a:fld>
            <a:endParaRPr lang="en-US"/>
          </a:p>
        </p:txBody>
      </p:sp>
    </p:spTree>
    <p:extLst>
      <p:ext uri="{BB962C8B-B14F-4D97-AF65-F5344CB8AC3E}">
        <p14:creationId xmlns:p14="http://schemas.microsoft.com/office/powerpoint/2010/main" val="5715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3</a:t>
            </a:fld>
            <a:endParaRPr lang="en-US"/>
          </a:p>
        </p:txBody>
      </p:sp>
    </p:spTree>
    <p:extLst>
      <p:ext uri="{BB962C8B-B14F-4D97-AF65-F5344CB8AC3E}">
        <p14:creationId xmlns:p14="http://schemas.microsoft.com/office/powerpoint/2010/main" val="418153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4</a:t>
            </a:fld>
            <a:endParaRPr lang="en-US"/>
          </a:p>
        </p:txBody>
      </p:sp>
    </p:spTree>
    <p:extLst>
      <p:ext uri="{BB962C8B-B14F-4D97-AF65-F5344CB8AC3E}">
        <p14:creationId xmlns:p14="http://schemas.microsoft.com/office/powerpoint/2010/main" val="325099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5</a:t>
            </a:fld>
            <a:endParaRPr lang="en-US"/>
          </a:p>
        </p:txBody>
      </p:sp>
    </p:spTree>
    <p:extLst>
      <p:ext uri="{BB962C8B-B14F-4D97-AF65-F5344CB8AC3E}">
        <p14:creationId xmlns:p14="http://schemas.microsoft.com/office/powerpoint/2010/main" val="105007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6</a:t>
            </a:fld>
            <a:endParaRPr lang="en-US"/>
          </a:p>
        </p:txBody>
      </p:sp>
    </p:spTree>
    <p:extLst>
      <p:ext uri="{BB962C8B-B14F-4D97-AF65-F5344CB8AC3E}">
        <p14:creationId xmlns:p14="http://schemas.microsoft.com/office/powerpoint/2010/main" val="31509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7</a:t>
            </a:fld>
            <a:endParaRPr lang="en-US"/>
          </a:p>
        </p:txBody>
      </p:sp>
    </p:spTree>
    <p:extLst>
      <p:ext uri="{BB962C8B-B14F-4D97-AF65-F5344CB8AC3E}">
        <p14:creationId xmlns:p14="http://schemas.microsoft.com/office/powerpoint/2010/main" val="313974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8CD08-E723-47A3-8983-04C9253CC83A}" type="slidenum">
              <a:rPr lang="en-US" smtClean="0"/>
              <a:t>8</a:t>
            </a:fld>
            <a:endParaRPr lang="en-US"/>
          </a:p>
        </p:txBody>
      </p:sp>
    </p:spTree>
    <p:extLst>
      <p:ext uri="{BB962C8B-B14F-4D97-AF65-F5344CB8AC3E}">
        <p14:creationId xmlns:p14="http://schemas.microsoft.com/office/powerpoint/2010/main" val="51287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8CD08-E723-47A3-8983-04C9253CC83A}" type="slidenum">
              <a:rPr lang="en-US" smtClean="0"/>
              <a:t>9</a:t>
            </a:fld>
            <a:endParaRPr lang="en-US"/>
          </a:p>
        </p:txBody>
      </p:sp>
    </p:spTree>
    <p:extLst>
      <p:ext uri="{BB962C8B-B14F-4D97-AF65-F5344CB8AC3E}">
        <p14:creationId xmlns:p14="http://schemas.microsoft.com/office/powerpoint/2010/main" val="194845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458824"/>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1" y="458824"/>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1872" y="492224"/>
            <a:ext cx="9692640"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1872" y="492224"/>
            <a:ext cx="9692640" cy="1325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252144" y="433856"/>
            <a:ext cx="9692640" cy="1325562"/>
          </a:xfrm>
        </p:spPr>
        <p:txBody>
          <a:bodyPr/>
          <a:lstStyle/>
          <a:p>
            <a:r>
              <a:rPr lang="en-US" dirty="0"/>
              <a:t>Click to edit Master title style</a:t>
            </a:r>
          </a:p>
        </p:txBody>
      </p:sp>
      <p:sp>
        <p:nvSpPr>
          <p:cNvPr id="3" name="Text Placeholder 2"/>
          <p:cNvSpPr>
            <a:spLocks noGrp="1"/>
          </p:cNvSpPr>
          <p:nvPr>
            <p:ph type="body" idx="1"/>
          </p:nvPr>
        </p:nvSpPr>
        <p:spPr>
          <a:xfrm>
            <a:off x="1261872" y="1762295"/>
            <a:ext cx="4480560" cy="731520"/>
          </a:xfrm>
        </p:spPr>
        <p:txBody>
          <a:bodyPr anchor="b">
            <a:normAutofit/>
          </a:bodyPr>
          <a:lstStyle>
            <a:lvl1pPr marL="0" indent="0">
              <a:spcBef>
                <a:spcPts val="0"/>
              </a:spcBef>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6229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1261872" y="472768"/>
            <a:ext cx="9692640" cy="132556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7"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61872" y="492224"/>
            <a:ext cx="9692640" cy="132556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2">
                <a:lumMod val="70000"/>
              </a:schemeClr>
            </a:gs>
            <a:gs pos="100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3" y="1280646"/>
            <a:ext cx="1904999" cy="365125"/>
          </a:xfrm>
          <a:prstGeom prst="rect">
            <a:avLst/>
          </a:prstGeom>
        </p:spPr>
        <p:txBody>
          <a:bodyPr vert="horz" lIns="91440" tIns="45720" rIns="91440" bIns="45720" rtlCol="0" anchor="ctr"/>
          <a:lstStyle>
            <a:lvl1pPr algn="r">
              <a:defRPr sz="1051" b="0">
                <a:solidFill>
                  <a:schemeClr val="tx2">
                    <a:lumMod val="20000"/>
                    <a:lumOff val="80000"/>
                  </a:schemeClr>
                </a:solidFill>
              </a:defRPr>
            </a:lvl1pPr>
          </a:lstStyle>
          <a:p>
            <a:fld id="{0E59FD0C-5451-4CA0-86AF-E70AE3279989}" type="datetimeFigureOut">
              <a:rPr lang="en-US" dirty="0"/>
              <a:t>10/4/2018</a:t>
            </a:fld>
            <a:endParaRPr lang="en-US" dirty="0"/>
          </a:p>
        </p:txBody>
      </p:sp>
      <p:sp>
        <p:nvSpPr>
          <p:cNvPr id="5" name="Footer Placeholder 4"/>
          <p:cNvSpPr>
            <a:spLocks noGrp="1"/>
          </p:cNvSpPr>
          <p:nvPr>
            <p:ph type="ftr" sz="quarter" idx="3"/>
          </p:nvPr>
        </p:nvSpPr>
        <p:spPr>
          <a:xfrm rot="16200000">
            <a:off x="9959341" y="4046538"/>
            <a:ext cx="3581400" cy="365125"/>
          </a:xfrm>
          <a:prstGeom prst="rect">
            <a:avLst/>
          </a:prstGeom>
        </p:spPr>
        <p:txBody>
          <a:bodyPr vert="horz" lIns="91440" tIns="45720" rIns="91440" bIns="45720" rtlCol="0" anchor="ctr"/>
          <a:lstStyle>
            <a:lvl1pPr algn="l">
              <a:defRPr sz="1051">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2"/>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pic>
        <p:nvPicPr>
          <p:cNvPr id="10" name="Picture 9">
            <a:extLst>
              <a:ext uri="{FF2B5EF4-FFF2-40B4-BE49-F238E27FC236}">
                <a16:creationId xmlns:a16="http://schemas.microsoft.com/office/drawing/2014/main" id="{DACB9631-EAAF-424C-9662-4F82C7F2F76E}"/>
              </a:ext>
            </a:extLst>
          </p:cNvPr>
          <p:cNvPicPr>
            <a:picLocks noChangeAspect="1"/>
          </p:cNvPicPr>
          <p:nvPr userDrawn="1"/>
        </p:nvPicPr>
        <p:blipFill>
          <a:blip r:embed="rId12"/>
          <a:stretch>
            <a:fillRect/>
          </a:stretch>
        </p:blipFill>
        <p:spPr>
          <a:xfrm>
            <a:off x="9367736" y="123332"/>
            <a:ext cx="2707568" cy="273287"/>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0" r:id="rId9"/>
    <p:sldLayoutId id="2147483851" r:id="rId10"/>
  </p:sldLayoutIdLst>
  <p:hf sldNum="0" hdr="0" ftr="0" dt="0"/>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acb6182e29bd7ed2ff96fc4128b95cd9&amp;term_occur=1&amp;term_src=Title:17:Chapter:II:Part:240:Subjgrp:95:240.15c2-1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law.cornell.edu/definitions/index.php?width=840&amp;height=800&amp;iframe=true&amp;def_id=7fc26a46e1c4182b3cec2dad5fe006fb&amp;term_occur=2&amp;term_src=Title:17:Chapter:II:Part:240:Subjgrp:95:240.15c2-12" TargetMode="External"/><Relationship Id="rId4" Type="http://schemas.openxmlformats.org/officeDocument/2006/relationships/hyperlink" Target="https://www.law.cornell.edu/definitions/index.php?width=840&amp;height=800&amp;iframe=true&amp;def_id=7fc26a46e1c4182b3cec2dad5fe006fb&amp;term_occur=1&amp;term_src=Title:17:Chapter:II:Part:240:Subjgrp:95:240.15c2-1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acb6182e29bd7ed2ff96fc4128b95cd9&amp;term_occur=4&amp;term_src=Title:17:Chapter:II:Part:240:Subjgrp:95:240.15c2-12" TargetMode="External"/><Relationship Id="rId3" Type="http://schemas.openxmlformats.org/officeDocument/2006/relationships/hyperlink" Target="https://www.law.cornell.edu/definitions/index.php?width=840&amp;height=800&amp;iframe=true&amp;def_id=acb6182e29bd7ed2ff96fc4128b95cd9&amp;term_occur=2&amp;term_src=Title:17:Chapter:II:Part:240:Subjgrp:95:240.15c2-12" TargetMode="External"/><Relationship Id="rId7" Type="http://schemas.openxmlformats.org/officeDocument/2006/relationships/hyperlink" Target="https://www.law.cornell.edu/definitions/index.php?width=840&amp;height=800&amp;iframe=true&amp;def_id=47d6e27e61dfff82045ac4df0f0eeb4f&amp;term_occur=3&amp;term_src=Title:17:Chapter:II:Part:240:Subjgrp:95:240.15c2-1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7d6e27e61dfff82045ac4df0f0eeb4f&amp;term_occur=2&amp;term_src=Title:17:Chapter:II:Part:240:Subjgrp:95:240.15c2-12" TargetMode="External"/><Relationship Id="rId5" Type="http://schemas.openxmlformats.org/officeDocument/2006/relationships/hyperlink" Target="https://www.law.cornell.edu/definitions/index.php?width=840&amp;height=800&amp;iframe=true&amp;def_id=acb6182e29bd7ed2ff96fc4128b95cd9&amp;term_occur=3&amp;term_src=Title:17:Chapter:II:Part:240:Subjgrp:95:240.15c2-12" TargetMode="External"/><Relationship Id="rId10" Type="http://schemas.openxmlformats.org/officeDocument/2006/relationships/hyperlink" Target="https://www.law.cornell.edu/definitions/index.php?width=840&amp;height=800&amp;iframe=true&amp;def_id=acb6182e29bd7ed2ff96fc4128b95cd9&amp;term_occur=6&amp;term_src=Title:17:Chapter:II:Part:240:Subjgrp:95:240.15c2-12" TargetMode="External"/><Relationship Id="rId4" Type="http://schemas.openxmlformats.org/officeDocument/2006/relationships/hyperlink" Target="https://www.law.cornell.edu/definitions/index.php?width=840&amp;height=800&amp;iframe=true&amp;def_id=47d6e27e61dfff82045ac4df0f0eeb4f&amp;term_occur=1&amp;term_src=Title:17:Chapter:II:Part:240:Subjgrp:95:240.15c2-12" TargetMode="External"/><Relationship Id="rId9" Type="http://schemas.openxmlformats.org/officeDocument/2006/relationships/hyperlink" Target="https://www.law.cornell.edu/definitions/index.php?width=840&amp;height=800&amp;iframe=true&amp;def_id=acb6182e29bd7ed2ff96fc4128b95cd9&amp;term_occur=5&amp;term_src=Title:17:Chapter:II:Part:240:Subjgrp:95:240.15c2-1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7622d798fc40489af89faadc065c9894&amp;term_occur=1&amp;term_src=Title:17:Chapter:II:Part:240:Subjgrp:95:240.15c2-1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law.cornell.edu/definitions/index.php?width=840&amp;height=800&amp;iframe=true&amp;def_id=acb6182e29bd7ed2ff96fc4128b95cd9&amp;term_occur=8&amp;term_src=Title:17:Chapter:II:Part:240:Subjgrp:95:240.15c2-12" TargetMode="External"/><Relationship Id="rId4" Type="http://schemas.openxmlformats.org/officeDocument/2006/relationships/hyperlink" Target="https://www.law.cornell.edu/definitions/index.php?width=840&amp;height=800&amp;iframe=true&amp;def_id=acb6182e29bd7ed2ff96fc4128b95cd9&amp;term_occur=7&amp;term_src=Title:17:Chapter:II:Part:240:Subjgrp:95:240.15c2-1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kozlareklaw.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2B12-F41E-484C-A8ED-7785C71EF983}"/>
              </a:ext>
            </a:extLst>
          </p:cNvPr>
          <p:cNvSpPr>
            <a:spLocks noGrp="1"/>
          </p:cNvSpPr>
          <p:nvPr>
            <p:ph type="ctrTitle"/>
          </p:nvPr>
        </p:nvSpPr>
        <p:spPr>
          <a:xfrm>
            <a:off x="675342" y="1243110"/>
            <a:ext cx="10924988" cy="1613644"/>
          </a:xfrm>
        </p:spPr>
        <p:txBody>
          <a:bodyPr>
            <a:normAutofit/>
          </a:bodyPr>
          <a:lstStyle/>
          <a:p>
            <a:r>
              <a:rPr lang="en-US" sz="6700" dirty="0"/>
              <a:t>Do I </a:t>
            </a:r>
            <a:r>
              <a:rPr lang="en-US" sz="6700" i="1" dirty="0"/>
              <a:t>have</a:t>
            </a:r>
            <a:r>
              <a:rPr lang="en-US" sz="6700" dirty="0"/>
              <a:t> to tell them </a:t>
            </a:r>
            <a:r>
              <a:rPr lang="en-US" sz="6700" i="1" dirty="0"/>
              <a:t>that</a:t>
            </a:r>
            <a:r>
              <a:rPr lang="en-US" sz="6700" dirty="0"/>
              <a:t>?</a:t>
            </a:r>
          </a:p>
        </p:txBody>
      </p:sp>
      <p:sp>
        <p:nvSpPr>
          <p:cNvPr id="3" name="Subtitle 2">
            <a:extLst>
              <a:ext uri="{FF2B5EF4-FFF2-40B4-BE49-F238E27FC236}">
                <a16:creationId xmlns:a16="http://schemas.microsoft.com/office/drawing/2014/main" id="{A23ACFED-0A29-45BC-8C29-D58D916598C0}"/>
              </a:ext>
            </a:extLst>
          </p:cNvPr>
          <p:cNvSpPr>
            <a:spLocks noGrp="1"/>
          </p:cNvSpPr>
          <p:nvPr>
            <p:ph type="subTitle" idx="1"/>
          </p:nvPr>
        </p:nvSpPr>
        <p:spPr>
          <a:xfrm>
            <a:off x="676191" y="2965832"/>
            <a:ext cx="9376246" cy="673843"/>
          </a:xfrm>
        </p:spPr>
        <p:txBody>
          <a:bodyPr>
            <a:normAutofit/>
          </a:bodyPr>
          <a:lstStyle/>
          <a:p>
            <a:r>
              <a:rPr lang="en-US" sz="3600" dirty="0">
                <a:solidFill>
                  <a:schemeClr val="bg2">
                    <a:lumMod val="20000"/>
                    <a:lumOff val="80000"/>
                  </a:schemeClr>
                </a:solidFill>
              </a:rPr>
              <a:t>Bond disclosure and you</a:t>
            </a:r>
          </a:p>
        </p:txBody>
      </p:sp>
      <p:sp>
        <p:nvSpPr>
          <p:cNvPr id="4" name="Subtitle 2">
            <a:extLst>
              <a:ext uri="{FF2B5EF4-FFF2-40B4-BE49-F238E27FC236}">
                <a16:creationId xmlns:a16="http://schemas.microsoft.com/office/drawing/2014/main" id="{DAF1598C-5541-487B-92E4-146E486FA59E}"/>
              </a:ext>
            </a:extLst>
          </p:cNvPr>
          <p:cNvSpPr txBox="1">
            <a:spLocks/>
          </p:cNvSpPr>
          <p:nvPr/>
        </p:nvSpPr>
        <p:spPr>
          <a:xfrm>
            <a:off x="2122472" y="5319071"/>
            <a:ext cx="9376246" cy="1302870"/>
          </a:xfrm>
          <a:prstGeom prst="rect">
            <a:avLst/>
          </a:prstGeom>
        </p:spPr>
        <p:txBody>
          <a:bodyPr vert="horz" lIns="91440" tIns="45720" rIns="91440" bIns="45720" rtlCol="0">
            <a:normAutofit/>
          </a:bodyPr>
          <a:lstStyle>
            <a:lvl1pPr marL="0" indent="0" algn="l" defTabSz="914377" rtl="0" eaLnBrk="1" latinLnBrk="0" hangingPunct="1">
              <a:lnSpc>
                <a:spcPct val="95000"/>
              </a:lnSpc>
              <a:spcBef>
                <a:spcPts val="1400"/>
              </a:spcBef>
              <a:spcAft>
                <a:spcPts val="200"/>
              </a:spcAft>
              <a:buClr>
                <a:schemeClr val="accent1"/>
              </a:buClr>
              <a:buSzPct val="80000"/>
              <a:buFont typeface="Arial" pitchFamily="34" charset="0"/>
              <a:buNone/>
              <a:defRPr sz="2200" kern="1200" spc="11" baseline="0">
                <a:solidFill>
                  <a:schemeClr val="tx1">
                    <a:lumMod val="75000"/>
                  </a:schemeClr>
                </a:solidFill>
                <a:latin typeface="+mn-lt"/>
                <a:ea typeface="+mn-ea"/>
                <a:cs typeface="+mn-cs"/>
              </a:defRPr>
            </a:lvl1pPr>
            <a:lvl2pPr marL="457189" indent="0" algn="ctr" defTabSz="914377"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377" indent="0" algn="ctr" defTabSz="914377"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566"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754"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5943"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131"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320"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509"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r">
              <a:lnSpc>
                <a:spcPct val="100000"/>
              </a:lnSpc>
              <a:spcBef>
                <a:spcPts val="0"/>
              </a:spcBef>
              <a:spcAft>
                <a:spcPts val="500"/>
              </a:spcAft>
            </a:pPr>
            <a:r>
              <a:rPr lang="en-US" sz="2000" dirty="0">
                <a:solidFill>
                  <a:schemeClr val="bg2">
                    <a:lumMod val="20000"/>
                    <a:lumOff val="80000"/>
                  </a:schemeClr>
                </a:solidFill>
              </a:rPr>
              <a:t>Michael E. Kozlarek</a:t>
            </a:r>
          </a:p>
          <a:p>
            <a:pPr algn="r">
              <a:lnSpc>
                <a:spcPct val="100000"/>
              </a:lnSpc>
              <a:spcBef>
                <a:spcPts val="0"/>
              </a:spcBef>
              <a:spcAft>
                <a:spcPts val="500"/>
              </a:spcAft>
            </a:pPr>
            <a:r>
              <a:rPr lang="en-US" sz="2000" dirty="0">
                <a:solidFill>
                  <a:schemeClr val="bg2">
                    <a:lumMod val="20000"/>
                    <a:lumOff val="80000"/>
                  </a:schemeClr>
                </a:solidFill>
              </a:rPr>
              <a:t>October 2018</a:t>
            </a:r>
          </a:p>
          <a:p>
            <a:pPr algn="r">
              <a:lnSpc>
                <a:spcPct val="100000"/>
              </a:lnSpc>
              <a:spcBef>
                <a:spcPts val="0"/>
              </a:spcBef>
              <a:spcAft>
                <a:spcPts val="500"/>
              </a:spcAft>
            </a:pPr>
            <a:r>
              <a:rPr lang="en-US" sz="2000" dirty="0">
                <a:solidFill>
                  <a:schemeClr val="bg2">
                    <a:lumMod val="20000"/>
                    <a:lumOff val="80000"/>
                  </a:schemeClr>
                </a:solidFill>
              </a:rPr>
              <a:t>SC GFOA</a:t>
            </a:r>
          </a:p>
        </p:txBody>
      </p:sp>
    </p:spTree>
    <p:extLst>
      <p:ext uri="{BB962C8B-B14F-4D97-AF65-F5344CB8AC3E}">
        <p14:creationId xmlns:p14="http://schemas.microsoft.com/office/powerpoint/2010/main" val="6200597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inquiring minds want to know">
            <a:extLst>
              <a:ext uri="{FF2B5EF4-FFF2-40B4-BE49-F238E27FC236}">
                <a16:creationId xmlns:a16="http://schemas.microsoft.com/office/drawing/2014/main" id="{FCC7A9BF-2543-4DA4-8E99-F3DAA411BB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7223" y="-1"/>
            <a:ext cx="6502401" cy="6858001"/>
          </a:xfrm>
          <a:prstGeom prst="rect">
            <a:avLst/>
          </a:prstGeom>
          <a:noFill/>
          <a:ln>
            <a:noFill/>
          </a:ln>
        </p:spPr>
      </p:pic>
    </p:spTree>
    <p:extLst>
      <p:ext uri="{BB962C8B-B14F-4D97-AF65-F5344CB8AC3E}">
        <p14:creationId xmlns:p14="http://schemas.microsoft.com/office/powerpoint/2010/main" val="30313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391781"/>
            <a:ext cx="9692640" cy="1325562"/>
          </a:xfrm>
        </p:spPr>
        <p:txBody>
          <a:bodyPr/>
          <a:lstStyle/>
          <a:p>
            <a:r>
              <a:rPr lang="en-US" dirty="0">
                <a:solidFill>
                  <a:schemeClr val="bg1"/>
                </a:solidFill>
              </a:rPr>
              <a:t>15c2-12 (Continuing Disclosure)</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50663"/>
            <a:ext cx="11241016" cy="5210447"/>
          </a:xfrm>
        </p:spPr>
        <p:txBody>
          <a:bodyPr>
            <a:normAutofit/>
          </a:bodyPr>
          <a:lstStyle/>
          <a:p>
            <a:pPr>
              <a:buClr>
                <a:schemeClr val="tx1"/>
              </a:buClr>
            </a:pPr>
            <a:r>
              <a:rPr lang="en-US" sz="2800" dirty="0">
                <a:solidFill>
                  <a:schemeClr val="bg1"/>
                </a:solidFill>
              </a:rPr>
              <a:t>(1) Principal and interest payment delinquencies; </a:t>
            </a:r>
          </a:p>
          <a:p>
            <a:pPr>
              <a:buClr>
                <a:schemeClr val="tx1"/>
              </a:buClr>
            </a:pPr>
            <a:r>
              <a:rPr lang="en-US" sz="2800" dirty="0">
                <a:solidFill>
                  <a:schemeClr val="bg1"/>
                </a:solidFill>
              </a:rPr>
              <a:t>(2) Non-payment related defaults, if </a:t>
            </a:r>
            <a:r>
              <a:rPr lang="en-US" sz="2800" u="sng" dirty="0">
                <a:solidFill>
                  <a:schemeClr val="bg1"/>
                </a:solidFill>
                <a:hlinkClick r:id="rId3" tooltip="material">
                  <a:extLst>
                    <a:ext uri="{A12FA001-AC4F-418D-AE19-62706E023703}">
                      <ahyp:hlinkClr xmlns:ahyp="http://schemas.microsoft.com/office/drawing/2018/hyperlinkcolor" xmlns="" val="tx"/>
                    </a:ext>
                  </a:extLst>
                </a:hlinkClick>
              </a:rPr>
              <a:t>material</a:t>
            </a:r>
            <a:r>
              <a:rPr lang="en-US" sz="2800" dirty="0">
                <a:solidFill>
                  <a:schemeClr val="bg1"/>
                </a:solidFill>
              </a:rPr>
              <a:t>; </a:t>
            </a:r>
          </a:p>
          <a:p>
            <a:pPr>
              <a:buClr>
                <a:schemeClr val="tx1"/>
              </a:buClr>
            </a:pPr>
            <a:r>
              <a:rPr lang="en-US" sz="2800" dirty="0">
                <a:solidFill>
                  <a:schemeClr val="bg1"/>
                </a:solidFill>
              </a:rPr>
              <a:t>(3) Unscheduled draws on debt service reserves reflecting financial difficulties; </a:t>
            </a:r>
          </a:p>
          <a:p>
            <a:pPr>
              <a:buClr>
                <a:schemeClr val="tx1"/>
              </a:buClr>
            </a:pPr>
            <a:r>
              <a:rPr lang="en-US" sz="2800" dirty="0">
                <a:solidFill>
                  <a:schemeClr val="bg1"/>
                </a:solidFill>
              </a:rPr>
              <a:t>(4) Unscheduled draws on </a:t>
            </a:r>
            <a:r>
              <a:rPr lang="en-US" sz="2800" u="sng" dirty="0">
                <a:solidFill>
                  <a:schemeClr val="bg1"/>
                </a:solidFill>
                <a:hlinkClick r:id="rId4" tooltip="credit">
                  <a:extLst>
                    <a:ext uri="{A12FA001-AC4F-418D-AE19-62706E023703}">
                      <ahyp:hlinkClr xmlns:ahyp="http://schemas.microsoft.com/office/drawing/2018/hyperlinkcolor" xmlns="" val="tx"/>
                    </a:ext>
                  </a:extLst>
                </a:hlinkClick>
              </a:rPr>
              <a:t>credit</a:t>
            </a:r>
            <a:r>
              <a:rPr lang="en-US" sz="2800" dirty="0">
                <a:solidFill>
                  <a:schemeClr val="bg1"/>
                </a:solidFill>
              </a:rPr>
              <a:t> enhancements reflecting financial difficulties; </a:t>
            </a:r>
          </a:p>
          <a:p>
            <a:pPr>
              <a:buClr>
                <a:schemeClr val="tx1"/>
              </a:buClr>
            </a:pPr>
            <a:r>
              <a:rPr lang="en-US" sz="2800" dirty="0">
                <a:solidFill>
                  <a:schemeClr val="bg1"/>
                </a:solidFill>
              </a:rPr>
              <a:t>(5) Substitution of </a:t>
            </a:r>
            <a:r>
              <a:rPr lang="en-US" sz="2800" u="sng" dirty="0">
                <a:solidFill>
                  <a:schemeClr val="bg1"/>
                </a:solidFill>
                <a:hlinkClick r:id="rId5" tooltip="credit">
                  <a:extLst>
                    <a:ext uri="{A12FA001-AC4F-418D-AE19-62706E023703}">
                      <ahyp:hlinkClr xmlns:ahyp="http://schemas.microsoft.com/office/drawing/2018/hyperlinkcolor" xmlns="" val="tx"/>
                    </a:ext>
                  </a:extLst>
                </a:hlinkClick>
              </a:rPr>
              <a:t>credit</a:t>
            </a:r>
            <a:r>
              <a:rPr lang="en-US" sz="2800" dirty="0">
                <a:solidFill>
                  <a:schemeClr val="bg1"/>
                </a:solidFill>
              </a:rPr>
              <a:t> or liquidity providers, or their failure to perform; </a:t>
            </a: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277913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398010"/>
            <a:ext cx="9692640" cy="1325562"/>
          </a:xfrm>
        </p:spPr>
        <p:txBody>
          <a:bodyPr/>
          <a:lstStyle/>
          <a:p>
            <a:r>
              <a:rPr lang="en-US" dirty="0">
                <a:solidFill>
                  <a:schemeClr val="bg1"/>
                </a:solidFill>
              </a:rPr>
              <a:t>15c2-12</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56892"/>
            <a:ext cx="11241016" cy="5201108"/>
          </a:xfrm>
        </p:spPr>
        <p:txBody>
          <a:bodyPr>
            <a:normAutofit fontScale="92500"/>
          </a:bodyPr>
          <a:lstStyle/>
          <a:p>
            <a:pPr>
              <a:buClr>
                <a:schemeClr val="tx1"/>
              </a:buClr>
            </a:pPr>
            <a:r>
              <a:rPr lang="en-US" sz="3000" dirty="0">
                <a:solidFill>
                  <a:schemeClr val="bg1"/>
                </a:solidFill>
              </a:rPr>
              <a:t>(6) Adverse tax opinions, the issuance by the Internal Revenue Service of proposed or final determinations of taxability, Notices of Proposed Issue (IRS Form 5701-TEB) or other </a:t>
            </a:r>
            <a:r>
              <a:rPr lang="en-US" sz="3000" u="sng" dirty="0">
                <a:solidFill>
                  <a:schemeClr val="bg1"/>
                </a:solidFill>
                <a:hlinkClick r:id="rId3" tooltip="material">
                  <a:extLst>
                    <a:ext uri="{A12FA001-AC4F-418D-AE19-62706E023703}">
                      <ahyp:hlinkClr xmlns:ahyp="http://schemas.microsoft.com/office/drawing/2018/hyperlinkcolor" xmlns="" val="tx"/>
                    </a:ext>
                  </a:extLst>
                </a:hlinkClick>
              </a:rPr>
              <a:t>material</a:t>
            </a:r>
            <a:r>
              <a:rPr lang="en-US" sz="3000" dirty="0">
                <a:solidFill>
                  <a:schemeClr val="bg1"/>
                </a:solidFill>
              </a:rPr>
              <a:t> notices or determinations with respect to the tax status of the </a:t>
            </a:r>
            <a:r>
              <a:rPr lang="en-US" sz="3000" u="sng" dirty="0">
                <a:solidFill>
                  <a:schemeClr val="bg1"/>
                </a:solidFill>
                <a:hlinkClick r:id="rId4" tooltip="security">
                  <a:extLst>
                    <a:ext uri="{A12FA001-AC4F-418D-AE19-62706E023703}">
                      <ahyp:hlinkClr xmlns:ahyp="http://schemas.microsoft.com/office/drawing/2018/hyperlinkcolor" xmlns="" val="tx"/>
                    </a:ext>
                  </a:extLst>
                </a:hlinkClick>
              </a:rPr>
              <a:t>security</a:t>
            </a:r>
            <a:r>
              <a:rPr lang="en-US" sz="3000" dirty="0">
                <a:solidFill>
                  <a:schemeClr val="bg1"/>
                </a:solidFill>
              </a:rPr>
              <a:t>, or other </a:t>
            </a:r>
            <a:r>
              <a:rPr lang="en-US" sz="3000" u="sng" dirty="0">
                <a:solidFill>
                  <a:schemeClr val="bg1"/>
                </a:solidFill>
                <a:hlinkClick r:id="rId5" tooltip="material">
                  <a:extLst>
                    <a:ext uri="{A12FA001-AC4F-418D-AE19-62706E023703}">
                      <ahyp:hlinkClr xmlns:ahyp="http://schemas.microsoft.com/office/drawing/2018/hyperlinkcolor" xmlns="" val="tx"/>
                    </a:ext>
                  </a:extLst>
                </a:hlinkClick>
              </a:rPr>
              <a:t>material</a:t>
            </a:r>
            <a:r>
              <a:rPr lang="en-US" sz="3000" dirty="0">
                <a:solidFill>
                  <a:schemeClr val="bg1"/>
                </a:solidFill>
              </a:rPr>
              <a:t> events affecting the tax status of the </a:t>
            </a:r>
            <a:r>
              <a:rPr lang="en-US" sz="3000" u="sng" dirty="0">
                <a:solidFill>
                  <a:schemeClr val="bg1"/>
                </a:solidFill>
                <a:hlinkClick r:id="rId6" tooltip="security">
                  <a:extLst>
                    <a:ext uri="{A12FA001-AC4F-418D-AE19-62706E023703}">
                      <ahyp:hlinkClr xmlns:ahyp="http://schemas.microsoft.com/office/drawing/2018/hyperlinkcolor" xmlns="" val="tx"/>
                    </a:ext>
                  </a:extLst>
                </a:hlinkClick>
              </a:rPr>
              <a:t>security</a:t>
            </a:r>
            <a:r>
              <a:rPr lang="en-US" sz="3000" dirty="0">
                <a:solidFill>
                  <a:schemeClr val="bg1"/>
                </a:solidFill>
              </a:rPr>
              <a:t>; </a:t>
            </a:r>
          </a:p>
          <a:p>
            <a:pPr>
              <a:buClr>
                <a:schemeClr val="tx1"/>
              </a:buClr>
            </a:pPr>
            <a:r>
              <a:rPr lang="en-US" sz="3000" dirty="0">
                <a:solidFill>
                  <a:schemeClr val="bg1"/>
                </a:solidFill>
              </a:rPr>
              <a:t>(7) Modifications to rights of </a:t>
            </a:r>
            <a:r>
              <a:rPr lang="en-US" sz="3000" u="sng" dirty="0">
                <a:solidFill>
                  <a:schemeClr val="bg1"/>
                </a:solidFill>
                <a:hlinkClick r:id="rId7" tooltip="security">
                  <a:extLst>
                    <a:ext uri="{A12FA001-AC4F-418D-AE19-62706E023703}">
                      <ahyp:hlinkClr xmlns:ahyp="http://schemas.microsoft.com/office/drawing/2018/hyperlinkcolor" xmlns="" val="tx"/>
                    </a:ext>
                  </a:extLst>
                </a:hlinkClick>
              </a:rPr>
              <a:t>security</a:t>
            </a:r>
            <a:r>
              <a:rPr lang="en-US" sz="3000" dirty="0">
                <a:solidFill>
                  <a:schemeClr val="bg1"/>
                </a:solidFill>
              </a:rPr>
              <a:t> holders, if </a:t>
            </a:r>
            <a:r>
              <a:rPr lang="en-US" sz="3000" u="sng" dirty="0">
                <a:solidFill>
                  <a:schemeClr val="bg1"/>
                </a:solidFill>
                <a:hlinkClick r:id="rId8" tooltip="material">
                  <a:extLst>
                    <a:ext uri="{A12FA001-AC4F-418D-AE19-62706E023703}">
                      <ahyp:hlinkClr xmlns:ahyp="http://schemas.microsoft.com/office/drawing/2018/hyperlinkcolor" xmlns="" val="tx"/>
                    </a:ext>
                  </a:extLst>
                </a:hlinkClick>
              </a:rPr>
              <a:t>material</a:t>
            </a:r>
            <a:r>
              <a:rPr lang="en-US" sz="3000" dirty="0">
                <a:solidFill>
                  <a:schemeClr val="bg1"/>
                </a:solidFill>
              </a:rPr>
              <a:t>; </a:t>
            </a:r>
          </a:p>
          <a:p>
            <a:pPr>
              <a:buClr>
                <a:schemeClr val="tx1"/>
              </a:buClr>
            </a:pPr>
            <a:r>
              <a:rPr lang="en-US" sz="3000" dirty="0">
                <a:solidFill>
                  <a:schemeClr val="bg1"/>
                </a:solidFill>
              </a:rPr>
              <a:t>(8) Bond calls, if </a:t>
            </a:r>
            <a:r>
              <a:rPr lang="en-US" sz="3000" u="sng" dirty="0">
                <a:solidFill>
                  <a:schemeClr val="bg1"/>
                </a:solidFill>
                <a:hlinkClick r:id="rId9" tooltip="material">
                  <a:extLst>
                    <a:ext uri="{A12FA001-AC4F-418D-AE19-62706E023703}">
                      <ahyp:hlinkClr xmlns:ahyp="http://schemas.microsoft.com/office/drawing/2018/hyperlinkcolor" xmlns="" val="tx"/>
                    </a:ext>
                  </a:extLst>
                </a:hlinkClick>
              </a:rPr>
              <a:t>material</a:t>
            </a:r>
            <a:r>
              <a:rPr lang="en-US" sz="3000" dirty="0">
                <a:solidFill>
                  <a:schemeClr val="bg1"/>
                </a:solidFill>
              </a:rPr>
              <a:t>, and tender offers; </a:t>
            </a:r>
          </a:p>
          <a:p>
            <a:pPr>
              <a:buClr>
                <a:schemeClr val="tx1"/>
              </a:buClr>
            </a:pPr>
            <a:r>
              <a:rPr lang="en-US" sz="3000" dirty="0">
                <a:solidFill>
                  <a:schemeClr val="bg1"/>
                </a:solidFill>
              </a:rPr>
              <a:t>(9) Defeasances; </a:t>
            </a:r>
          </a:p>
          <a:p>
            <a:pPr>
              <a:buClr>
                <a:schemeClr val="tx1"/>
              </a:buClr>
            </a:pPr>
            <a:r>
              <a:rPr lang="en-US" sz="3000" dirty="0">
                <a:solidFill>
                  <a:schemeClr val="bg1"/>
                </a:solidFill>
              </a:rPr>
              <a:t>(10) Release, substitution, or sale of property securing repayment of the securities, if </a:t>
            </a:r>
            <a:r>
              <a:rPr lang="en-US" sz="3000" u="sng" dirty="0">
                <a:solidFill>
                  <a:schemeClr val="bg1"/>
                </a:solidFill>
                <a:hlinkClick r:id="rId10" tooltip="material">
                  <a:extLst>
                    <a:ext uri="{A12FA001-AC4F-418D-AE19-62706E023703}">
                      <ahyp:hlinkClr xmlns:ahyp="http://schemas.microsoft.com/office/drawing/2018/hyperlinkcolor" xmlns="" val="tx"/>
                    </a:ext>
                  </a:extLst>
                </a:hlinkClick>
              </a:rPr>
              <a:t>material</a:t>
            </a:r>
            <a:r>
              <a:rPr lang="en-US" sz="3000" dirty="0">
                <a:solidFill>
                  <a:schemeClr val="bg1"/>
                </a:solidFill>
              </a:rPr>
              <a:t>;  </a:t>
            </a: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171332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410452"/>
            <a:ext cx="9692640" cy="1325562"/>
          </a:xfrm>
        </p:spPr>
        <p:txBody>
          <a:bodyPr/>
          <a:lstStyle/>
          <a:p>
            <a:r>
              <a:rPr lang="en-US" dirty="0">
                <a:solidFill>
                  <a:schemeClr val="bg1"/>
                </a:solidFill>
              </a:rPr>
              <a:t>15c2-12</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69334"/>
            <a:ext cx="11241016" cy="5188666"/>
          </a:xfrm>
        </p:spPr>
        <p:txBody>
          <a:bodyPr>
            <a:normAutofit/>
          </a:bodyPr>
          <a:lstStyle/>
          <a:p>
            <a:pPr>
              <a:buClr>
                <a:schemeClr val="tx1"/>
              </a:buClr>
            </a:pPr>
            <a:r>
              <a:rPr lang="en-US" sz="2600" dirty="0">
                <a:solidFill>
                  <a:schemeClr val="bg1"/>
                </a:solidFill>
              </a:rPr>
              <a:t>(11) Rating changes; </a:t>
            </a:r>
          </a:p>
          <a:p>
            <a:pPr>
              <a:buClr>
                <a:schemeClr val="tx1"/>
              </a:buClr>
            </a:pPr>
            <a:r>
              <a:rPr lang="en-US" sz="2600" dirty="0">
                <a:solidFill>
                  <a:schemeClr val="bg1"/>
                </a:solidFill>
              </a:rPr>
              <a:t>(12) Bankruptcy, insolvency, receivership or similar event of the obligated person; </a:t>
            </a:r>
          </a:p>
          <a:p>
            <a:pPr>
              <a:buClr>
                <a:schemeClr val="tx1"/>
              </a:buClr>
            </a:pPr>
            <a:r>
              <a:rPr lang="en-US" sz="2600" dirty="0">
                <a:solidFill>
                  <a:schemeClr val="bg1"/>
                </a:solidFill>
              </a:rPr>
              <a:t>(13) The consummation of a merger, consolidation, or acquisition involving an obligated person or the sale of all or substantially all of the assets of the obligated person, other than in the ordinary course of business, the entry into a definitive agreement to undertake such an </a:t>
            </a:r>
            <a:r>
              <a:rPr lang="en-US" sz="2600" u="sng" dirty="0">
                <a:solidFill>
                  <a:schemeClr val="bg1"/>
                </a:solidFill>
                <a:hlinkClick r:id="rId3" tooltip="action">
                  <a:extLst>
                    <a:ext uri="{A12FA001-AC4F-418D-AE19-62706E023703}">
                      <ahyp:hlinkClr xmlns:ahyp="http://schemas.microsoft.com/office/drawing/2018/hyperlinkcolor" xmlns="" val="tx"/>
                    </a:ext>
                  </a:extLst>
                </a:hlinkClick>
              </a:rPr>
              <a:t>action</a:t>
            </a:r>
            <a:r>
              <a:rPr lang="en-US" sz="2600" dirty="0">
                <a:solidFill>
                  <a:schemeClr val="bg1"/>
                </a:solidFill>
              </a:rPr>
              <a:t> or the termination of a definitive agreement relating to any such actions, other than pursuant to its terms, if </a:t>
            </a:r>
            <a:r>
              <a:rPr lang="en-US" sz="2600" u="sng" dirty="0">
                <a:solidFill>
                  <a:schemeClr val="bg1"/>
                </a:solidFill>
                <a:hlinkClick r:id="rId4" tooltip="material">
                  <a:extLst>
                    <a:ext uri="{A12FA001-AC4F-418D-AE19-62706E023703}">
                      <ahyp:hlinkClr xmlns:ahyp="http://schemas.microsoft.com/office/drawing/2018/hyperlinkcolor" xmlns="" val="tx"/>
                    </a:ext>
                  </a:extLst>
                </a:hlinkClick>
              </a:rPr>
              <a:t>material</a:t>
            </a:r>
            <a:r>
              <a:rPr lang="en-US" sz="2600" dirty="0">
                <a:solidFill>
                  <a:schemeClr val="bg1"/>
                </a:solidFill>
              </a:rPr>
              <a:t>; </a:t>
            </a:r>
          </a:p>
          <a:p>
            <a:pPr>
              <a:buClr>
                <a:schemeClr val="tx1"/>
              </a:buClr>
            </a:pPr>
            <a:r>
              <a:rPr lang="en-US" sz="2600" dirty="0">
                <a:solidFill>
                  <a:schemeClr val="bg1"/>
                </a:solidFill>
              </a:rPr>
              <a:t>(14) Appointment of a successor or additional trustee or the change of name of a trustee, if </a:t>
            </a:r>
            <a:r>
              <a:rPr lang="en-US" sz="2600" u="sng" dirty="0">
                <a:solidFill>
                  <a:schemeClr val="bg1"/>
                </a:solidFill>
                <a:hlinkClick r:id="rId5" tooltip="material">
                  <a:extLst>
                    <a:ext uri="{A12FA001-AC4F-418D-AE19-62706E023703}">
                      <ahyp:hlinkClr xmlns:ahyp="http://schemas.microsoft.com/office/drawing/2018/hyperlinkcolor" xmlns="" val="tx"/>
                    </a:ext>
                  </a:extLst>
                </a:hlinkClick>
              </a:rPr>
              <a:t>material</a:t>
            </a:r>
            <a:r>
              <a:rPr lang="en-US" sz="2600" dirty="0">
                <a:solidFill>
                  <a:schemeClr val="bg1"/>
                </a:solidFill>
              </a:rPr>
              <a:t>.</a:t>
            </a: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238911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410452"/>
            <a:ext cx="9692640" cy="1325562"/>
          </a:xfrm>
        </p:spPr>
        <p:txBody>
          <a:bodyPr/>
          <a:lstStyle/>
          <a:p>
            <a:r>
              <a:rPr lang="en-US" dirty="0">
                <a:solidFill>
                  <a:schemeClr val="bg1"/>
                </a:solidFill>
              </a:rPr>
              <a:t>15c2-12 – new (and improved?)</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69334"/>
            <a:ext cx="11241016" cy="5188666"/>
          </a:xfrm>
        </p:spPr>
        <p:txBody>
          <a:bodyPr>
            <a:normAutofit/>
          </a:bodyPr>
          <a:lstStyle/>
          <a:p>
            <a:pPr>
              <a:buClr>
                <a:schemeClr val="tx1"/>
              </a:buClr>
            </a:pPr>
            <a:r>
              <a:rPr lang="en-US" sz="2800" dirty="0">
                <a:solidFill>
                  <a:schemeClr val="bg1"/>
                </a:solidFill>
              </a:rPr>
              <a:t>[15] Incurrence of a financial obligation of the issuer or obligated person, if material, or agreement to covenants, events of default, remedies, priority rights, or other similar terms of a financial obligation of the issuer or obligated person, any of which affect security holders, if material; and</a:t>
            </a:r>
          </a:p>
          <a:p>
            <a:pPr>
              <a:buClr>
                <a:schemeClr val="tx1"/>
              </a:buClr>
            </a:pPr>
            <a:r>
              <a:rPr lang="en-US" sz="2800" dirty="0">
                <a:solidFill>
                  <a:schemeClr val="bg1"/>
                </a:solidFill>
              </a:rPr>
              <a:t>[16] Default, event of acceleration, termination event, modification of terms, or other similar events under the terms of the financial obligation of the issuer or obligated person, any of which reflect financial difficulties.</a:t>
            </a:r>
          </a:p>
          <a:p>
            <a:pPr marL="274314" lvl="1" indent="0">
              <a:buClr>
                <a:schemeClr val="tx1">
                  <a:lumMod val="95000"/>
                  <a:lumOff val="5000"/>
                </a:schemeClr>
              </a:buClr>
              <a:buNone/>
            </a:pPr>
            <a:endParaRPr lang="en-US" sz="2600" dirty="0">
              <a:solidFill>
                <a:schemeClr val="bg1"/>
              </a:solidFill>
            </a:endParaRPr>
          </a:p>
        </p:txBody>
      </p:sp>
    </p:spTree>
    <p:extLst>
      <p:ext uri="{BB962C8B-B14F-4D97-AF65-F5344CB8AC3E}">
        <p14:creationId xmlns:p14="http://schemas.microsoft.com/office/powerpoint/2010/main" val="89043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lated image">
            <a:extLst>
              <a:ext uri="{FF2B5EF4-FFF2-40B4-BE49-F238E27FC236}">
                <a16:creationId xmlns:a16="http://schemas.microsoft.com/office/drawing/2014/main" id="{ABE47A08-6E09-4F14-8B05-5FE908EFF8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946" y="98857"/>
            <a:ext cx="5486400" cy="6664410"/>
          </a:xfrm>
          <a:prstGeom prst="rect">
            <a:avLst/>
          </a:prstGeom>
          <a:noFill/>
          <a:ln>
            <a:noFill/>
          </a:ln>
        </p:spPr>
      </p:pic>
    </p:spTree>
    <p:extLst>
      <p:ext uri="{BB962C8B-B14F-4D97-AF65-F5344CB8AC3E}">
        <p14:creationId xmlns:p14="http://schemas.microsoft.com/office/powerpoint/2010/main" val="421876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410452"/>
            <a:ext cx="9692640" cy="1325562"/>
          </a:xfrm>
        </p:spPr>
        <p:txBody>
          <a:bodyPr/>
          <a:lstStyle/>
          <a:p>
            <a:r>
              <a:rPr lang="en-US" dirty="0">
                <a:solidFill>
                  <a:schemeClr val="bg1"/>
                </a:solidFill>
              </a:rPr>
              <a:t>Continuing Disclosure Failures</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69334"/>
            <a:ext cx="11241016" cy="5188666"/>
          </a:xfrm>
        </p:spPr>
        <p:txBody>
          <a:bodyPr>
            <a:normAutofit/>
          </a:bodyPr>
          <a:lstStyle/>
          <a:p>
            <a:pPr lvl="1">
              <a:buClr>
                <a:schemeClr val="tx1"/>
              </a:buClr>
              <a:buFont typeface="Arial" panose="020B0604020202020204" pitchFamily="34" charset="0"/>
              <a:buChar char="•"/>
            </a:pPr>
            <a:r>
              <a:rPr lang="en-US" sz="2800" dirty="0">
                <a:solidFill>
                  <a:schemeClr val="bg1"/>
                </a:solidFill>
              </a:rPr>
              <a:t>More frequent / complete financial information from corporations </a:t>
            </a:r>
          </a:p>
          <a:p>
            <a:pPr lvl="1">
              <a:buClr>
                <a:schemeClr val="tx1"/>
              </a:buClr>
              <a:buFont typeface="Arial" panose="020B0604020202020204" pitchFamily="34" charset="0"/>
              <a:buChar char="•"/>
            </a:pPr>
            <a:r>
              <a:rPr lang="en-US" sz="2800" dirty="0">
                <a:solidFill>
                  <a:schemeClr val="bg1"/>
                </a:solidFill>
              </a:rPr>
              <a:t>“Culture” of non-compliance</a:t>
            </a:r>
          </a:p>
          <a:p>
            <a:pPr lvl="1">
              <a:buClr>
                <a:schemeClr val="tx1"/>
              </a:buClr>
              <a:buFont typeface="Arial" panose="020B0604020202020204" pitchFamily="34" charset="0"/>
              <a:buChar char="•"/>
            </a:pPr>
            <a:r>
              <a:rPr lang="en-US" sz="2800" dirty="0">
                <a:solidFill>
                  <a:schemeClr val="bg1"/>
                </a:solidFill>
              </a:rPr>
              <a:t>Absence of uniform disclosure protocols</a:t>
            </a:r>
          </a:p>
          <a:p>
            <a:pPr lvl="1">
              <a:buClr>
                <a:schemeClr val="tx1"/>
              </a:buClr>
              <a:buFont typeface="Arial" panose="020B0604020202020204" pitchFamily="34" charset="0"/>
              <a:buChar char="•"/>
            </a:pPr>
            <a:r>
              <a:rPr lang="en-US" sz="2800" dirty="0">
                <a:solidFill>
                  <a:schemeClr val="bg1"/>
                </a:solidFill>
              </a:rPr>
              <a:t>Lack of publicly available information</a:t>
            </a:r>
          </a:p>
          <a:p>
            <a:pPr lvl="1">
              <a:buClr>
                <a:schemeClr val="tx1"/>
              </a:buClr>
              <a:buFont typeface="Arial" panose="020B0604020202020204" pitchFamily="34" charset="0"/>
              <a:buChar char="•"/>
            </a:pPr>
            <a:r>
              <a:rPr lang="en-US" sz="4800" dirty="0">
                <a:solidFill>
                  <a:schemeClr val="bg1"/>
                </a:solidFill>
                <a:sym typeface="Wingdings" panose="05000000000000000000" pitchFamily="2" charset="2"/>
              </a:rPr>
              <a:t></a:t>
            </a:r>
            <a:r>
              <a:rPr lang="en-US" sz="4800" dirty="0">
                <a:solidFill>
                  <a:schemeClr val="bg1"/>
                </a:solidFill>
              </a:rPr>
              <a:t>MCDC Initiative</a:t>
            </a:r>
          </a:p>
          <a:p>
            <a:pPr lvl="2">
              <a:buClr>
                <a:schemeClr val="tx1"/>
              </a:buClr>
              <a:buFont typeface="Arial" panose="020B0604020202020204" pitchFamily="34" charset="0"/>
              <a:buChar char="•"/>
            </a:pPr>
            <a:r>
              <a:rPr lang="en-US" sz="2800" dirty="0">
                <a:solidFill>
                  <a:schemeClr val="bg1"/>
                </a:solidFill>
              </a:rPr>
              <a:t>71 issuer settlements</a:t>
            </a:r>
          </a:p>
          <a:p>
            <a:pPr lvl="2">
              <a:buClr>
                <a:schemeClr val="tx1"/>
              </a:buClr>
              <a:buFont typeface="Arial" panose="020B0604020202020204" pitchFamily="34" charset="0"/>
              <a:buChar char="•"/>
            </a:pPr>
            <a:r>
              <a:rPr lang="en-US" sz="2800" dirty="0">
                <a:solidFill>
                  <a:schemeClr val="bg1"/>
                </a:solidFill>
              </a:rPr>
              <a:t>72 underwriter settlements (96% muni market share)</a:t>
            </a:r>
          </a:p>
          <a:p>
            <a:pPr lvl="2">
              <a:buClr>
                <a:schemeClr val="tx1"/>
              </a:buClr>
              <a:buFont typeface="Arial" panose="020B0604020202020204" pitchFamily="34" charset="0"/>
              <a:buChar char="•"/>
            </a:pPr>
            <a:r>
              <a:rPr lang="en-US" sz="2800" dirty="0">
                <a:solidFill>
                  <a:schemeClr val="bg1"/>
                </a:solidFill>
              </a:rPr>
              <a:t>$18MM in fines</a:t>
            </a:r>
          </a:p>
          <a:p>
            <a:pPr>
              <a:buClr>
                <a:schemeClr val="tx1"/>
              </a:buClr>
            </a:pPr>
            <a:endParaRPr lang="en-US" sz="2600" dirty="0">
              <a:solidFill>
                <a:schemeClr val="bg1"/>
              </a:solidFill>
            </a:endParaRP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21971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884B5-5C61-47EA-88B6-12AF84B8327A}"/>
              </a:ext>
            </a:extLst>
          </p:cNvPr>
          <p:cNvPicPr>
            <a:picLocks noChangeAspect="1"/>
          </p:cNvPicPr>
          <p:nvPr/>
        </p:nvPicPr>
        <p:blipFill>
          <a:blip r:embed="rId3"/>
          <a:stretch>
            <a:fillRect/>
          </a:stretch>
        </p:blipFill>
        <p:spPr>
          <a:xfrm>
            <a:off x="19707" y="1285875"/>
            <a:ext cx="12152587" cy="4286250"/>
          </a:xfrm>
          <a:prstGeom prst="rect">
            <a:avLst/>
          </a:prstGeom>
        </p:spPr>
      </p:pic>
    </p:spTree>
    <p:extLst>
      <p:ext uri="{BB962C8B-B14F-4D97-AF65-F5344CB8AC3E}">
        <p14:creationId xmlns:p14="http://schemas.microsoft.com/office/powerpoint/2010/main" val="391147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410452"/>
            <a:ext cx="9692640" cy="1325562"/>
          </a:xfrm>
        </p:spPr>
        <p:txBody>
          <a:bodyPr/>
          <a:lstStyle/>
          <a:p>
            <a:r>
              <a:rPr lang="en-US" dirty="0">
                <a:solidFill>
                  <a:schemeClr val="bg1"/>
                </a:solidFill>
              </a:rPr>
              <a:t>Enforcement</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69334"/>
            <a:ext cx="11241016" cy="5188666"/>
          </a:xfrm>
        </p:spPr>
        <p:txBody>
          <a:bodyPr>
            <a:normAutofit/>
          </a:bodyPr>
          <a:lstStyle/>
          <a:p>
            <a:pPr>
              <a:buClr>
                <a:schemeClr val="tx1"/>
              </a:buClr>
            </a:pPr>
            <a:r>
              <a:rPr lang="en-US" sz="2600" dirty="0">
                <a:solidFill>
                  <a:schemeClr val="bg1"/>
                </a:solidFill>
              </a:rPr>
              <a:t>Fail to file 15c2-12 </a:t>
            </a:r>
            <a:r>
              <a:rPr lang="en-US" sz="2600" dirty="0">
                <a:solidFill>
                  <a:schemeClr val="bg1"/>
                </a:solidFill>
                <a:sym typeface="Wingdings" panose="05000000000000000000" pitchFamily="2" charset="2"/>
              </a:rPr>
              <a:t> “mayor” becomes your filing</a:t>
            </a:r>
          </a:p>
          <a:p>
            <a:pPr>
              <a:buClr>
                <a:schemeClr val="tx1"/>
              </a:buClr>
            </a:pPr>
            <a:r>
              <a:rPr lang="en-US" sz="2600" dirty="0">
                <a:solidFill>
                  <a:schemeClr val="bg1"/>
                </a:solidFill>
              </a:rPr>
              <a:t>“[Municipal issuers] act through . . . public officials. So when we find </a:t>
            </a:r>
            <a:r>
              <a:rPr lang="en-US" sz="2600" b="1" i="1" u="sng" dirty="0">
                <a:solidFill>
                  <a:schemeClr val="bg1"/>
                </a:solidFill>
              </a:rPr>
              <a:t>material misstatements or omissions</a:t>
            </a:r>
            <a:r>
              <a:rPr lang="en-US" sz="2600" dirty="0">
                <a:solidFill>
                  <a:schemeClr val="bg1"/>
                </a:solidFill>
              </a:rPr>
              <a:t> by public officials in connection with municipal securities, </a:t>
            </a:r>
            <a:r>
              <a:rPr lang="en-US" sz="2600" b="1" i="1" u="sng" dirty="0">
                <a:solidFill>
                  <a:schemeClr val="bg1"/>
                </a:solidFill>
              </a:rPr>
              <a:t>we can, should, and will</a:t>
            </a:r>
            <a:r>
              <a:rPr lang="en-US" sz="2600" dirty="0">
                <a:solidFill>
                  <a:schemeClr val="bg1"/>
                </a:solidFill>
              </a:rPr>
              <a:t> take action to hold the appropriate </a:t>
            </a:r>
            <a:r>
              <a:rPr lang="en-US" sz="2600" b="1" i="1" u="sng" dirty="0">
                <a:solidFill>
                  <a:schemeClr val="bg1"/>
                </a:solidFill>
              </a:rPr>
              <a:t>public officials accountable</a:t>
            </a:r>
            <a:r>
              <a:rPr lang="en-US" sz="2600" dirty="0">
                <a:solidFill>
                  <a:schemeClr val="bg1"/>
                </a:solidFill>
              </a:rPr>
              <a:t>.”</a:t>
            </a:r>
          </a:p>
          <a:p>
            <a:pPr marL="274314" lvl="1" indent="0">
              <a:buClr>
                <a:schemeClr val="tx1"/>
              </a:buClr>
              <a:buNone/>
            </a:pPr>
            <a:r>
              <a:rPr lang="en-US" sz="2400" dirty="0">
                <a:solidFill>
                  <a:schemeClr val="bg1"/>
                </a:solidFill>
              </a:rPr>
              <a:t>– SEC Commissioner Daniel Gallagher on May 10, 2013.</a:t>
            </a:r>
          </a:p>
          <a:p>
            <a:pPr>
              <a:buClr>
                <a:schemeClr val="tx1"/>
              </a:buClr>
            </a:pPr>
            <a:endParaRPr lang="en-US" sz="2800" dirty="0">
              <a:solidFill>
                <a:schemeClr val="bg1"/>
              </a:solidFill>
            </a:endParaRP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29266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ecurities and exchange commission badge">
            <a:extLst>
              <a:ext uri="{FF2B5EF4-FFF2-40B4-BE49-F238E27FC236}">
                <a16:creationId xmlns:a16="http://schemas.microsoft.com/office/drawing/2014/main" id="{6EA9F0A2-9498-4E56-A4ED-92798590F5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81575" cy="4772025"/>
          </a:xfrm>
          <a:prstGeom prst="rect">
            <a:avLst/>
          </a:prstGeom>
          <a:noFill/>
          <a:ln>
            <a:noFill/>
          </a:ln>
        </p:spPr>
      </p:pic>
      <p:pic>
        <p:nvPicPr>
          <p:cNvPr id="4" name="Picture 3" descr="Image result for securities and exchange commission badge">
            <a:extLst>
              <a:ext uri="{FF2B5EF4-FFF2-40B4-BE49-F238E27FC236}">
                <a16:creationId xmlns:a16="http://schemas.microsoft.com/office/drawing/2014/main" id="{64BA9F8B-2640-4F48-AD59-A206C773D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43725" y="476251"/>
            <a:ext cx="5248275" cy="6381750"/>
          </a:xfrm>
          <a:prstGeom prst="rect">
            <a:avLst/>
          </a:prstGeom>
          <a:noFill/>
          <a:ln>
            <a:noFill/>
          </a:ln>
        </p:spPr>
      </p:pic>
    </p:spTree>
    <p:extLst>
      <p:ext uri="{BB962C8B-B14F-4D97-AF65-F5344CB8AC3E}">
        <p14:creationId xmlns:p14="http://schemas.microsoft.com/office/powerpoint/2010/main" val="40481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0" presetClass="entr" presetSubtype="0" fill="hold" nodeType="withEffect">
                                  <p:stCondLst>
                                    <p:cond delay="2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 result for prison bars">
            <a:extLst>
              <a:ext uri="{FF2B5EF4-FFF2-40B4-BE49-F238E27FC236}">
                <a16:creationId xmlns:a16="http://schemas.microsoft.com/office/drawing/2014/main" id="{B8B9368E-7681-4912-8378-C8C3C16BA388}"/>
              </a:ext>
            </a:extLst>
          </p:cNvPr>
          <p:cNvPicPr/>
          <p:nvPr/>
        </p:nvPicPr>
        <p:blipFill rotWithShape="1">
          <a:blip r:embed="rId3">
            <a:extLst>
              <a:ext uri="{28A0092B-C50C-407E-A947-70E740481C1C}">
                <a14:useLocalDpi xmlns:a14="http://schemas.microsoft.com/office/drawing/2010/main" val="0"/>
              </a:ext>
            </a:extLst>
          </a:blip>
          <a:srcRect t="15519"/>
          <a:stretch/>
        </p:blipFill>
        <p:spPr bwMode="auto">
          <a:xfrm>
            <a:off x="20" y="10"/>
            <a:ext cx="12207220" cy="6857990"/>
          </a:xfrm>
          <a:prstGeom prst="rect">
            <a:avLst/>
          </a:prstGeom>
          <a:noFill/>
        </p:spPr>
      </p:pic>
    </p:spTree>
    <p:extLst>
      <p:ext uri="{BB962C8B-B14F-4D97-AF65-F5344CB8AC3E}">
        <p14:creationId xmlns:p14="http://schemas.microsoft.com/office/powerpoint/2010/main" val="330907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83F745-CF10-4B18-817E-6CFB321C5381}"/>
              </a:ext>
            </a:extLst>
          </p:cNvPr>
          <p:cNvPicPr>
            <a:picLocks noChangeAspect="1"/>
          </p:cNvPicPr>
          <p:nvPr/>
        </p:nvPicPr>
        <p:blipFill>
          <a:blip r:embed="rId3"/>
          <a:stretch>
            <a:fillRect/>
          </a:stretch>
        </p:blipFill>
        <p:spPr>
          <a:xfrm>
            <a:off x="479632" y="533400"/>
            <a:ext cx="11227100" cy="6324600"/>
          </a:xfrm>
          <a:prstGeom prst="rect">
            <a:avLst/>
          </a:prstGeom>
        </p:spPr>
      </p:pic>
    </p:spTree>
    <p:extLst>
      <p:ext uri="{BB962C8B-B14F-4D97-AF65-F5344CB8AC3E}">
        <p14:creationId xmlns:p14="http://schemas.microsoft.com/office/powerpoint/2010/main" val="69577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2B12-F41E-484C-A8ED-7785C71EF983}"/>
              </a:ext>
            </a:extLst>
          </p:cNvPr>
          <p:cNvSpPr>
            <a:spLocks noGrp="1"/>
          </p:cNvSpPr>
          <p:nvPr>
            <p:ph type="ctrTitle"/>
          </p:nvPr>
        </p:nvSpPr>
        <p:spPr>
          <a:xfrm>
            <a:off x="675342" y="1243110"/>
            <a:ext cx="10924988" cy="1613644"/>
          </a:xfrm>
        </p:spPr>
        <p:txBody>
          <a:bodyPr>
            <a:normAutofit/>
          </a:bodyPr>
          <a:lstStyle/>
          <a:p>
            <a:pPr algn="ctr"/>
            <a:r>
              <a:rPr lang="en-US" sz="6700" dirty="0"/>
              <a:t>Yes, you really have to!</a:t>
            </a:r>
          </a:p>
        </p:txBody>
      </p:sp>
      <p:sp>
        <p:nvSpPr>
          <p:cNvPr id="4" name="Subtitle 2">
            <a:extLst>
              <a:ext uri="{FF2B5EF4-FFF2-40B4-BE49-F238E27FC236}">
                <a16:creationId xmlns:a16="http://schemas.microsoft.com/office/drawing/2014/main" id="{DAF1598C-5541-487B-92E4-146E486FA59E}"/>
              </a:ext>
            </a:extLst>
          </p:cNvPr>
          <p:cNvSpPr txBox="1">
            <a:spLocks/>
          </p:cNvSpPr>
          <p:nvPr/>
        </p:nvSpPr>
        <p:spPr>
          <a:xfrm>
            <a:off x="2122472" y="5319071"/>
            <a:ext cx="9376246" cy="1302870"/>
          </a:xfrm>
          <a:prstGeom prst="rect">
            <a:avLst/>
          </a:prstGeom>
        </p:spPr>
        <p:txBody>
          <a:bodyPr vert="horz" lIns="91440" tIns="45720" rIns="91440" bIns="45720" rtlCol="0">
            <a:normAutofit/>
          </a:bodyPr>
          <a:lstStyle>
            <a:lvl1pPr marL="0" indent="0" algn="l" defTabSz="914377" rtl="0" eaLnBrk="1" latinLnBrk="0" hangingPunct="1">
              <a:lnSpc>
                <a:spcPct val="95000"/>
              </a:lnSpc>
              <a:spcBef>
                <a:spcPts val="1400"/>
              </a:spcBef>
              <a:spcAft>
                <a:spcPts val="200"/>
              </a:spcAft>
              <a:buClr>
                <a:schemeClr val="accent1"/>
              </a:buClr>
              <a:buSzPct val="80000"/>
              <a:buFont typeface="Arial" pitchFamily="34" charset="0"/>
              <a:buNone/>
              <a:defRPr sz="2200" kern="1200" spc="11" baseline="0">
                <a:solidFill>
                  <a:schemeClr val="tx1">
                    <a:lumMod val="75000"/>
                  </a:schemeClr>
                </a:solidFill>
                <a:latin typeface="+mn-lt"/>
                <a:ea typeface="+mn-ea"/>
                <a:cs typeface="+mn-cs"/>
              </a:defRPr>
            </a:lvl1pPr>
            <a:lvl2pPr marL="457189" indent="0" algn="ctr" defTabSz="914377"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377" indent="0" algn="ctr" defTabSz="914377"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566"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754"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5943"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131"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320"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509" indent="0" algn="ctr" defTabSz="914377"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r">
              <a:lnSpc>
                <a:spcPct val="100000"/>
              </a:lnSpc>
              <a:spcBef>
                <a:spcPts val="0"/>
              </a:spcBef>
              <a:spcAft>
                <a:spcPts val="500"/>
              </a:spcAft>
            </a:pPr>
            <a:r>
              <a:rPr lang="en-US" sz="2000" dirty="0">
                <a:solidFill>
                  <a:schemeClr val="tx1"/>
                </a:solidFill>
              </a:rPr>
              <a:t>Michael E. Kozlarek</a:t>
            </a:r>
          </a:p>
          <a:p>
            <a:pPr algn="r">
              <a:lnSpc>
                <a:spcPct val="100000"/>
              </a:lnSpc>
              <a:spcBef>
                <a:spcPts val="0"/>
              </a:spcBef>
              <a:spcAft>
                <a:spcPts val="500"/>
              </a:spcAft>
            </a:pPr>
            <a:r>
              <a:rPr lang="en-US" sz="2000" dirty="0">
                <a:solidFill>
                  <a:schemeClr val="tx1"/>
                </a:solidFill>
                <a:hlinkClick r:id="rId3">
                  <a:extLst>
                    <a:ext uri="{A12FA001-AC4F-418D-AE19-62706E023703}">
                      <ahyp:hlinkClr xmlns:ahyp="http://schemas.microsoft.com/office/drawing/2018/hyperlinkcolor" xmlns="" val="tx"/>
                    </a:ext>
                  </a:extLst>
                </a:hlinkClick>
              </a:rPr>
              <a:t>michael@kozlareklaw.com</a:t>
            </a:r>
            <a:endParaRPr lang="en-US" sz="2000" dirty="0">
              <a:solidFill>
                <a:schemeClr val="tx1"/>
              </a:solidFill>
            </a:endParaRPr>
          </a:p>
          <a:p>
            <a:pPr algn="r">
              <a:lnSpc>
                <a:spcPct val="110000"/>
              </a:lnSpc>
              <a:spcBef>
                <a:spcPts val="0"/>
              </a:spcBef>
              <a:spcAft>
                <a:spcPts val="500"/>
              </a:spcAft>
            </a:pPr>
            <a:endParaRPr lang="en-US" sz="2000" dirty="0">
              <a:solidFill>
                <a:schemeClr val="bg2">
                  <a:lumMod val="20000"/>
                  <a:lumOff val="80000"/>
                </a:schemeClr>
              </a:solidFill>
            </a:endParaRPr>
          </a:p>
        </p:txBody>
      </p:sp>
      <p:sp>
        <p:nvSpPr>
          <p:cNvPr id="5" name="Title 1">
            <a:extLst>
              <a:ext uri="{FF2B5EF4-FFF2-40B4-BE49-F238E27FC236}">
                <a16:creationId xmlns:a16="http://schemas.microsoft.com/office/drawing/2014/main" id="{FA8681D1-D8D6-4271-A718-FAB006DCF2FF}"/>
              </a:ext>
            </a:extLst>
          </p:cNvPr>
          <p:cNvSpPr txBox="1">
            <a:spLocks/>
          </p:cNvSpPr>
          <p:nvPr/>
        </p:nvSpPr>
        <p:spPr>
          <a:xfrm>
            <a:off x="761067" y="1245543"/>
            <a:ext cx="10924988" cy="1613644"/>
          </a:xfrm>
          <a:prstGeom prst="rect">
            <a:avLst/>
          </a:prstGeom>
        </p:spPr>
        <p:txBody>
          <a:bodyPr vert="horz" lIns="91440" tIns="45720" rIns="91440" bIns="45720" rtlCol="0" anchor="b">
            <a:normAutofit/>
          </a:bodyPr>
          <a:lstStyle>
            <a:lvl1pPr algn="l" defTabSz="914377" rtl="0" eaLnBrk="1" latinLnBrk="0" hangingPunct="1">
              <a:lnSpc>
                <a:spcPct val="85000"/>
              </a:lnSpc>
              <a:spcBef>
                <a:spcPct val="0"/>
              </a:spcBef>
              <a:buNone/>
              <a:defRPr sz="7200" kern="1200" spc="-51" baseline="0">
                <a:solidFill>
                  <a:schemeClr val="tx1"/>
                </a:solidFill>
                <a:latin typeface="+mj-lt"/>
                <a:ea typeface="+mj-ea"/>
                <a:cs typeface="+mj-cs"/>
              </a:defRPr>
            </a:lvl1pPr>
          </a:lstStyle>
          <a:p>
            <a:r>
              <a:rPr lang="en-US" sz="6700" dirty="0"/>
              <a:t>Do I </a:t>
            </a:r>
            <a:r>
              <a:rPr lang="en-US" sz="6700" i="1" dirty="0"/>
              <a:t>have</a:t>
            </a:r>
            <a:r>
              <a:rPr lang="en-US" sz="6700" dirty="0"/>
              <a:t> to tell them </a:t>
            </a:r>
            <a:r>
              <a:rPr lang="en-US" sz="6700" i="1" dirty="0"/>
              <a:t>that</a:t>
            </a:r>
            <a:r>
              <a:rPr lang="en-US" sz="6700" dirty="0"/>
              <a:t>?</a:t>
            </a:r>
          </a:p>
        </p:txBody>
      </p:sp>
    </p:spTree>
    <p:extLst>
      <p:ext uri="{BB962C8B-B14F-4D97-AF65-F5344CB8AC3E}">
        <p14:creationId xmlns:p14="http://schemas.microsoft.com/office/powerpoint/2010/main" val="35056270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xit" presetSubtype="0" fill="hold" nodeType="withEffect">
                                  <p:stCondLst>
                                    <p:cond delay="3000"/>
                                  </p:stCondLst>
                                  <p:childTnLst>
                                    <p:set>
                                      <p:cBhvr>
                                        <p:cTn id="8" dur="1" fill="hold">
                                          <p:stCondLst>
                                            <p:cond delay="0"/>
                                          </p:stCondLst>
                                        </p:cTn>
                                        <p:tgtEl>
                                          <p:spTgt spid="5">
                                            <p:txEl>
                                              <p:pRg st="0" end="0"/>
                                            </p:txEl>
                                          </p:spTgt>
                                        </p:tgtEl>
                                        <p:attrNameLst>
                                          <p:attrName>style.visibility</p:attrName>
                                        </p:attrNameLst>
                                      </p:cBhvr>
                                      <p:to>
                                        <p:strVal val="hidden"/>
                                      </p:to>
                                    </p:set>
                                  </p:childTnLst>
                                </p:cTn>
                              </p:par>
                              <p:par>
                                <p:cTn id="9" presetID="10" presetClass="entr" presetSubtype="0" fill="hold" grpId="0" nodeType="with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15965-E029-407F-90EE-5205DD397B7C}"/>
              </a:ext>
            </a:extLst>
          </p:cNvPr>
          <p:cNvSpPr>
            <a:spLocks noGrp="1"/>
          </p:cNvSpPr>
          <p:nvPr>
            <p:ph sz="half" idx="1"/>
          </p:nvPr>
        </p:nvSpPr>
        <p:spPr>
          <a:xfrm>
            <a:off x="568233" y="594351"/>
            <a:ext cx="5681147" cy="5722938"/>
          </a:xfrm>
        </p:spPr>
        <p:txBody>
          <a:bodyPr>
            <a:normAutofit/>
          </a:bodyPr>
          <a:lstStyle/>
          <a:p>
            <a:pPr marL="0" indent="0">
              <a:buNone/>
            </a:pPr>
            <a:r>
              <a:rPr lang="en-US" sz="5400" dirty="0">
                <a:solidFill>
                  <a:schemeClr val="bg1"/>
                </a:solidFill>
              </a:rPr>
              <a:t>In the beginning there were bonds . . . </a:t>
            </a:r>
          </a:p>
        </p:txBody>
      </p:sp>
      <p:pic>
        <p:nvPicPr>
          <p:cNvPr id="5" name="Content Placeholder 4" descr="http://3.bp.blogspot.com/-xdVGHOpQi_U/UAcKZE6qZ4I/AAAAAAAABmI/rIzptLtc8NE/s1600/upl-6310-Muni_Bond.gif">
            <a:extLst>
              <a:ext uri="{FF2B5EF4-FFF2-40B4-BE49-F238E27FC236}">
                <a16:creationId xmlns:a16="http://schemas.microsoft.com/office/drawing/2014/main" id="{987EE643-E4E8-456E-B8C6-8A2FBF8C173F}"/>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6072" y="594351"/>
            <a:ext cx="5454041"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64225" y="438436"/>
            <a:ext cx="9692640" cy="1325562"/>
          </a:xfrm>
        </p:spPr>
        <p:txBody>
          <a:bodyPr/>
          <a:lstStyle/>
          <a:p>
            <a:r>
              <a:rPr lang="en-US" dirty="0">
                <a:solidFill>
                  <a:schemeClr val="bg1"/>
                </a:solidFill>
              </a:rPr>
              <a:t>Bond: fancy word for loan</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64225" y="1697318"/>
            <a:ext cx="7678928" cy="2570351"/>
          </a:xfrm>
        </p:spPr>
        <p:txBody>
          <a:bodyPr>
            <a:normAutofit/>
          </a:bodyPr>
          <a:lstStyle/>
          <a:p>
            <a:pPr>
              <a:buClr>
                <a:schemeClr val="tx1">
                  <a:lumMod val="95000"/>
                  <a:lumOff val="5000"/>
                </a:schemeClr>
              </a:buClr>
            </a:pPr>
            <a:r>
              <a:rPr lang="en-US" sz="2800" dirty="0">
                <a:solidFill>
                  <a:schemeClr val="bg1"/>
                </a:solidFill>
              </a:rPr>
              <a:t>Classified by security</a:t>
            </a:r>
          </a:p>
          <a:p>
            <a:pPr lvl="1">
              <a:buClr>
                <a:schemeClr val="tx1">
                  <a:lumMod val="95000"/>
                  <a:lumOff val="5000"/>
                </a:schemeClr>
              </a:buClr>
            </a:pPr>
            <a:r>
              <a:rPr lang="en-US" sz="2600" dirty="0">
                <a:solidFill>
                  <a:schemeClr val="bg1"/>
                </a:solidFill>
              </a:rPr>
              <a:t>General obligation (full faith and credit)</a:t>
            </a:r>
          </a:p>
          <a:p>
            <a:pPr lvl="1">
              <a:buClr>
                <a:schemeClr val="tx1">
                  <a:lumMod val="95000"/>
                  <a:lumOff val="5000"/>
                </a:schemeClr>
              </a:buClr>
            </a:pPr>
            <a:r>
              <a:rPr lang="en-US" sz="2600" dirty="0">
                <a:solidFill>
                  <a:schemeClr val="bg1"/>
                </a:solidFill>
              </a:rPr>
              <a:t>Revenue bonds (pledgeable </a:t>
            </a:r>
            <a:r>
              <a:rPr lang="en-US" sz="2600">
                <a:solidFill>
                  <a:schemeClr val="bg1"/>
                </a:solidFill>
              </a:rPr>
              <a:t>stream)</a:t>
            </a:r>
            <a:endParaRPr lang="en-US" sz="2400" dirty="0">
              <a:solidFill>
                <a:schemeClr val="bg1"/>
              </a:solidFill>
            </a:endParaRPr>
          </a:p>
          <a:p>
            <a:pPr lvl="1">
              <a:buClr>
                <a:schemeClr val="tx1">
                  <a:lumMod val="95000"/>
                  <a:lumOff val="5000"/>
                </a:schemeClr>
              </a:buClr>
            </a:pPr>
            <a:r>
              <a:rPr lang="en-US" sz="2600" dirty="0">
                <a:solidFill>
                  <a:schemeClr val="bg1"/>
                </a:solidFill>
              </a:rPr>
              <a:t>Lease-Purchase (technically not bonds)</a:t>
            </a:r>
          </a:p>
        </p:txBody>
      </p:sp>
      <p:pic>
        <p:nvPicPr>
          <p:cNvPr id="6" name="Picture 5" descr="This archived document is maintained by the Oregon State Library as part of the Oregon Documents Depository Program.  It is for informational purposes and may not be suitable for legal purposes., &quot;Preliminary official statement dated May 3, 2016.&quot;, Mode of access: Internet from the Oregon Government Publications Collection.">
            <a:extLst>
              <a:ext uri="{FF2B5EF4-FFF2-40B4-BE49-F238E27FC236}">
                <a16:creationId xmlns:a16="http://schemas.microsoft.com/office/drawing/2014/main" id="{7ED4E9AD-1317-4720-8E35-E83CCC6215E6}"/>
              </a:ext>
            </a:extLst>
          </p:cNvPr>
          <p:cNvPicPr/>
          <p:nvPr/>
        </p:nvPicPr>
        <p:blipFill rotWithShape="1">
          <a:blip r:embed="rId3">
            <a:extLst>
              <a:ext uri="{28A0092B-C50C-407E-A947-70E740481C1C}">
                <a14:useLocalDpi xmlns:a14="http://schemas.microsoft.com/office/drawing/2010/main" val="0"/>
              </a:ext>
            </a:extLst>
          </a:blip>
          <a:srcRect l="2637" t="2952" r="7499" b="66542"/>
          <a:stretch/>
        </p:blipFill>
        <p:spPr bwMode="auto">
          <a:xfrm>
            <a:off x="970560" y="3875506"/>
            <a:ext cx="5501958" cy="2871929"/>
          </a:xfrm>
          <a:prstGeom prst="rect">
            <a:avLst/>
          </a:prstGeom>
          <a:noFill/>
          <a:ln>
            <a:noFill/>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325F1BC9-6CDE-43A2-9A2E-E17332DB00D6}"/>
              </a:ext>
            </a:extLst>
          </p:cNvPr>
          <p:cNvPicPr/>
          <p:nvPr/>
        </p:nvPicPr>
        <p:blipFill rotWithShape="1">
          <a:blip r:embed="rId4">
            <a:extLst>
              <a:ext uri="{28A0092B-C50C-407E-A947-70E740481C1C}">
                <a14:useLocalDpi xmlns:a14="http://schemas.microsoft.com/office/drawing/2010/main" val="0"/>
              </a:ext>
            </a:extLst>
          </a:blip>
          <a:srcRect l="13929" t="13573" r="23852" b="13460"/>
          <a:stretch/>
        </p:blipFill>
        <p:spPr bwMode="auto">
          <a:xfrm>
            <a:off x="8271786" y="1269175"/>
            <a:ext cx="3920213" cy="45399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7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669758"/>
            <a:ext cx="9692640" cy="1325562"/>
          </a:xfrm>
        </p:spPr>
        <p:txBody>
          <a:bodyPr/>
          <a:lstStyle/>
          <a:p>
            <a:r>
              <a:rPr lang="en-US" dirty="0">
                <a:solidFill>
                  <a:schemeClr val="bg1"/>
                </a:solidFill>
              </a:rPr>
              <a:t>Bond: fancy word for loan</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5" y="1928640"/>
            <a:ext cx="9257289" cy="2570351"/>
          </a:xfrm>
        </p:spPr>
        <p:txBody>
          <a:bodyPr>
            <a:normAutofit/>
          </a:bodyPr>
          <a:lstStyle/>
          <a:p>
            <a:pPr>
              <a:buClr>
                <a:schemeClr val="tx1">
                  <a:lumMod val="95000"/>
                  <a:lumOff val="5000"/>
                </a:schemeClr>
              </a:buClr>
            </a:pPr>
            <a:r>
              <a:rPr lang="en-US" sz="2800" dirty="0">
                <a:solidFill>
                  <a:schemeClr val="bg1"/>
                </a:solidFill>
              </a:rPr>
              <a:t>Classified by offering</a:t>
            </a:r>
          </a:p>
          <a:p>
            <a:pPr lvl="1">
              <a:buClr>
                <a:schemeClr val="tx1">
                  <a:lumMod val="95000"/>
                  <a:lumOff val="5000"/>
                </a:schemeClr>
              </a:buClr>
            </a:pPr>
            <a:r>
              <a:rPr lang="en-US" sz="2600" dirty="0">
                <a:solidFill>
                  <a:schemeClr val="bg1"/>
                </a:solidFill>
              </a:rPr>
              <a:t>Public offering – the universe</a:t>
            </a:r>
          </a:p>
          <a:p>
            <a:pPr lvl="1">
              <a:buClr>
                <a:schemeClr val="tx1">
                  <a:lumMod val="95000"/>
                  <a:lumOff val="5000"/>
                </a:schemeClr>
              </a:buClr>
            </a:pPr>
            <a:r>
              <a:rPr lang="en-US" sz="2600" dirty="0">
                <a:solidFill>
                  <a:schemeClr val="bg1"/>
                </a:solidFill>
              </a:rPr>
              <a:t>Limited public offering – a (very small) world</a:t>
            </a:r>
          </a:p>
          <a:p>
            <a:pPr lvl="1">
              <a:buClr>
                <a:schemeClr val="tx1">
                  <a:lumMod val="95000"/>
                  <a:lumOff val="5000"/>
                </a:schemeClr>
              </a:buClr>
            </a:pPr>
            <a:r>
              <a:rPr lang="en-US" sz="2600" dirty="0">
                <a:solidFill>
                  <a:schemeClr val="bg1"/>
                </a:solidFill>
              </a:rPr>
              <a:t>Private placement – a wee little village of one</a:t>
            </a:r>
          </a:p>
        </p:txBody>
      </p:sp>
      <p:pic>
        <p:nvPicPr>
          <p:cNvPr id="5" name="Picture 4">
            <a:extLst>
              <a:ext uri="{FF2B5EF4-FFF2-40B4-BE49-F238E27FC236}">
                <a16:creationId xmlns:a16="http://schemas.microsoft.com/office/drawing/2014/main" id="{890DE264-9CDE-45A1-AC22-F55A160E1A93}"/>
              </a:ext>
            </a:extLst>
          </p:cNvPr>
          <p:cNvPicPr>
            <a:picLocks noChangeAspect="1"/>
          </p:cNvPicPr>
          <p:nvPr/>
        </p:nvPicPr>
        <p:blipFill rotWithShape="1">
          <a:blip r:embed="rId3"/>
          <a:srcRect l="7708" t="3217" r="4178" b="78523"/>
          <a:stretch/>
        </p:blipFill>
        <p:spPr>
          <a:xfrm>
            <a:off x="0" y="0"/>
            <a:ext cx="8264238" cy="1254936"/>
          </a:xfrm>
          <a:prstGeom prst="rect">
            <a:avLst/>
          </a:prstGeom>
        </p:spPr>
      </p:pic>
      <p:pic>
        <p:nvPicPr>
          <p:cNvPr id="10" name="Picture 9">
            <a:extLst>
              <a:ext uri="{FF2B5EF4-FFF2-40B4-BE49-F238E27FC236}">
                <a16:creationId xmlns:a16="http://schemas.microsoft.com/office/drawing/2014/main" id="{678A1AFB-CB3C-48EE-AC06-E0A04A3270C6}"/>
              </a:ext>
            </a:extLst>
          </p:cNvPr>
          <p:cNvPicPr>
            <a:picLocks noChangeAspect="1"/>
          </p:cNvPicPr>
          <p:nvPr/>
        </p:nvPicPr>
        <p:blipFill>
          <a:blip r:embed="rId4"/>
          <a:stretch>
            <a:fillRect/>
          </a:stretch>
        </p:blipFill>
        <p:spPr>
          <a:xfrm>
            <a:off x="-66488" y="3787660"/>
            <a:ext cx="5324288" cy="3070339"/>
          </a:xfrm>
          <a:prstGeom prst="rect">
            <a:avLst/>
          </a:prstGeom>
        </p:spPr>
      </p:pic>
      <p:pic>
        <p:nvPicPr>
          <p:cNvPr id="11" name="Picture 10" descr="Image result for private limited offering memorandum municipal bond">
            <a:extLst>
              <a:ext uri="{FF2B5EF4-FFF2-40B4-BE49-F238E27FC236}">
                <a16:creationId xmlns:a16="http://schemas.microsoft.com/office/drawing/2014/main" id="{01E07098-02FD-49E9-B289-60420586E99F}"/>
              </a:ext>
            </a:extLst>
          </p:cNvPr>
          <p:cNvPicPr/>
          <p:nvPr/>
        </p:nvPicPr>
        <p:blipFill rotWithShape="1">
          <a:blip r:embed="rId5">
            <a:extLst>
              <a:ext uri="{28A0092B-C50C-407E-A947-70E740481C1C}">
                <a14:useLocalDpi xmlns:a14="http://schemas.microsoft.com/office/drawing/2010/main" val="0"/>
              </a:ext>
            </a:extLst>
          </a:blip>
          <a:srcRect l="5427" t="3194" r="2575" b="93313"/>
          <a:stretch/>
        </p:blipFill>
        <p:spPr bwMode="auto">
          <a:xfrm>
            <a:off x="1800837" y="3787660"/>
            <a:ext cx="10391163" cy="552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1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765008"/>
            <a:ext cx="9692640" cy="1325562"/>
          </a:xfrm>
        </p:spPr>
        <p:txBody>
          <a:bodyPr/>
          <a:lstStyle/>
          <a:p>
            <a:r>
              <a:rPr lang="en-US" dirty="0">
                <a:solidFill>
                  <a:schemeClr val="bg1"/>
                </a:solidFill>
              </a:rPr>
              <a:t>Sharing is caring (but why?)</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2023890"/>
            <a:ext cx="10942436" cy="4317145"/>
          </a:xfrm>
        </p:spPr>
        <p:txBody>
          <a:bodyPr>
            <a:normAutofit/>
          </a:bodyPr>
          <a:lstStyle/>
          <a:p>
            <a:pPr>
              <a:buClr>
                <a:schemeClr val="tx1"/>
              </a:buClr>
            </a:pPr>
            <a:r>
              <a:rPr lang="en-US" sz="2800" dirty="0">
                <a:solidFill>
                  <a:schemeClr val="bg1"/>
                </a:solidFill>
              </a:rPr>
              <a:t>Because we have to (legal)</a:t>
            </a:r>
          </a:p>
          <a:p>
            <a:pPr>
              <a:buClr>
                <a:schemeClr val="tx1"/>
              </a:buClr>
            </a:pPr>
            <a:r>
              <a:rPr lang="en-US" sz="2800" dirty="0">
                <a:solidFill>
                  <a:schemeClr val="bg1"/>
                </a:solidFill>
              </a:rPr>
              <a:t>How else would you get a rating?</a:t>
            </a:r>
          </a:p>
          <a:p>
            <a:pPr>
              <a:buClr>
                <a:schemeClr val="tx1"/>
              </a:buClr>
            </a:pPr>
            <a:r>
              <a:rPr lang="en-US" sz="2800" dirty="0">
                <a:solidFill>
                  <a:schemeClr val="bg1"/>
                </a:solidFill>
              </a:rPr>
              <a:t>Better liquidity</a:t>
            </a:r>
          </a:p>
          <a:p>
            <a:pPr>
              <a:buClr>
                <a:schemeClr val="tx1"/>
              </a:buClr>
            </a:pPr>
            <a:r>
              <a:rPr lang="en-US" sz="2800" dirty="0">
                <a:solidFill>
                  <a:schemeClr val="bg1"/>
                </a:solidFill>
              </a:rPr>
              <a:t>Greater market access</a:t>
            </a:r>
          </a:p>
          <a:p>
            <a:pPr>
              <a:buClr>
                <a:schemeClr val="tx1"/>
              </a:buClr>
            </a:pPr>
            <a:r>
              <a:rPr lang="en-US" sz="2800" dirty="0">
                <a:solidFill>
                  <a:schemeClr val="bg1"/>
                </a:solidFill>
              </a:rPr>
              <a:t>Greater market demand</a:t>
            </a:r>
          </a:p>
          <a:p>
            <a:pPr>
              <a:buClr>
                <a:schemeClr val="tx1"/>
              </a:buClr>
            </a:pPr>
            <a:r>
              <a:rPr lang="en-US" sz="2800" dirty="0">
                <a:solidFill>
                  <a:schemeClr val="bg1"/>
                </a:solidFill>
              </a:rPr>
              <a:t>Decreased market volatility</a:t>
            </a:r>
          </a:p>
        </p:txBody>
      </p:sp>
      <p:pic>
        <p:nvPicPr>
          <p:cNvPr id="6" name="Picture 5">
            <a:extLst>
              <a:ext uri="{FF2B5EF4-FFF2-40B4-BE49-F238E27FC236}">
                <a16:creationId xmlns:a16="http://schemas.microsoft.com/office/drawing/2014/main" id="{2F40328F-70E3-4253-94C1-5E154ADD1C9F}"/>
              </a:ext>
            </a:extLst>
          </p:cNvPr>
          <p:cNvPicPr>
            <a:picLocks noChangeAspect="1"/>
          </p:cNvPicPr>
          <p:nvPr/>
        </p:nvPicPr>
        <p:blipFill>
          <a:blip r:embed="rId3"/>
          <a:stretch>
            <a:fillRect/>
          </a:stretch>
        </p:blipFill>
        <p:spPr>
          <a:xfrm>
            <a:off x="6691696" y="2090570"/>
            <a:ext cx="5049692" cy="3367255"/>
          </a:xfrm>
          <a:prstGeom prst="rect">
            <a:avLst/>
          </a:prstGeom>
        </p:spPr>
      </p:pic>
    </p:spTree>
    <p:extLst>
      <p:ext uri="{BB962C8B-B14F-4D97-AF65-F5344CB8AC3E}">
        <p14:creationId xmlns:p14="http://schemas.microsoft.com/office/powerpoint/2010/main" val="40742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31" presetClass="exit" presetSubtype="0" fill="hold" nodeType="with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765008"/>
            <a:ext cx="9692640" cy="1325562"/>
          </a:xfrm>
        </p:spPr>
        <p:txBody>
          <a:bodyPr/>
          <a:lstStyle/>
          <a:p>
            <a:r>
              <a:rPr lang="en-US" dirty="0">
                <a:solidFill>
                  <a:schemeClr val="bg1"/>
                </a:solidFill>
              </a:rPr>
              <a:t>10b-5 (Initial Disclosure)</a:t>
            </a: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2023890"/>
            <a:ext cx="10942436" cy="4317145"/>
          </a:xfrm>
        </p:spPr>
        <p:txBody>
          <a:bodyPr>
            <a:normAutofit/>
          </a:bodyPr>
          <a:lstStyle/>
          <a:p>
            <a:pPr>
              <a:buClr>
                <a:schemeClr val="tx1"/>
              </a:buClr>
            </a:pPr>
            <a:r>
              <a:rPr lang="en-US" sz="2800" dirty="0">
                <a:solidFill>
                  <a:schemeClr val="bg1"/>
                </a:solidFill>
              </a:rPr>
              <a:t>Section 10(b) - SEC Act of 1934</a:t>
            </a:r>
          </a:p>
          <a:p>
            <a:pPr lvl="1">
              <a:buClr>
                <a:schemeClr val="tx1"/>
              </a:buClr>
              <a:buFont typeface="Arial" panose="020B0604020202020204" pitchFamily="34" charset="0"/>
              <a:buChar char="•"/>
            </a:pPr>
            <a:r>
              <a:rPr lang="en-US" sz="2600" dirty="0">
                <a:solidFill>
                  <a:schemeClr val="bg1"/>
                </a:solidFill>
              </a:rPr>
              <a:t>Unlawful</a:t>
            </a:r>
          </a:p>
          <a:p>
            <a:pPr lvl="2">
              <a:buClr>
                <a:schemeClr val="tx1"/>
              </a:buClr>
              <a:buFont typeface="Arial" panose="020B0604020202020204" pitchFamily="34" charset="0"/>
              <a:buChar char="•"/>
            </a:pPr>
            <a:r>
              <a:rPr lang="en-US" sz="2400" dirty="0">
                <a:solidFill>
                  <a:schemeClr val="bg1"/>
                </a:solidFill>
              </a:rPr>
              <a:t>1. to defraud,</a:t>
            </a:r>
          </a:p>
          <a:p>
            <a:pPr lvl="2">
              <a:buClr>
                <a:schemeClr val="tx1"/>
              </a:buClr>
              <a:buFont typeface="Arial" panose="020B0604020202020204" pitchFamily="34" charset="0"/>
              <a:buChar char="•"/>
            </a:pPr>
            <a:r>
              <a:rPr lang="en-US" sz="3600" u="sng" dirty="0">
                <a:solidFill>
                  <a:schemeClr val="bg1"/>
                </a:solidFill>
              </a:rPr>
              <a:t>2. to make any untrue statement of </a:t>
            </a:r>
            <a:r>
              <a:rPr lang="en-US" sz="3600" b="1" i="1" u="sng" dirty="0">
                <a:solidFill>
                  <a:schemeClr val="bg1"/>
                </a:solidFill>
              </a:rPr>
              <a:t>material</a:t>
            </a:r>
            <a:r>
              <a:rPr lang="en-US" sz="3600" u="sng" dirty="0">
                <a:solidFill>
                  <a:schemeClr val="bg1"/>
                </a:solidFill>
              </a:rPr>
              <a:t> fact or to </a:t>
            </a:r>
            <a:r>
              <a:rPr lang="en-US" sz="3600" b="1" i="1" u="sng" dirty="0">
                <a:solidFill>
                  <a:schemeClr val="bg1"/>
                </a:solidFill>
              </a:rPr>
              <a:t>omit</a:t>
            </a:r>
            <a:r>
              <a:rPr lang="en-US" sz="3600" u="sng" dirty="0">
                <a:solidFill>
                  <a:schemeClr val="bg1"/>
                </a:solidFill>
              </a:rPr>
              <a:t> to state a material fact necessary in order to make the statements made, in the light of the circumstances under which they were made, not misleading, or</a:t>
            </a:r>
          </a:p>
          <a:p>
            <a:pPr lvl="2">
              <a:buClr>
                <a:schemeClr val="tx1"/>
              </a:buClr>
              <a:buFont typeface="Arial" panose="020B0604020202020204" pitchFamily="34" charset="0"/>
              <a:buChar char="•"/>
            </a:pPr>
            <a:r>
              <a:rPr lang="en-US" sz="2400" dirty="0">
                <a:solidFill>
                  <a:schemeClr val="bg1"/>
                </a:solidFill>
              </a:rPr>
              <a:t>3. to defraud or deceive.</a:t>
            </a:r>
          </a:p>
          <a:p>
            <a:pPr lvl="1">
              <a:buClr>
                <a:schemeClr val="tx1">
                  <a:lumMod val="95000"/>
                  <a:lumOff val="5000"/>
                </a:schemeClr>
              </a:buClr>
            </a:pPr>
            <a:endParaRPr lang="en-US" sz="2600" dirty="0">
              <a:solidFill>
                <a:schemeClr val="bg1"/>
              </a:solidFill>
            </a:endParaRPr>
          </a:p>
        </p:txBody>
      </p:sp>
    </p:spTree>
    <p:extLst>
      <p:ext uri="{BB962C8B-B14F-4D97-AF65-F5344CB8AC3E}">
        <p14:creationId xmlns:p14="http://schemas.microsoft.com/office/powerpoint/2010/main" val="174424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2D0A-7051-4406-AF06-106C5457C37B}"/>
              </a:ext>
            </a:extLst>
          </p:cNvPr>
          <p:cNvSpPr>
            <a:spLocks noGrp="1"/>
          </p:cNvSpPr>
          <p:nvPr>
            <p:ph type="title"/>
          </p:nvPr>
        </p:nvSpPr>
        <p:spPr>
          <a:xfrm>
            <a:off x="677286" y="406402"/>
            <a:ext cx="9692640" cy="1325562"/>
          </a:xfrm>
        </p:spPr>
        <p:txBody>
          <a:bodyPr/>
          <a:lstStyle/>
          <a:p>
            <a:r>
              <a:rPr lang="en-US" dirty="0">
                <a:solidFill>
                  <a:schemeClr val="bg1"/>
                </a:solidFill>
              </a:rPr>
              <a:t>It’s Official . . . boogie </a:t>
            </a:r>
            <a:r>
              <a:rPr lang="en-US" dirty="0" err="1">
                <a:solidFill>
                  <a:schemeClr val="bg1"/>
                </a:solidFill>
              </a:rPr>
              <a:t>woogie</a:t>
            </a:r>
            <a:r>
              <a:rPr lang="en-US" dirty="0">
                <a:solidFill>
                  <a:schemeClr val="bg1"/>
                </a:solidFill>
              </a:rPr>
              <a:t> </a:t>
            </a:r>
            <a:r>
              <a:rPr lang="en-US" dirty="0" err="1">
                <a:solidFill>
                  <a:schemeClr val="bg1"/>
                </a:solidFill>
              </a:rPr>
              <a:t>woogie</a:t>
            </a:r>
            <a:endParaRPr lang="en-US" dirty="0">
              <a:solidFill>
                <a:schemeClr val="bg1"/>
              </a:solidFill>
            </a:endParaRPr>
          </a:p>
        </p:txBody>
      </p:sp>
      <p:sp>
        <p:nvSpPr>
          <p:cNvPr id="3" name="Content Placeholder 2">
            <a:extLst>
              <a:ext uri="{FF2B5EF4-FFF2-40B4-BE49-F238E27FC236}">
                <a16:creationId xmlns:a16="http://schemas.microsoft.com/office/drawing/2014/main" id="{07046CFC-7CE7-463B-8084-9786E0F32ED3}"/>
              </a:ext>
            </a:extLst>
          </p:cNvPr>
          <p:cNvSpPr>
            <a:spLocks noGrp="1"/>
          </p:cNvSpPr>
          <p:nvPr>
            <p:ph idx="1"/>
          </p:nvPr>
        </p:nvSpPr>
        <p:spPr>
          <a:xfrm>
            <a:off x="677286" y="1665284"/>
            <a:ext cx="10942436" cy="5064222"/>
          </a:xfrm>
        </p:spPr>
        <p:txBody>
          <a:bodyPr>
            <a:normAutofit/>
          </a:bodyPr>
          <a:lstStyle/>
          <a:p>
            <a:pPr>
              <a:buClr>
                <a:schemeClr val="tx1"/>
              </a:buClr>
            </a:pPr>
            <a:r>
              <a:rPr lang="en-US" sz="2800" dirty="0">
                <a:solidFill>
                  <a:schemeClr val="bg1"/>
                </a:solidFill>
              </a:rPr>
              <a:t>POS – no, not a reference to the car you drove in high school</a:t>
            </a:r>
          </a:p>
          <a:p>
            <a:pPr>
              <a:buClr>
                <a:schemeClr val="tx1"/>
              </a:buClr>
            </a:pPr>
            <a:r>
              <a:rPr lang="en-US" sz="2800" dirty="0">
                <a:solidFill>
                  <a:schemeClr val="bg1"/>
                </a:solidFill>
              </a:rPr>
              <a:t>OS</a:t>
            </a:r>
          </a:p>
          <a:p>
            <a:pPr lvl="1">
              <a:buClr>
                <a:schemeClr val="tx1"/>
              </a:buClr>
              <a:buFont typeface="Arial" panose="020B0604020202020204" pitchFamily="34" charset="0"/>
              <a:buChar char="•"/>
            </a:pPr>
            <a:r>
              <a:rPr lang="en-US" sz="2600" dirty="0">
                <a:solidFill>
                  <a:schemeClr val="bg1"/>
                </a:solidFill>
              </a:rPr>
              <a:t>No untrue statements / no </a:t>
            </a:r>
            <a:r>
              <a:rPr lang="en-US" sz="2600" b="1" i="1" u="sng" dirty="0">
                <a:solidFill>
                  <a:schemeClr val="bg1"/>
                </a:solidFill>
              </a:rPr>
              <a:t>material</a:t>
            </a:r>
            <a:r>
              <a:rPr lang="en-US" sz="2600" dirty="0">
                <a:solidFill>
                  <a:schemeClr val="bg1"/>
                </a:solidFill>
              </a:rPr>
              <a:t> omissions</a:t>
            </a:r>
          </a:p>
          <a:p>
            <a:pPr lvl="1">
              <a:buClr>
                <a:schemeClr val="tx1"/>
              </a:buClr>
              <a:buFont typeface="Arial" panose="020B0604020202020204" pitchFamily="34" charset="0"/>
              <a:buChar char="•"/>
            </a:pPr>
            <a:r>
              <a:rPr lang="en-US" sz="2600" dirty="0">
                <a:solidFill>
                  <a:schemeClr val="bg1"/>
                </a:solidFill>
              </a:rPr>
              <a:t>provide investors – information </a:t>
            </a:r>
            <a:r>
              <a:rPr lang="en-US" sz="2600" b="1" i="1" u="sng" dirty="0">
                <a:solidFill>
                  <a:schemeClr val="bg1"/>
                </a:solidFill>
              </a:rPr>
              <a:t>material</a:t>
            </a:r>
            <a:r>
              <a:rPr lang="en-US" sz="2600" dirty="0">
                <a:solidFill>
                  <a:schemeClr val="bg1"/>
                </a:solidFill>
              </a:rPr>
              <a:t> to the financial condition and debt offering</a:t>
            </a:r>
          </a:p>
          <a:p>
            <a:pPr lvl="1">
              <a:buClr>
                <a:schemeClr val="tx1"/>
              </a:buClr>
              <a:buFont typeface="Arial" panose="020B0604020202020204" pitchFamily="34" charset="0"/>
              <a:buChar char="•"/>
            </a:pPr>
            <a:r>
              <a:rPr lang="en-US" sz="2600" dirty="0">
                <a:solidFill>
                  <a:schemeClr val="bg1"/>
                </a:solidFill>
              </a:rPr>
              <a:t>Material???</a:t>
            </a:r>
          </a:p>
          <a:p>
            <a:pPr lvl="2">
              <a:buClr>
                <a:schemeClr val="tx1"/>
              </a:buClr>
              <a:buFont typeface="Arial" panose="020B0604020202020204" pitchFamily="34" charset="0"/>
              <a:buChar char="•"/>
            </a:pPr>
            <a:r>
              <a:rPr lang="en-US" sz="2600" dirty="0">
                <a:solidFill>
                  <a:schemeClr val="bg1"/>
                </a:solidFill>
              </a:rPr>
              <a:t>“</a:t>
            </a:r>
            <a:r>
              <a:rPr lang="en-US" sz="2600" b="1" u="sng" dirty="0">
                <a:solidFill>
                  <a:schemeClr val="bg1"/>
                </a:solidFill>
              </a:rPr>
              <a:t>substantial</a:t>
            </a:r>
            <a:r>
              <a:rPr lang="en-US" sz="2600" dirty="0">
                <a:solidFill>
                  <a:schemeClr val="bg1"/>
                </a:solidFill>
              </a:rPr>
              <a:t> likelihood that a </a:t>
            </a:r>
            <a:r>
              <a:rPr lang="en-US" sz="2600" b="1" u="sng" dirty="0">
                <a:solidFill>
                  <a:schemeClr val="bg1"/>
                </a:solidFill>
              </a:rPr>
              <a:t>reasonable investor</a:t>
            </a:r>
            <a:r>
              <a:rPr lang="en-US" sz="2600" dirty="0">
                <a:solidFill>
                  <a:schemeClr val="bg1"/>
                </a:solidFill>
              </a:rPr>
              <a:t> would have considered the information </a:t>
            </a:r>
            <a:r>
              <a:rPr lang="en-US" sz="2600" b="1" u="sng" dirty="0">
                <a:solidFill>
                  <a:schemeClr val="bg1"/>
                </a:solidFill>
              </a:rPr>
              <a:t>important</a:t>
            </a:r>
            <a:r>
              <a:rPr lang="en-US" sz="2600" dirty="0">
                <a:solidFill>
                  <a:schemeClr val="bg1"/>
                </a:solidFill>
              </a:rPr>
              <a:t> when making an investment </a:t>
            </a:r>
            <a:r>
              <a:rPr lang="en-US" sz="2600" b="1" u="sng" dirty="0">
                <a:solidFill>
                  <a:schemeClr val="bg1"/>
                </a:solidFill>
              </a:rPr>
              <a:t>decision</a:t>
            </a:r>
            <a:r>
              <a:rPr lang="en-US" sz="2600" dirty="0">
                <a:solidFill>
                  <a:schemeClr val="bg1"/>
                </a:solidFill>
              </a:rPr>
              <a:t>.” </a:t>
            </a:r>
          </a:p>
          <a:p>
            <a:pPr lvl="2">
              <a:buClr>
                <a:schemeClr val="tx1"/>
              </a:buClr>
              <a:buFont typeface="Arial" panose="020B0604020202020204" pitchFamily="34" charset="0"/>
              <a:buChar char="•"/>
            </a:pPr>
            <a:r>
              <a:rPr lang="en-US" sz="2600" dirty="0">
                <a:solidFill>
                  <a:schemeClr val="bg1"/>
                </a:solidFill>
              </a:rPr>
              <a:t>“total mix” of information</a:t>
            </a:r>
          </a:p>
          <a:p>
            <a:pPr lvl="2">
              <a:buClr>
                <a:schemeClr val="tx1"/>
              </a:buClr>
              <a:buFont typeface="Arial" panose="020B0604020202020204" pitchFamily="34" charset="0"/>
              <a:buChar char="•"/>
            </a:pPr>
            <a:endParaRPr lang="en-US" sz="2600" dirty="0">
              <a:solidFill>
                <a:schemeClr val="bg1"/>
              </a:solidFill>
            </a:endParaRPr>
          </a:p>
          <a:p>
            <a:pPr lvl="1">
              <a:buClr>
                <a:schemeClr val="tx1">
                  <a:lumMod val="95000"/>
                  <a:lumOff val="5000"/>
                </a:schemeClr>
              </a:buClr>
            </a:pPr>
            <a:endParaRPr lang="en-US" sz="2600" dirty="0">
              <a:solidFill>
                <a:schemeClr val="bg1"/>
              </a:solidFill>
            </a:endParaRPr>
          </a:p>
        </p:txBody>
      </p:sp>
      <p:pic>
        <p:nvPicPr>
          <p:cNvPr id="5" name="Picture 4">
            <a:extLst>
              <a:ext uri="{FF2B5EF4-FFF2-40B4-BE49-F238E27FC236}">
                <a16:creationId xmlns:a16="http://schemas.microsoft.com/office/drawing/2014/main" id="{3CA686A5-77E3-4B8D-AF57-398F61EA00A4}"/>
              </a:ext>
            </a:extLst>
          </p:cNvPr>
          <p:cNvPicPr>
            <a:picLocks noChangeAspect="1"/>
          </p:cNvPicPr>
          <p:nvPr/>
        </p:nvPicPr>
        <p:blipFill>
          <a:blip r:embed="rId3"/>
          <a:stretch>
            <a:fillRect/>
          </a:stretch>
        </p:blipFill>
        <p:spPr>
          <a:xfrm>
            <a:off x="3048000" y="2243137"/>
            <a:ext cx="6096000" cy="3514725"/>
          </a:xfrm>
          <a:prstGeom prst="rect">
            <a:avLst/>
          </a:prstGeom>
        </p:spPr>
      </p:pic>
      <p:pic>
        <p:nvPicPr>
          <p:cNvPr id="7" name="Picture 6">
            <a:extLst>
              <a:ext uri="{FF2B5EF4-FFF2-40B4-BE49-F238E27FC236}">
                <a16:creationId xmlns:a16="http://schemas.microsoft.com/office/drawing/2014/main" id="{FA574C3D-7F42-405C-9E4B-C7308A01B2D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338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31" presetClass="exit" presetSubtype="0" fill="hold" nodeType="withEffect">
                                  <p:stCondLst>
                                    <p:cond delay="0"/>
                                  </p:stCondLst>
                                  <p:childTnLst>
                                    <p:anim calcmode="lin" valueType="num">
                                      <p:cBhvr>
                                        <p:cTn id="29" dur="1000"/>
                                        <p:tgtEl>
                                          <p:spTgt spid="5"/>
                                        </p:tgtEl>
                                        <p:attrNameLst>
                                          <p:attrName>ppt_w</p:attrName>
                                        </p:attrNameLst>
                                      </p:cBhvr>
                                      <p:tavLst>
                                        <p:tav tm="0">
                                          <p:val>
                                            <p:strVal val="ppt_w"/>
                                          </p:val>
                                        </p:tav>
                                        <p:tav tm="100000">
                                          <p:val>
                                            <p:fltVal val="0"/>
                                          </p:val>
                                        </p:tav>
                                      </p:tavLst>
                                    </p:anim>
                                    <p:anim calcmode="lin" valueType="num">
                                      <p:cBhvr>
                                        <p:cTn id="30" dur="1000"/>
                                        <p:tgtEl>
                                          <p:spTgt spid="5"/>
                                        </p:tgtEl>
                                        <p:attrNameLst>
                                          <p:attrName>ppt_h</p:attrName>
                                        </p:attrNameLst>
                                      </p:cBhvr>
                                      <p:tavLst>
                                        <p:tav tm="0">
                                          <p:val>
                                            <p:strVal val="ppt_h"/>
                                          </p:val>
                                        </p:tav>
                                        <p:tav tm="100000">
                                          <p:val>
                                            <p:fltVal val="0"/>
                                          </p:val>
                                        </p:tav>
                                      </p:tavLst>
                                    </p:anim>
                                    <p:anim calcmode="lin" valueType="num">
                                      <p:cBhvr>
                                        <p:cTn id="31" dur="1000"/>
                                        <p:tgtEl>
                                          <p:spTgt spid="5"/>
                                        </p:tgtEl>
                                        <p:attrNameLst>
                                          <p:attrName>style.rotation</p:attrName>
                                        </p:attrNameLst>
                                      </p:cBhvr>
                                      <p:tavLst>
                                        <p:tav tm="0">
                                          <p:val>
                                            <p:fltVal val="0"/>
                                          </p:val>
                                        </p:tav>
                                        <p:tav tm="100000">
                                          <p:val>
                                            <p:fltVal val="90"/>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childTnLst>
                          </p:cTn>
                        </p:par>
                        <p:par>
                          <p:cTn id="38" fill="hold">
                            <p:stCondLst>
                              <p:cond delay="0"/>
                            </p:stCondLst>
                            <p:childTnLst>
                              <p:par>
                                <p:cTn id="39" presetID="14" presetClass="entr" presetSubtype="10" fill="hold" nodeType="afterEffect">
                                  <p:stCondLst>
                                    <p:cond delay="150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3" end="3"/>
                                            </p:txEl>
                                          </p:spTgt>
                                        </p:tgtEl>
                                      </p:cBhvr>
                                    </p:animEffect>
                                  </p:childTnLst>
                                </p:cTn>
                              </p:par>
                              <p:par>
                                <p:cTn id="50" presetID="1" presetClass="exit" presetSubtype="0" fill="hold"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wheel(1)">
                                      <p:cBhvr>
                                        <p:cTn id="56" dur="20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heel(1)">
                                      <p:cBhvr>
                                        <p:cTn id="61" dur="2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heel(1)">
                                      <p:cBhvr>
                                        <p:cTn id="6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DAB07D-E627-4097-BA2D-FFFF861108B5}"/>
              </a:ext>
            </a:extLst>
          </p:cNvPr>
          <p:cNvPicPr>
            <a:picLocks noChangeAspect="1"/>
          </p:cNvPicPr>
          <p:nvPr/>
        </p:nvPicPr>
        <p:blipFill>
          <a:blip r:embed="rId3"/>
          <a:stretch>
            <a:fillRect/>
          </a:stretch>
        </p:blipFill>
        <p:spPr>
          <a:xfrm>
            <a:off x="181723" y="419100"/>
            <a:ext cx="11833823" cy="6419849"/>
          </a:xfrm>
          <a:prstGeom prst="rect">
            <a:avLst/>
          </a:prstGeom>
        </p:spPr>
      </p:pic>
    </p:spTree>
    <p:extLst>
      <p:ext uri="{BB962C8B-B14F-4D97-AF65-F5344CB8AC3E}">
        <p14:creationId xmlns:p14="http://schemas.microsoft.com/office/powerpoint/2010/main" val="39660324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822</Words>
  <Application>Microsoft Office PowerPoint</Application>
  <PresentationFormat>Widescreen</PresentationFormat>
  <Paragraphs>95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Schoolbook</vt:lpstr>
      <vt:lpstr>Wingdings</vt:lpstr>
      <vt:lpstr>Wingdings 2</vt:lpstr>
      <vt:lpstr>View</vt:lpstr>
      <vt:lpstr>Do I have to tell them that?</vt:lpstr>
      <vt:lpstr>PowerPoint Presentation</vt:lpstr>
      <vt:lpstr>PowerPoint Presentation</vt:lpstr>
      <vt:lpstr>Bond: fancy word for loan</vt:lpstr>
      <vt:lpstr>Bond: fancy word for loan</vt:lpstr>
      <vt:lpstr>Sharing is caring (but why?)</vt:lpstr>
      <vt:lpstr>10b-5 (Initial Disclosure)</vt:lpstr>
      <vt:lpstr>It’s Official . . . boogie woogie woogie</vt:lpstr>
      <vt:lpstr>PowerPoint Presentation</vt:lpstr>
      <vt:lpstr>PowerPoint Presentation</vt:lpstr>
      <vt:lpstr>15c2-12 (Continuing Disclosure)</vt:lpstr>
      <vt:lpstr>15c2-12</vt:lpstr>
      <vt:lpstr>15c2-12</vt:lpstr>
      <vt:lpstr>15c2-12 – new (and improved?)</vt:lpstr>
      <vt:lpstr>PowerPoint Presentation</vt:lpstr>
      <vt:lpstr>Continuing Disclosure Failures</vt:lpstr>
      <vt:lpstr>PowerPoint Presentation</vt:lpstr>
      <vt:lpstr>Enforcement</vt:lpstr>
      <vt:lpstr>PowerPoint Presentation</vt:lpstr>
      <vt:lpstr>PowerPoint Presentation</vt:lpstr>
      <vt:lpstr>Yes, you really have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 have to tell them that?</dc:title>
  <dc:creator>Michael Kozlarek</dc:creator>
  <cp:lastModifiedBy>JAMES HAYES</cp:lastModifiedBy>
  <cp:revision>20</cp:revision>
  <cp:lastPrinted>2018-09-12T19:26:03Z</cp:lastPrinted>
  <dcterms:created xsi:type="dcterms:W3CDTF">2018-09-12T17:07:32Z</dcterms:created>
  <dcterms:modified xsi:type="dcterms:W3CDTF">2018-10-04T16:55:13Z</dcterms:modified>
</cp:coreProperties>
</file>