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65" r:id="rId2"/>
    <p:sldId id="321" r:id="rId3"/>
    <p:sldId id="327" r:id="rId4"/>
    <p:sldId id="326" r:id="rId5"/>
    <p:sldId id="334" r:id="rId6"/>
    <p:sldId id="343" r:id="rId7"/>
    <p:sldId id="318" r:id="rId8"/>
    <p:sldId id="320" r:id="rId9"/>
    <p:sldId id="329" r:id="rId10"/>
    <p:sldId id="328" r:id="rId11"/>
    <p:sldId id="325" r:id="rId12"/>
    <p:sldId id="351" r:id="rId13"/>
    <p:sldId id="322" r:id="rId14"/>
    <p:sldId id="333" r:id="rId15"/>
    <p:sldId id="347" r:id="rId16"/>
    <p:sldId id="335" r:id="rId17"/>
    <p:sldId id="345" r:id="rId18"/>
    <p:sldId id="344" r:id="rId19"/>
    <p:sldId id="346" r:id="rId20"/>
    <p:sldId id="336" r:id="rId21"/>
    <p:sldId id="337" r:id="rId22"/>
    <p:sldId id="338" r:id="rId23"/>
    <p:sldId id="349" r:id="rId24"/>
    <p:sldId id="348" r:id="rId25"/>
    <p:sldId id="312" r:id="rId26"/>
    <p:sldId id="350" r:id="rId27"/>
    <p:sldId id="316" r:id="rId28"/>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CCAF"/>
    <a:srgbClr val="064D70"/>
    <a:srgbClr val="FB9B3C"/>
    <a:srgbClr val="33A9AF"/>
    <a:srgbClr val="FACC3E"/>
    <a:srgbClr val="CFC6A9"/>
    <a:srgbClr val="98B53D"/>
    <a:srgbClr val="F86B4B"/>
    <a:srgbClr val="CBCB63"/>
    <a:srgbClr val="C25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87" autoAdjust="0"/>
    <p:restoredTop sz="81319" autoAdjust="0"/>
  </p:normalViewPr>
  <p:slideViewPr>
    <p:cSldViewPr snapToGrid="0">
      <p:cViewPr varScale="1">
        <p:scale>
          <a:sx n="67" d="100"/>
          <a:sy n="67" d="100"/>
        </p:scale>
        <p:origin x="168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3" d="100"/>
        <a:sy n="63" d="100"/>
      </p:scale>
      <p:origin x="0" y="-11760"/>
    </p:cViewPr>
  </p:sorterViewPr>
  <p:notesViewPr>
    <p:cSldViewPr snapToGrid="0">
      <p:cViewPr varScale="1">
        <p:scale>
          <a:sx n="96" d="100"/>
          <a:sy n="96" d="100"/>
        </p:scale>
        <p:origin x="2480"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B349C3-E8F8-4143-B4AC-086D9D0EF140}" type="datetimeFigureOut">
              <a:rPr lang="en-US" smtClean="0"/>
              <a:t>10/4/2018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FBA57C-2367-A14A-BBE2-9C118B382FF1}" type="slidenum">
              <a:rPr lang="en-US" smtClean="0"/>
              <a:t>‹#›</a:t>
            </a:fld>
            <a:endParaRPr lang="en-US" dirty="0"/>
          </a:p>
        </p:txBody>
      </p:sp>
    </p:spTree>
    <p:extLst>
      <p:ext uri="{BB962C8B-B14F-4D97-AF65-F5344CB8AC3E}">
        <p14:creationId xmlns:p14="http://schemas.microsoft.com/office/powerpoint/2010/main" val="414430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charset="0"/>
              </a:defRPr>
            </a:lvl1pPr>
          </a:lstStyle>
          <a:p>
            <a:fld id="{74051A69-C562-4FC5-92DC-994CDC1376A2}" type="datetimeFigureOut">
              <a:rPr lang="en-US" smtClean="0"/>
              <a:pPr/>
              <a:t>10/4/2018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charset="0"/>
              </a:defRPr>
            </a:lvl1pPr>
          </a:lstStyle>
          <a:p>
            <a:fld id="{8C747B73-6B03-4EF3-AD40-683CE00DABF6}" type="slidenum">
              <a:rPr lang="en-US" smtClean="0"/>
              <a:pPr/>
              <a:t>‹#›</a:t>
            </a:fld>
            <a:endParaRPr lang="en-US" dirty="0"/>
          </a:p>
        </p:txBody>
      </p:sp>
    </p:spTree>
    <p:extLst>
      <p:ext uri="{BB962C8B-B14F-4D97-AF65-F5344CB8AC3E}">
        <p14:creationId xmlns:p14="http://schemas.microsoft.com/office/powerpoint/2010/main" val="1300632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b="0" i="0" kern="1200">
        <a:solidFill>
          <a:schemeClr val="tx1"/>
        </a:solidFill>
        <a:latin typeface="Arial Regular" charset="0"/>
        <a:ea typeface="+mn-ea"/>
        <a:cs typeface="+mn-cs"/>
      </a:defRPr>
    </a:lvl1pPr>
    <a:lvl2pPr marL="457200" algn="l" defTabSz="914400" rtl="0" eaLnBrk="1" latinLnBrk="0" hangingPunct="1">
      <a:defRPr sz="1200" b="0" i="0" kern="1200">
        <a:solidFill>
          <a:schemeClr val="tx1"/>
        </a:solidFill>
        <a:latin typeface="Arial Regular" charset="0"/>
        <a:ea typeface="+mn-ea"/>
        <a:cs typeface="+mn-cs"/>
      </a:defRPr>
    </a:lvl2pPr>
    <a:lvl3pPr marL="914400" algn="l" defTabSz="914400" rtl="0" eaLnBrk="1" latinLnBrk="0" hangingPunct="1">
      <a:defRPr sz="1200" b="0" i="0" kern="1200">
        <a:solidFill>
          <a:schemeClr val="tx1"/>
        </a:solidFill>
        <a:latin typeface="Arial Regular" charset="0"/>
        <a:ea typeface="+mn-ea"/>
        <a:cs typeface="+mn-cs"/>
      </a:defRPr>
    </a:lvl3pPr>
    <a:lvl4pPr marL="1371600" algn="l" defTabSz="914400" rtl="0" eaLnBrk="1" latinLnBrk="0" hangingPunct="1">
      <a:defRPr sz="1200" b="0" i="0" kern="1200">
        <a:solidFill>
          <a:schemeClr val="tx1"/>
        </a:solidFill>
        <a:latin typeface="Arial Regular" charset="0"/>
        <a:ea typeface="+mn-ea"/>
        <a:cs typeface="+mn-cs"/>
      </a:defRPr>
    </a:lvl4pPr>
    <a:lvl5pPr marL="1828800" algn="l" defTabSz="914400" rtl="0" eaLnBrk="1" latinLnBrk="0" hangingPunct="1">
      <a:defRPr sz="1200" b="0" i="0" kern="1200">
        <a:solidFill>
          <a:schemeClr val="tx1"/>
        </a:solidFill>
        <a:latin typeface="Arial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3" name="Rectangle 2"/>
          <p:cNvSpPr/>
          <p:nvPr userDrawn="1"/>
        </p:nvSpPr>
        <p:spPr>
          <a:xfrm>
            <a:off x="0" y="5524504"/>
            <a:ext cx="24384000" cy="2726871"/>
          </a:xfrm>
          <a:prstGeom prst="rect">
            <a:avLst/>
          </a:prstGeom>
          <a:solidFill>
            <a:srgbClr val="33A9AF">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2C8698"/>
              </a:solidFill>
              <a:latin typeface="Arial Bold" charset="0"/>
            </a:endParaRPr>
          </a:p>
        </p:txBody>
      </p:sp>
      <p:cxnSp>
        <p:nvCxnSpPr>
          <p:cNvPr id="4" name="Straight Connector 3"/>
          <p:cNvCxnSpPr/>
          <p:nvPr userDrawn="1"/>
        </p:nvCxnSpPr>
        <p:spPr>
          <a:xfrm>
            <a:off x="9459689" y="6084831"/>
            <a:ext cx="0" cy="1573273"/>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8476" y="6346264"/>
            <a:ext cx="7546848" cy="1170432"/>
          </a:xfrm>
          <a:prstGeom prst="rect">
            <a:avLst/>
          </a:prstGeom>
        </p:spPr>
      </p:pic>
      <p:sp>
        <p:nvSpPr>
          <p:cNvPr id="11" name="Text Placeholder 10"/>
          <p:cNvSpPr>
            <a:spLocks noGrp="1"/>
          </p:cNvSpPr>
          <p:nvPr>
            <p:ph type="body" sz="quarter" idx="10"/>
          </p:nvPr>
        </p:nvSpPr>
        <p:spPr>
          <a:xfrm>
            <a:off x="10004056" y="6603426"/>
            <a:ext cx="12415839" cy="656115"/>
          </a:xfrm>
          <a:prstGeom prst="rect">
            <a:avLst/>
          </a:prstGeom>
        </p:spPr>
        <p:txBody>
          <a:bodyPr/>
          <a:lstStyle>
            <a:lvl1pPr marL="0" indent="0">
              <a:buNone/>
              <a:defRPr sz="4000" cap="all" baseline="0">
                <a:solidFill>
                  <a:schemeClr val="bg1"/>
                </a:solidFill>
                <a:latin typeface="Arial" panose="020B0604020202020204" pitchFamily="34" charset="0"/>
                <a:cs typeface="Arial" panose="020B0604020202020204" pitchFamily="34" charset="0"/>
              </a:defRPr>
            </a:lvl1pPr>
            <a:lvl2pPr marL="914377" indent="0">
              <a:buNone/>
              <a:defRPr>
                <a:solidFill>
                  <a:schemeClr val="bg1"/>
                </a:solidFill>
              </a:defRPr>
            </a:lvl2pPr>
            <a:lvl3pPr marL="1828754" indent="0">
              <a:buNone/>
              <a:defRPr>
                <a:solidFill>
                  <a:schemeClr val="bg1"/>
                </a:solidFill>
              </a:defRPr>
            </a:lvl3pPr>
            <a:lvl4pPr marL="2743131" indent="0">
              <a:buNone/>
              <a:defRPr/>
            </a:lvl4pPr>
          </a:lstStyle>
          <a:p>
            <a:pPr lvl="0"/>
            <a:r>
              <a:rPr lang="en-US" smtClean="0"/>
              <a:t>Click to edit Master text styles</a:t>
            </a:r>
          </a:p>
        </p:txBody>
      </p:sp>
      <p:sp>
        <p:nvSpPr>
          <p:cNvPr id="7"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32448080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Content">
    <p:spTree>
      <p:nvGrpSpPr>
        <p:cNvPr id="1" name=""/>
        <p:cNvGrpSpPr/>
        <p:nvPr/>
      </p:nvGrpSpPr>
      <p:grpSpPr>
        <a:xfrm>
          <a:off x="0" y="0"/>
          <a:ext cx="0" cy="0"/>
          <a:chOff x="0" y="0"/>
          <a:chExt cx="0" cy="0"/>
        </a:xfrm>
      </p:grpSpPr>
      <p:cxnSp>
        <p:nvCxnSpPr>
          <p:cNvPr id="12" name="Straight Connector 11"/>
          <p:cNvCxnSpPr/>
          <p:nvPr userDrawn="1"/>
        </p:nvCxnSpPr>
        <p:spPr>
          <a:xfrm flipV="1">
            <a:off x="3258953" y="2232259"/>
            <a:ext cx="17706935" cy="1619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258951" y="2248450"/>
            <a:ext cx="4750516"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flipH="1">
            <a:off x="-3" y="1419730"/>
            <a:ext cx="192507" cy="1528009"/>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2C9398"/>
              </a:solidFill>
              <a:latin typeface="Arial Bold" charset="0"/>
            </a:endParaRPr>
          </a:p>
        </p:txBody>
      </p:sp>
      <p:sp>
        <p:nvSpPr>
          <p:cNvPr id="3" name="Text Placeholder 2"/>
          <p:cNvSpPr>
            <a:spLocks noGrp="1"/>
          </p:cNvSpPr>
          <p:nvPr>
            <p:ph type="body" sz="quarter" idx="10"/>
          </p:nvPr>
        </p:nvSpPr>
        <p:spPr>
          <a:xfrm>
            <a:off x="3259138" y="1179513"/>
            <a:ext cx="16514762" cy="1052512"/>
          </a:xfrm>
          <a:prstGeom prst="rect">
            <a:avLst/>
          </a:prstGeom>
        </p:spPr>
        <p:txBody>
          <a:bodyPr/>
          <a:lstStyle>
            <a:lvl1pPr marL="0" indent="0">
              <a:buNone/>
              <a:defRPr sz="6600" cap="all" baseline="0">
                <a:solidFill>
                  <a:srgbClr val="064D70"/>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7" name="Text Placeholder 6"/>
          <p:cNvSpPr>
            <a:spLocks noGrp="1"/>
          </p:cNvSpPr>
          <p:nvPr>
            <p:ph type="body" sz="quarter" idx="11"/>
          </p:nvPr>
        </p:nvSpPr>
        <p:spPr>
          <a:xfrm>
            <a:off x="3259138" y="2435058"/>
            <a:ext cx="10793412" cy="885992"/>
          </a:xfrm>
          <a:prstGeom prst="rect">
            <a:avLst/>
          </a:prstGeom>
        </p:spPr>
        <p:txBody>
          <a:bodyPr/>
          <a:lstStyle>
            <a:lvl1pPr marL="0" indent="0">
              <a:buNone/>
              <a:defRPr sz="3800" cap="all" baseline="0">
                <a:solidFill>
                  <a:srgbClr val="D6CCAF"/>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9" name="Text Placeholder 8"/>
          <p:cNvSpPr>
            <a:spLocks noGrp="1"/>
          </p:cNvSpPr>
          <p:nvPr>
            <p:ph type="body" sz="quarter" idx="12"/>
          </p:nvPr>
        </p:nvSpPr>
        <p:spPr>
          <a:xfrm>
            <a:off x="3259138" y="3507654"/>
            <a:ext cx="17706975" cy="8644659"/>
          </a:xfrm>
          <a:prstGeom prst="rect">
            <a:avLst/>
          </a:prstGeom>
        </p:spPr>
        <p:txBody>
          <a:bodyPr/>
          <a:lstStyle>
            <a:lvl1pPr marL="457189" indent="-457189">
              <a:spcBef>
                <a:spcPts val="1000"/>
              </a:spcBef>
              <a:spcAft>
                <a:spcPts val="1000"/>
              </a:spcAft>
              <a:buClr>
                <a:srgbClr val="33A9AF"/>
              </a:buClr>
              <a:buFont typeface="Wingdings" panose="05000000000000000000" pitchFamily="2" charset="2"/>
              <a:buChar char="§"/>
              <a:defRPr sz="4000">
                <a:latin typeface="Arial" panose="020B0604020202020204" pitchFamily="34" charset="0"/>
                <a:cs typeface="Arial" panose="020B0604020202020204" pitchFamily="34" charset="0"/>
              </a:defRPr>
            </a:lvl1pPr>
            <a:lvl2pPr marL="1371566" indent="-457189">
              <a:spcBef>
                <a:spcPts val="1000"/>
              </a:spcBef>
              <a:spcAft>
                <a:spcPts val="1000"/>
              </a:spcAft>
              <a:buClr>
                <a:srgbClr val="FB9B3C"/>
              </a:buClr>
              <a:buFont typeface="Wingdings" panose="05000000000000000000" pitchFamily="2" charset="2"/>
              <a:buChar char="§"/>
              <a:defRPr sz="4000">
                <a:latin typeface="Arial" panose="020B0604020202020204" pitchFamily="34" charset="0"/>
                <a:cs typeface="Arial" panose="020B0604020202020204" pitchFamily="34" charset="0"/>
              </a:defRPr>
            </a:lvl2pPr>
            <a:lvl3pPr marL="2285943" indent="-457189">
              <a:spcBef>
                <a:spcPts val="1000"/>
              </a:spcBef>
              <a:spcAft>
                <a:spcPts val="1000"/>
              </a:spcAft>
              <a:buClr>
                <a:srgbClr val="064D70"/>
              </a:buClr>
              <a:buFont typeface="Wingdings" panose="05000000000000000000" pitchFamily="2" charset="2"/>
              <a:buChar char="§"/>
              <a:defRPr sz="4000">
                <a:latin typeface="Arial" panose="020B0604020202020204" pitchFamily="34" charset="0"/>
                <a:cs typeface="Arial" panose="020B0604020202020204" pitchFamily="34" charset="0"/>
              </a:defRPr>
            </a:lvl3pPr>
            <a:lvl4pPr marL="3200320" indent="-457189">
              <a:spcBef>
                <a:spcPts val="1000"/>
              </a:spcBef>
              <a:spcAft>
                <a:spcPts val="1000"/>
              </a:spcAft>
              <a:buClr>
                <a:srgbClr val="CFC6A9"/>
              </a:buClr>
              <a:buFont typeface="Wingdings" panose="05000000000000000000" pitchFamily="2" charset="2"/>
              <a:buChar char="§"/>
              <a:defRPr sz="4000">
                <a:latin typeface="Arial" panose="020B0604020202020204" pitchFamily="34" charset="0"/>
                <a:cs typeface="Arial" panose="020B0604020202020204" pitchFamily="34" charset="0"/>
              </a:defRPr>
            </a:lvl4pPr>
            <a:lvl5pPr>
              <a:defRPr sz="4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2"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4634667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cxnSp>
        <p:nvCxnSpPr>
          <p:cNvPr id="9" name="Straight Connector 8"/>
          <p:cNvCxnSpPr/>
          <p:nvPr userDrawn="1"/>
        </p:nvCxnSpPr>
        <p:spPr>
          <a:xfrm flipV="1">
            <a:off x="3258953" y="2232259"/>
            <a:ext cx="17706935" cy="1619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258951" y="2248450"/>
            <a:ext cx="4750516"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11" name="Text Placeholder 2"/>
          <p:cNvSpPr>
            <a:spLocks noGrp="1"/>
          </p:cNvSpPr>
          <p:nvPr>
            <p:ph type="body" sz="quarter" idx="10"/>
          </p:nvPr>
        </p:nvSpPr>
        <p:spPr>
          <a:xfrm>
            <a:off x="3259138" y="1179513"/>
            <a:ext cx="16648112" cy="1052512"/>
          </a:xfrm>
          <a:prstGeom prst="rect">
            <a:avLst/>
          </a:prstGeom>
        </p:spPr>
        <p:txBody>
          <a:bodyPr/>
          <a:lstStyle>
            <a:lvl1pPr marL="0" indent="0">
              <a:buNone/>
              <a:defRPr sz="6600" cap="all" baseline="0">
                <a:solidFill>
                  <a:srgbClr val="064D70"/>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2" name="Text Placeholder 6"/>
          <p:cNvSpPr>
            <a:spLocks noGrp="1"/>
          </p:cNvSpPr>
          <p:nvPr>
            <p:ph type="body" sz="quarter" idx="11"/>
          </p:nvPr>
        </p:nvSpPr>
        <p:spPr>
          <a:xfrm>
            <a:off x="3259138" y="2435058"/>
            <a:ext cx="10793412" cy="885992"/>
          </a:xfrm>
          <a:prstGeom prst="rect">
            <a:avLst/>
          </a:prstGeom>
        </p:spPr>
        <p:txBody>
          <a:bodyPr/>
          <a:lstStyle>
            <a:lvl1pPr marL="0" indent="0">
              <a:buNone/>
              <a:defRPr sz="3800" cap="all" baseline="0">
                <a:solidFill>
                  <a:srgbClr val="D6CCAF"/>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3" name="Text Placeholder 8"/>
          <p:cNvSpPr>
            <a:spLocks noGrp="1"/>
          </p:cNvSpPr>
          <p:nvPr>
            <p:ph type="body" sz="quarter" idx="12"/>
          </p:nvPr>
        </p:nvSpPr>
        <p:spPr>
          <a:xfrm>
            <a:off x="3259138" y="3507654"/>
            <a:ext cx="7656511" cy="8644659"/>
          </a:xfrm>
          <a:prstGeom prst="rect">
            <a:avLst/>
          </a:prstGeom>
        </p:spPr>
        <p:txBody>
          <a:bodyPr/>
          <a:lstStyle>
            <a:lvl1pPr marL="457189" indent="-457189">
              <a:spcBef>
                <a:spcPts val="1000"/>
              </a:spcBef>
              <a:spcAft>
                <a:spcPts val="1000"/>
              </a:spcAft>
              <a:buClr>
                <a:srgbClr val="33A9AF"/>
              </a:buClr>
              <a:buFont typeface="Wingdings" panose="05000000000000000000" pitchFamily="2" charset="2"/>
              <a:buChar char="§"/>
              <a:defRPr sz="4000">
                <a:latin typeface="Arial" panose="020B0604020202020204" pitchFamily="34" charset="0"/>
                <a:cs typeface="Arial" panose="020B0604020202020204" pitchFamily="34" charset="0"/>
              </a:defRPr>
            </a:lvl1pPr>
            <a:lvl2pPr marL="1371566" indent="-457189">
              <a:spcBef>
                <a:spcPts val="1000"/>
              </a:spcBef>
              <a:spcAft>
                <a:spcPts val="1000"/>
              </a:spcAft>
              <a:buClr>
                <a:srgbClr val="FB9B3C"/>
              </a:buClr>
              <a:buFont typeface="Wingdings" panose="05000000000000000000" pitchFamily="2" charset="2"/>
              <a:buChar char="§"/>
              <a:defRPr sz="4000">
                <a:latin typeface="Arial" panose="020B0604020202020204" pitchFamily="34" charset="0"/>
                <a:cs typeface="Arial" panose="020B0604020202020204" pitchFamily="34" charset="0"/>
              </a:defRPr>
            </a:lvl2pPr>
            <a:lvl3pPr marL="2285943" indent="-457189">
              <a:spcBef>
                <a:spcPts val="1000"/>
              </a:spcBef>
              <a:spcAft>
                <a:spcPts val="1000"/>
              </a:spcAft>
              <a:buClr>
                <a:srgbClr val="064D70"/>
              </a:buClr>
              <a:buFont typeface="Wingdings" panose="05000000000000000000" pitchFamily="2" charset="2"/>
              <a:buChar char="§"/>
              <a:defRPr sz="4000">
                <a:latin typeface="Arial" panose="020B0604020202020204" pitchFamily="34" charset="0"/>
                <a:cs typeface="Arial" panose="020B0604020202020204" pitchFamily="34" charset="0"/>
              </a:defRPr>
            </a:lvl3pPr>
            <a:lvl4pPr marL="3200320" indent="-457189">
              <a:spcBef>
                <a:spcPts val="1000"/>
              </a:spcBef>
              <a:spcAft>
                <a:spcPts val="1000"/>
              </a:spcAft>
              <a:buClr>
                <a:srgbClr val="CFC6A9"/>
              </a:buClr>
              <a:buFont typeface="Wingdings" panose="05000000000000000000" pitchFamily="2" charset="2"/>
              <a:buChar char="§"/>
              <a:defRPr sz="4000">
                <a:latin typeface="Arial" panose="020B0604020202020204" pitchFamily="34" charset="0"/>
                <a:cs typeface="Arial" panose="020B0604020202020204" pitchFamily="34" charset="0"/>
              </a:defRPr>
            </a:lvl4pPr>
            <a:lvl5pPr>
              <a:defRPr sz="4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p:txBody>
      </p:sp>
      <p:cxnSp>
        <p:nvCxnSpPr>
          <p:cNvPr id="18" name="Straight Connector 17"/>
          <p:cNvCxnSpPr/>
          <p:nvPr userDrawn="1"/>
        </p:nvCxnSpPr>
        <p:spPr>
          <a:xfrm>
            <a:off x="11258550" y="3507654"/>
            <a:ext cx="0" cy="864465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Text Placeholder 8"/>
          <p:cNvSpPr>
            <a:spLocks noGrp="1"/>
          </p:cNvSpPr>
          <p:nvPr>
            <p:ph type="body" sz="quarter" idx="13"/>
          </p:nvPr>
        </p:nvSpPr>
        <p:spPr>
          <a:xfrm>
            <a:off x="11601452" y="3507654"/>
            <a:ext cx="7656511" cy="8644659"/>
          </a:xfrm>
          <a:prstGeom prst="rect">
            <a:avLst/>
          </a:prstGeom>
        </p:spPr>
        <p:txBody>
          <a:bodyPr/>
          <a:lstStyle>
            <a:lvl1pPr marL="457189" indent="-457189">
              <a:spcBef>
                <a:spcPts val="1000"/>
              </a:spcBef>
              <a:spcAft>
                <a:spcPts val="1000"/>
              </a:spcAft>
              <a:buClr>
                <a:srgbClr val="33A9AF"/>
              </a:buClr>
              <a:buFont typeface="Wingdings" panose="05000000000000000000" pitchFamily="2" charset="2"/>
              <a:buChar char="§"/>
              <a:defRPr sz="4000">
                <a:latin typeface="Arial" panose="020B0604020202020204" pitchFamily="34" charset="0"/>
                <a:cs typeface="Arial" panose="020B0604020202020204" pitchFamily="34" charset="0"/>
              </a:defRPr>
            </a:lvl1pPr>
            <a:lvl2pPr marL="1371566" indent="-457189">
              <a:spcBef>
                <a:spcPts val="1000"/>
              </a:spcBef>
              <a:spcAft>
                <a:spcPts val="1000"/>
              </a:spcAft>
              <a:buClr>
                <a:srgbClr val="FB9B3C"/>
              </a:buClr>
              <a:buFont typeface="Wingdings" panose="05000000000000000000" pitchFamily="2" charset="2"/>
              <a:buChar char="§"/>
              <a:defRPr sz="4000">
                <a:latin typeface="Arial" panose="020B0604020202020204" pitchFamily="34" charset="0"/>
                <a:cs typeface="Arial" panose="020B0604020202020204" pitchFamily="34" charset="0"/>
              </a:defRPr>
            </a:lvl2pPr>
            <a:lvl3pPr marL="2285943" indent="-457189">
              <a:spcBef>
                <a:spcPts val="1000"/>
              </a:spcBef>
              <a:spcAft>
                <a:spcPts val="1000"/>
              </a:spcAft>
              <a:buClr>
                <a:srgbClr val="064D70"/>
              </a:buClr>
              <a:buFont typeface="Wingdings" panose="05000000000000000000" pitchFamily="2" charset="2"/>
              <a:buChar char="§"/>
              <a:defRPr sz="4000">
                <a:latin typeface="Arial" panose="020B0604020202020204" pitchFamily="34" charset="0"/>
                <a:cs typeface="Arial" panose="020B0604020202020204" pitchFamily="34" charset="0"/>
              </a:defRPr>
            </a:lvl3pPr>
            <a:lvl4pPr marL="3200320" indent="-457189">
              <a:spcBef>
                <a:spcPts val="1000"/>
              </a:spcBef>
              <a:spcAft>
                <a:spcPts val="1000"/>
              </a:spcAft>
              <a:buClr>
                <a:srgbClr val="CFC6A9"/>
              </a:buClr>
              <a:buFont typeface="Wingdings" panose="05000000000000000000" pitchFamily="2" charset="2"/>
              <a:buChar char="§"/>
              <a:defRPr sz="4000">
                <a:latin typeface="Arial" panose="020B0604020202020204" pitchFamily="34" charset="0"/>
                <a:cs typeface="Arial" panose="020B0604020202020204" pitchFamily="34" charset="0"/>
              </a:defRPr>
            </a:lvl4pPr>
            <a:lvl5pPr>
              <a:defRPr sz="4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p:txBody>
      </p:sp>
      <p:sp>
        <p:nvSpPr>
          <p:cNvPr id="22" name="Rectangle 21"/>
          <p:cNvSpPr/>
          <p:nvPr userDrawn="1"/>
        </p:nvSpPr>
        <p:spPr>
          <a:xfrm flipH="1">
            <a:off x="-3" y="1419726"/>
            <a:ext cx="192507" cy="1528009"/>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1"/>
              </a:solidFill>
              <a:latin typeface="Arial Bold" charset="0"/>
            </a:endParaRPr>
          </a:p>
        </p:txBody>
      </p:sp>
      <p:sp>
        <p:nvSpPr>
          <p:cNvPr id="14"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20118772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9" name="Straight Connector 8"/>
          <p:cNvCxnSpPr/>
          <p:nvPr userDrawn="1"/>
        </p:nvCxnSpPr>
        <p:spPr>
          <a:xfrm flipV="1">
            <a:off x="7476567" y="5156556"/>
            <a:ext cx="9983299" cy="9711"/>
          </a:xfrm>
          <a:prstGeom prst="line">
            <a:avLst/>
          </a:prstGeom>
          <a:ln w="25400">
            <a:solidFill>
              <a:schemeClr val="bg2">
                <a:lumMod val="50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7476567" y="4478132"/>
            <a:ext cx="9983299" cy="9711"/>
          </a:xfrm>
          <a:prstGeom prst="line">
            <a:avLst/>
          </a:prstGeom>
          <a:ln w="25400">
            <a:solidFill>
              <a:schemeClr val="bg2">
                <a:lumMod val="50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7476567" y="3799707"/>
            <a:ext cx="9983299" cy="9711"/>
          </a:xfrm>
          <a:prstGeom prst="line">
            <a:avLst/>
          </a:prstGeom>
          <a:ln w="25400">
            <a:solidFill>
              <a:schemeClr val="bg2">
                <a:lumMod val="50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3258953" y="2232259"/>
            <a:ext cx="17706935" cy="1619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258951" y="2248450"/>
            <a:ext cx="4750516"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14" name="Text Placeholder 2"/>
          <p:cNvSpPr>
            <a:spLocks noGrp="1"/>
          </p:cNvSpPr>
          <p:nvPr>
            <p:ph type="body" sz="quarter" idx="10"/>
          </p:nvPr>
        </p:nvSpPr>
        <p:spPr>
          <a:xfrm>
            <a:off x="3259138" y="1179513"/>
            <a:ext cx="16971962" cy="1052512"/>
          </a:xfrm>
          <a:prstGeom prst="rect">
            <a:avLst/>
          </a:prstGeom>
        </p:spPr>
        <p:txBody>
          <a:bodyPr/>
          <a:lstStyle>
            <a:lvl1pPr marL="0" indent="0">
              <a:buNone/>
              <a:defRPr sz="6600" cap="all" baseline="0">
                <a:solidFill>
                  <a:srgbClr val="064D70"/>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5" name="Text Placeholder 6"/>
          <p:cNvSpPr>
            <a:spLocks noGrp="1"/>
          </p:cNvSpPr>
          <p:nvPr>
            <p:ph type="body" sz="quarter" idx="11"/>
          </p:nvPr>
        </p:nvSpPr>
        <p:spPr>
          <a:xfrm>
            <a:off x="3259138" y="2435058"/>
            <a:ext cx="10793412" cy="885992"/>
          </a:xfrm>
          <a:prstGeom prst="rect">
            <a:avLst/>
          </a:prstGeom>
        </p:spPr>
        <p:txBody>
          <a:bodyPr/>
          <a:lstStyle>
            <a:lvl1pPr marL="0" indent="0">
              <a:buNone/>
              <a:defRPr sz="3800" cap="all" baseline="0">
                <a:solidFill>
                  <a:srgbClr val="D6CCAF"/>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7" name="Text Placeholder 16"/>
          <p:cNvSpPr>
            <a:spLocks noGrp="1"/>
          </p:cNvSpPr>
          <p:nvPr>
            <p:ph type="body" sz="quarter" idx="12"/>
          </p:nvPr>
        </p:nvSpPr>
        <p:spPr>
          <a:xfrm>
            <a:off x="3258951" y="3479130"/>
            <a:ext cx="4268787" cy="676275"/>
          </a:xfrm>
          <a:prstGeom prst="rect">
            <a:avLst/>
          </a:prstGeom>
        </p:spPr>
        <p:txBody>
          <a:bodyPr/>
          <a:lstStyle>
            <a:lvl1pPr marL="0" indent="0">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18" name="Text Placeholder 16"/>
          <p:cNvSpPr>
            <a:spLocks noGrp="1"/>
          </p:cNvSpPr>
          <p:nvPr>
            <p:ph type="body" sz="quarter" idx="13"/>
          </p:nvPr>
        </p:nvSpPr>
        <p:spPr>
          <a:xfrm>
            <a:off x="3258951" y="4166113"/>
            <a:ext cx="4268787" cy="676275"/>
          </a:xfrm>
          <a:prstGeom prst="rect">
            <a:avLst/>
          </a:prstGeom>
        </p:spPr>
        <p:txBody>
          <a:bodyPr/>
          <a:lstStyle>
            <a:lvl1pPr marL="0" indent="0">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20" name="Text Placeholder 16"/>
          <p:cNvSpPr>
            <a:spLocks noGrp="1"/>
          </p:cNvSpPr>
          <p:nvPr>
            <p:ph type="body" sz="quarter" idx="14"/>
          </p:nvPr>
        </p:nvSpPr>
        <p:spPr>
          <a:xfrm>
            <a:off x="3258951" y="4850198"/>
            <a:ext cx="4268787" cy="676275"/>
          </a:xfrm>
          <a:prstGeom prst="rect">
            <a:avLst/>
          </a:prstGeom>
        </p:spPr>
        <p:txBody>
          <a:bodyPr/>
          <a:lstStyle>
            <a:lvl1pPr marL="0" indent="0">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21" name="Text Placeholder 16"/>
          <p:cNvSpPr>
            <a:spLocks noGrp="1"/>
          </p:cNvSpPr>
          <p:nvPr>
            <p:ph type="body" sz="quarter" idx="15"/>
          </p:nvPr>
        </p:nvSpPr>
        <p:spPr>
          <a:xfrm>
            <a:off x="16697101" y="3479130"/>
            <a:ext cx="4268787" cy="676275"/>
          </a:xfrm>
          <a:prstGeom prst="rect">
            <a:avLst/>
          </a:prstGeom>
        </p:spPr>
        <p:txBody>
          <a:bodyPr/>
          <a:lstStyle>
            <a:lvl1pPr marL="0" indent="0" algn="r">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22" name="Text Placeholder 16"/>
          <p:cNvSpPr>
            <a:spLocks noGrp="1"/>
          </p:cNvSpPr>
          <p:nvPr>
            <p:ph type="body" sz="quarter" idx="16"/>
          </p:nvPr>
        </p:nvSpPr>
        <p:spPr>
          <a:xfrm>
            <a:off x="16697101" y="4166112"/>
            <a:ext cx="4268787" cy="676275"/>
          </a:xfrm>
          <a:prstGeom prst="rect">
            <a:avLst/>
          </a:prstGeom>
        </p:spPr>
        <p:txBody>
          <a:bodyPr/>
          <a:lstStyle>
            <a:lvl1pPr marL="0" indent="0" algn="r">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24" name="Text Placeholder 16"/>
          <p:cNvSpPr>
            <a:spLocks noGrp="1"/>
          </p:cNvSpPr>
          <p:nvPr>
            <p:ph type="body" sz="quarter" idx="17"/>
          </p:nvPr>
        </p:nvSpPr>
        <p:spPr>
          <a:xfrm>
            <a:off x="16697101" y="4851688"/>
            <a:ext cx="4268787" cy="676275"/>
          </a:xfrm>
          <a:prstGeom prst="rect">
            <a:avLst/>
          </a:prstGeom>
        </p:spPr>
        <p:txBody>
          <a:bodyPr/>
          <a:lstStyle>
            <a:lvl1pPr marL="0" indent="0" algn="r">
              <a:buNone/>
              <a:defRPr sz="3800" cap="all" baseline="0">
                <a:solidFill>
                  <a:schemeClr val="bg2">
                    <a:lumMod val="50000"/>
                  </a:schemeClr>
                </a:solidFill>
                <a:latin typeface="Arial" panose="020B0604020202020204" pitchFamily="34" charset="0"/>
                <a:cs typeface="Arial" panose="020B0604020202020204" pitchFamily="34" charset="0"/>
              </a:defRPr>
            </a:lvl1pPr>
          </a:lstStyle>
          <a:p>
            <a:pPr lvl="0"/>
            <a:r>
              <a:rPr lang="en-US" smtClean="0"/>
              <a:t>Click to edit </a:t>
            </a:r>
          </a:p>
        </p:txBody>
      </p:sp>
      <p:sp>
        <p:nvSpPr>
          <p:cNvPr id="16"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38650730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slide with photo">
    <p:spTree>
      <p:nvGrpSpPr>
        <p:cNvPr id="1" name=""/>
        <p:cNvGrpSpPr/>
        <p:nvPr/>
      </p:nvGrpSpPr>
      <p:grpSpPr>
        <a:xfrm>
          <a:off x="0" y="0"/>
          <a:ext cx="0" cy="0"/>
          <a:chOff x="0" y="0"/>
          <a:chExt cx="0" cy="0"/>
        </a:xfrm>
      </p:grpSpPr>
      <p:cxnSp>
        <p:nvCxnSpPr>
          <p:cNvPr id="3" name="Straight Connector 2"/>
          <p:cNvCxnSpPr/>
          <p:nvPr userDrawn="1"/>
        </p:nvCxnSpPr>
        <p:spPr>
          <a:xfrm flipV="1">
            <a:off x="3258953" y="2232259"/>
            <a:ext cx="17706935" cy="1619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3258954" y="2248450"/>
            <a:ext cx="8126225"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flipH="1">
            <a:off x="-3" y="1419730"/>
            <a:ext cx="192507" cy="1528009"/>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2C9398"/>
              </a:solidFill>
              <a:latin typeface="Arial Bold" charset="0"/>
            </a:endParaRPr>
          </a:p>
        </p:txBody>
      </p:sp>
      <p:sp>
        <p:nvSpPr>
          <p:cNvPr id="13" name="Text Placeholder 2"/>
          <p:cNvSpPr>
            <a:spLocks noGrp="1"/>
          </p:cNvSpPr>
          <p:nvPr>
            <p:ph type="body" sz="quarter" idx="10"/>
          </p:nvPr>
        </p:nvSpPr>
        <p:spPr>
          <a:xfrm>
            <a:off x="3259138" y="1179513"/>
            <a:ext cx="16514762" cy="1052512"/>
          </a:xfrm>
          <a:prstGeom prst="rect">
            <a:avLst/>
          </a:prstGeom>
        </p:spPr>
        <p:txBody>
          <a:bodyPr/>
          <a:lstStyle>
            <a:lvl1pPr marL="0" indent="0">
              <a:buNone/>
              <a:defRPr sz="6600" cap="all" baseline="0">
                <a:solidFill>
                  <a:srgbClr val="064D70"/>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4" name="Text Placeholder 6"/>
          <p:cNvSpPr>
            <a:spLocks noGrp="1"/>
          </p:cNvSpPr>
          <p:nvPr>
            <p:ph type="body" sz="quarter" idx="11"/>
          </p:nvPr>
        </p:nvSpPr>
        <p:spPr>
          <a:xfrm>
            <a:off x="3259138" y="2435058"/>
            <a:ext cx="10793412" cy="885992"/>
          </a:xfrm>
          <a:prstGeom prst="rect">
            <a:avLst/>
          </a:prstGeom>
        </p:spPr>
        <p:txBody>
          <a:bodyPr/>
          <a:lstStyle>
            <a:lvl1pPr marL="0" indent="0">
              <a:buNone/>
              <a:defRPr sz="3800" cap="all" baseline="0">
                <a:solidFill>
                  <a:srgbClr val="D6CCAF"/>
                </a:solidFill>
                <a:latin typeface="Arial Bold" panose="020B0704020202020204" pitchFamily="34" charset="0"/>
                <a:cs typeface="Arial Bold" panose="020B0704020202020204" pitchFamily="34" charset="0"/>
              </a:defRPr>
            </a:lvl1pPr>
          </a:lstStyle>
          <a:p>
            <a:pPr lvl="0"/>
            <a:r>
              <a:rPr lang="en-US" smtClean="0"/>
              <a:t>Click to edit Master text styles</a:t>
            </a:r>
          </a:p>
        </p:txBody>
      </p:sp>
      <p:sp>
        <p:nvSpPr>
          <p:cNvPr id="16" name="Picture Placeholder 15"/>
          <p:cNvSpPr>
            <a:spLocks noGrp="1"/>
          </p:cNvSpPr>
          <p:nvPr>
            <p:ph type="pic" sz="quarter" idx="12"/>
          </p:nvPr>
        </p:nvSpPr>
        <p:spPr>
          <a:xfrm>
            <a:off x="13195300" y="3446234"/>
            <a:ext cx="7770588" cy="7354887"/>
          </a:xfrm>
          <a:prstGeom prst="rect">
            <a:avLst/>
          </a:prstGeom>
        </p:spPr>
        <p:txBody>
          <a:bodyPr/>
          <a:lstStyle/>
          <a:p>
            <a:endParaRPr lang="en-US" dirty="0"/>
          </a:p>
        </p:txBody>
      </p:sp>
      <p:sp>
        <p:nvSpPr>
          <p:cNvPr id="8"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7416132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9669442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230563" y="12408901"/>
            <a:ext cx="3280436" cy="508759"/>
          </a:xfrm>
          <a:prstGeom prst="rect">
            <a:avLst/>
          </a:prstGeom>
        </p:spPr>
      </p:pic>
      <p:grpSp>
        <p:nvGrpSpPr>
          <p:cNvPr id="12" name="Group 11"/>
          <p:cNvGrpSpPr/>
          <p:nvPr userDrawn="1"/>
        </p:nvGrpSpPr>
        <p:grpSpPr>
          <a:xfrm>
            <a:off x="0" y="13077825"/>
            <a:ext cx="24384003" cy="185398"/>
            <a:chOff x="-3" y="13151031"/>
            <a:chExt cx="24384003" cy="185398"/>
          </a:xfrm>
        </p:grpSpPr>
        <p:sp>
          <p:nvSpPr>
            <p:cNvPr id="13" name="Rectangle 12"/>
            <p:cNvSpPr/>
            <p:nvPr/>
          </p:nvSpPr>
          <p:spPr>
            <a:xfrm>
              <a:off x="-3" y="13151031"/>
              <a:ext cx="3488929" cy="185398"/>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4" name="Rectangle 13"/>
            <p:cNvSpPr/>
            <p:nvPr/>
          </p:nvSpPr>
          <p:spPr>
            <a:xfrm>
              <a:off x="3488926" y="13151031"/>
              <a:ext cx="3488929" cy="185398"/>
            </a:xfrm>
            <a:prstGeom prst="rect">
              <a:avLst/>
            </a:prstGeom>
            <a:solidFill>
              <a:srgbClr val="F86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 </a:t>
              </a:r>
              <a:endParaRPr lang="en-US" sz="3600" dirty="0"/>
            </a:p>
          </p:txBody>
        </p:sp>
        <p:sp>
          <p:nvSpPr>
            <p:cNvPr id="15" name="Rectangle 14"/>
            <p:cNvSpPr/>
            <p:nvPr/>
          </p:nvSpPr>
          <p:spPr>
            <a:xfrm>
              <a:off x="20886473" y="13151031"/>
              <a:ext cx="3497527" cy="185398"/>
            </a:xfrm>
            <a:prstGeom prst="rect">
              <a:avLst/>
            </a:prstGeom>
            <a:solidFill>
              <a:srgbClr val="98B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6" name="Rectangle 15"/>
            <p:cNvSpPr/>
            <p:nvPr/>
          </p:nvSpPr>
          <p:spPr>
            <a:xfrm>
              <a:off x="10428285" y="13151031"/>
              <a:ext cx="3488929" cy="185398"/>
            </a:xfrm>
            <a:prstGeom prst="rect">
              <a:avLst/>
            </a:prstGeom>
            <a:solidFill>
              <a:srgbClr val="D6C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 </a:t>
              </a:r>
              <a:endParaRPr lang="en-US" sz="3600" dirty="0"/>
            </a:p>
          </p:txBody>
        </p:sp>
        <p:sp>
          <p:nvSpPr>
            <p:cNvPr id="17" name="Rectangle 16"/>
            <p:cNvSpPr/>
            <p:nvPr/>
          </p:nvSpPr>
          <p:spPr>
            <a:xfrm>
              <a:off x="13917213" y="13151031"/>
              <a:ext cx="3488929" cy="185398"/>
            </a:xfrm>
            <a:prstGeom prst="rect">
              <a:avLst/>
            </a:prstGeom>
            <a:solidFill>
              <a:srgbClr val="06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8" name="Rectangle 17"/>
            <p:cNvSpPr/>
            <p:nvPr/>
          </p:nvSpPr>
          <p:spPr>
            <a:xfrm>
              <a:off x="17397545" y="13151031"/>
              <a:ext cx="3488929" cy="185398"/>
            </a:xfrm>
            <a:prstGeom prst="rect">
              <a:avLst/>
            </a:prstGeom>
            <a:solidFill>
              <a:srgbClr val="FB9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19" name="Rectangle 18"/>
            <p:cNvSpPr/>
            <p:nvPr/>
          </p:nvSpPr>
          <p:spPr>
            <a:xfrm>
              <a:off x="6939356" y="13151031"/>
              <a:ext cx="3488929" cy="185398"/>
            </a:xfrm>
            <a:prstGeom prst="rect">
              <a:avLst/>
            </a:prstGeom>
            <a:solidFill>
              <a:srgbClr val="FAC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sp>
        <p:nvSpPr>
          <p:cNvPr id="20" name="Footer Placeholder 19"/>
          <p:cNvSpPr>
            <a:spLocks noGrp="1"/>
          </p:cNvSpPr>
          <p:nvPr>
            <p:ph type="ftr" sz="quarter" idx="3"/>
          </p:nvPr>
        </p:nvSpPr>
        <p:spPr>
          <a:xfrm>
            <a:off x="8077200" y="12712700"/>
            <a:ext cx="8229600"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 name="Slide Number Placeholder 2"/>
          <p:cNvSpPr>
            <a:spLocks noGrp="1"/>
          </p:cNvSpPr>
          <p:nvPr>
            <p:ph type="sldNum" sz="quarter" idx="4"/>
          </p:nvPr>
        </p:nvSpPr>
        <p:spPr>
          <a:xfrm>
            <a:off x="609599" y="12187410"/>
            <a:ext cx="1604711" cy="730250"/>
          </a:xfrm>
          <a:prstGeom prst="rect">
            <a:avLst/>
          </a:prstGeom>
        </p:spPr>
        <p:txBody>
          <a:bodyPr vert="horz" lIns="91440" tIns="45720" rIns="91440" bIns="45720" rtlCol="0" anchor="ctr"/>
          <a:lstStyle>
            <a:lvl1pPr algn="r">
              <a:defRPr sz="3600">
                <a:solidFill>
                  <a:schemeClr val="tx1">
                    <a:tint val="75000"/>
                  </a:schemeClr>
                </a:solidFill>
              </a:defRPr>
            </a:lvl1pPr>
          </a:lstStyle>
          <a:p>
            <a:fld id="{ECF93DF3-3DA3-A24F-B9CE-302225916BDF}" type="slidenum">
              <a:rPr lang="en-US" smtClean="0"/>
              <a:pPr/>
              <a:t>‹#›</a:t>
            </a:fld>
            <a:endParaRPr lang="en-US" dirty="0"/>
          </a:p>
        </p:txBody>
      </p:sp>
    </p:spTree>
    <p:extLst>
      <p:ext uri="{BB962C8B-B14F-4D97-AF65-F5344CB8AC3E}">
        <p14:creationId xmlns:p14="http://schemas.microsoft.com/office/powerpoint/2010/main" val="2679246760"/>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5" r:id="rId3"/>
    <p:sldLayoutId id="2147483664" r:id="rId4"/>
    <p:sldLayoutId id="2147483668" r:id="rId5"/>
    <p:sldLayoutId id="2147483663" r:id="rId6"/>
    <p:sldLayoutId id="2147483662" r:id="rId7"/>
  </p:sldLayoutIdLst>
  <p:timing>
    <p:tnLst>
      <p:par>
        <p:cTn id="1" dur="indefinite" restart="never" nodeType="tmRoot"/>
      </p:par>
    </p:tnLst>
  </p:timing>
  <p:hf hdr="0" ftr="0" dt="0"/>
  <p:txStyles>
    <p:titleStyle>
      <a:lvl1pPr algn="l" defTabSz="1828754" rtl="0" eaLnBrk="1" latinLnBrk="0" hangingPunct="1">
        <a:lnSpc>
          <a:spcPct val="90000"/>
        </a:lnSpc>
        <a:spcBef>
          <a:spcPct val="0"/>
        </a:spcBef>
        <a:buNone/>
        <a:defRPr sz="8800" b="0" i="0" kern="1200">
          <a:solidFill>
            <a:schemeClr val="tx1"/>
          </a:solidFill>
          <a:latin typeface="Arial Regular" charset="0"/>
          <a:ea typeface="+mj-ea"/>
          <a:cs typeface="+mj-cs"/>
        </a:defRPr>
      </a:lvl1pPr>
    </p:titleStyle>
    <p:bodyStyle>
      <a:lvl1pPr marL="457189" indent="-457189" algn="l" defTabSz="1828754" rtl="0" eaLnBrk="1" latinLnBrk="0" hangingPunct="1">
        <a:lnSpc>
          <a:spcPct val="90000"/>
        </a:lnSpc>
        <a:spcBef>
          <a:spcPts val="2000"/>
        </a:spcBef>
        <a:buFont typeface="Arial" panose="020B0604020202020204" pitchFamily="34" charset="0"/>
        <a:buChar char="•"/>
        <a:defRPr sz="5600" b="0" i="0" kern="1200">
          <a:solidFill>
            <a:schemeClr val="tx1"/>
          </a:solidFill>
          <a:latin typeface="Arial Regular" charset="0"/>
          <a:ea typeface="+mn-ea"/>
          <a:cs typeface="+mn-cs"/>
        </a:defRPr>
      </a:lvl1pPr>
      <a:lvl2pPr marL="1371566" indent="-457189" algn="l" defTabSz="1828754" rtl="0" eaLnBrk="1" latinLnBrk="0" hangingPunct="1">
        <a:lnSpc>
          <a:spcPct val="90000"/>
        </a:lnSpc>
        <a:spcBef>
          <a:spcPts val="1000"/>
        </a:spcBef>
        <a:buFont typeface="Arial" panose="020B0604020202020204" pitchFamily="34" charset="0"/>
        <a:buChar char="•"/>
        <a:defRPr sz="4800" b="0" i="0" kern="1200">
          <a:solidFill>
            <a:schemeClr val="tx1"/>
          </a:solidFill>
          <a:latin typeface="Arial Regular" charset="0"/>
          <a:ea typeface="+mn-ea"/>
          <a:cs typeface="+mn-cs"/>
        </a:defRPr>
      </a:lvl2pPr>
      <a:lvl3pPr marL="2285943" indent="-457189" algn="l" defTabSz="1828754" rtl="0" eaLnBrk="1" latinLnBrk="0" hangingPunct="1">
        <a:lnSpc>
          <a:spcPct val="90000"/>
        </a:lnSpc>
        <a:spcBef>
          <a:spcPts val="1000"/>
        </a:spcBef>
        <a:buFont typeface="Arial" panose="020B0604020202020204" pitchFamily="34" charset="0"/>
        <a:buChar char="•"/>
        <a:defRPr sz="4000" b="0" i="0" kern="1200">
          <a:solidFill>
            <a:schemeClr val="tx1"/>
          </a:solidFill>
          <a:latin typeface="Arial Regular" charset="0"/>
          <a:ea typeface="+mn-ea"/>
          <a:cs typeface="+mn-cs"/>
        </a:defRPr>
      </a:lvl3pPr>
      <a:lvl4pPr marL="3200320" indent="-457189" algn="l" defTabSz="1828754" rtl="0" eaLnBrk="1" latinLnBrk="0" hangingPunct="1">
        <a:lnSpc>
          <a:spcPct val="90000"/>
        </a:lnSpc>
        <a:spcBef>
          <a:spcPts val="1000"/>
        </a:spcBef>
        <a:buFont typeface="Arial" panose="020B0604020202020204" pitchFamily="34" charset="0"/>
        <a:buChar char="•"/>
        <a:defRPr sz="3600" b="0" i="0" kern="1200">
          <a:solidFill>
            <a:schemeClr val="tx1"/>
          </a:solidFill>
          <a:latin typeface="Arial Regular" charset="0"/>
          <a:ea typeface="+mn-ea"/>
          <a:cs typeface="+mn-cs"/>
        </a:defRPr>
      </a:lvl4pPr>
      <a:lvl5pPr marL="4114697" indent="-457189" algn="l" defTabSz="1828754" rtl="0" eaLnBrk="1" latinLnBrk="0" hangingPunct="1">
        <a:lnSpc>
          <a:spcPct val="90000"/>
        </a:lnSpc>
        <a:spcBef>
          <a:spcPts val="1000"/>
        </a:spcBef>
        <a:buFont typeface="Arial" panose="020B0604020202020204" pitchFamily="34" charset="0"/>
        <a:buChar char="•"/>
        <a:defRPr sz="3600" b="0" i="0" kern="1200">
          <a:solidFill>
            <a:schemeClr val="tx1"/>
          </a:solidFill>
          <a:latin typeface="Arial Regular" charset="0"/>
          <a:ea typeface="+mn-ea"/>
          <a:cs typeface="+mn-cs"/>
        </a:defRPr>
      </a:lvl5pPr>
      <a:lvl6pPr marL="5029074" indent="-457189" algn="l" defTabSz="182875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451" indent="-457189" algn="l" defTabSz="182875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829" indent="-457189" algn="l" defTabSz="182875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206" indent="-457189" algn="l" defTabSz="182875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54" rtl="0" eaLnBrk="1" latinLnBrk="0" hangingPunct="1">
        <a:defRPr sz="3600" kern="1200">
          <a:solidFill>
            <a:schemeClr val="tx1"/>
          </a:solidFill>
          <a:latin typeface="+mn-lt"/>
          <a:ea typeface="+mn-ea"/>
          <a:cs typeface="+mn-cs"/>
        </a:defRPr>
      </a:lvl1pPr>
      <a:lvl2pPr marL="914377" algn="l" defTabSz="1828754" rtl="0" eaLnBrk="1" latinLnBrk="0" hangingPunct="1">
        <a:defRPr sz="3600" kern="1200">
          <a:solidFill>
            <a:schemeClr val="tx1"/>
          </a:solidFill>
          <a:latin typeface="+mn-lt"/>
          <a:ea typeface="+mn-ea"/>
          <a:cs typeface="+mn-cs"/>
        </a:defRPr>
      </a:lvl2pPr>
      <a:lvl3pPr marL="1828754" algn="l" defTabSz="1828754" rtl="0" eaLnBrk="1" latinLnBrk="0" hangingPunct="1">
        <a:defRPr sz="3600" kern="1200">
          <a:solidFill>
            <a:schemeClr val="tx1"/>
          </a:solidFill>
          <a:latin typeface="+mn-lt"/>
          <a:ea typeface="+mn-ea"/>
          <a:cs typeface="+mn-cs"/>
        </a:defRPr>
      </a:lvl3pPr>
      <a:lvl4pPr marL="2743131" algn="l" defTabSz="1828754" rtl="0" eaLnBrk="1" latinLnBrk="0" hangingPunct="1">
        <a:defRPr sz="3600" kern="1200">
          <a:solidFill>
            <a:schemeClr val="tx1"/>
          </a:solidFill>
          <a:latin typeface="+mn-lt"/>
          <a:ea typeface="+mn-ea"/>
          <a:cs typeface="+mn-cs"/>
        </a:defRPr>
      </a:lvl4pPr>
      <a:lvl5pPr marL="3657509" algn="l" defTabSz="1828754" rtl="0" eaLnBrk="1" latinLnBrk="0" hangingPunct="1">
        <a:defRPr sz="3600" kern="1200">
          <a:solidFill>
            <a:schemeClr val="tx1"/>
          </a:solidFill>
          <a:latin typeface="+mn-lt"/>
          <a:ea typeface="+mn-ea"/>
          <a:cs typeface="+mn-cs"/>
        </a:defRPr>
      </a:lvl5pPr>
      <a:lvl6pPr marL="4571886" algn="l" defTabSz="1828754" rtl="0" eaLnBrk="1" latinLnBrk="0" hangingPunct="1">
        <a:defRPr sz="3600" kern="1200">
          <a:solidFill>
            <a:schemeClr val="tx1"/>
          </a:solidFill>
          <a:latin typeface="+mn-lt"/>
          <a:ea typeface="+mn-ea"/>
          <a:cs typeface="+mn-cs"/>
        </a:defRPr>
      </a:lvl6pPr>
      <a:lvl7pPr marL="5486263" algn="l" defTabSz="1828754" rtl="0" eaLnBrk="1" latinLnBrk="0" hangingPunct="1">
        <a:defRPr sz="3600" kern="1200">
          <a:solidFill>
            <a:schemeClr val="tx1"/>
          </a:solidFill>
          <a:latin typeface="+mn-lt"/>
          <a:ea typeface="+mn-ea"/>
          <a:cs typeface="+mn-cs"/>
        </a:defRPr>
      </a:lvl7pPr>
      <a:lvl8pPr marL="6400640" algn="l" defTabSz="1828754" rtl="0" eaLnBrk="1" latinLnBrk="0" hangingPunct="1">
        <a:defRPr sz="3600" kern="1200">
          <a:solidFill>
            <a:schemeClr val="tx1"/>
          </a:solidFill>
          <a:latin typeface="+mn-lt"/>
          <a:ea typeface="+mn-ea"/>
          <a:cs typeface="+mn-cs"/>
        </a:defRPr>
      </a:lvl8pPr>
      <a:lvl9pPr marL="7315017" algn="l" defTabSz="182875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doerring@mcnair.net"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16000"/>
          </a:xfrm>
          <a:prstGeom prst="rect">
            <a:avLst/>
          </a:prstGeom>
        </p:spPr>
      </p:pic>
      <p:sp>
        <p:nvSpPr>
          <p:cNvPr id="7" name="Rectangle 6"/>
          <p:cNvSpPr/>
          <p:nvPr/>
        </p:nvSpPr>
        <p:spPr>
          <a:xfrm>
            <a:off x="0" y="5524508"/>
            <a:ext cx="24384000" cy="2726871"/>
          </a:xfrm>
          <a:prstGeom prst="rect">
            <a:avLst/>
          </a:prstGeom>
          <a:solidFill>
            <a:srgbClr val="33A9AF">
              <a:alpha val="9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2C8698"/>
              </a:solidFill>
              <a:latin typeface="Arial Bold" charset="0"/>
            </a:endParaRPr>
          </a:p>
        </p:txBody>
      </p:sp>
      <p:sp>
        <p:nvSpPr>
          <p:cNvPr id="17" name="TextBox 16"/>
          <p:cNvSpPr txBox="1"/>
          <p:nvPr/>
        </p:nvSpPr>
        <p:spPr>
          <a:xfrm>
            <a:off x="10004055" y="6512225"/>
            <a:ext cx="11752020" cy="1323439"/>
          </a:xfrm>
          <a:prstGeom prst="rect">
            <a:avLst/>
          </a:prstGeom>
          <a:noFill/>
        </p:spPr>
        <p:txBody>
          <a:bodyPr wrap="square" rtlCol="0">
            <a:spAutoFit/>
          </a:bodyPr>
          <a:lstStyle/>
          <a:p>
            <a:r>
              <a:rPr lang="en-US" sz="4000" spc="100" dirty="0" smtClean="0">
                <a:solidFill>
                  <a:schemeClr val="bg1"/>
                </a:solidFill>
                <a:latin typeface="Arial" charset="0"/>
                <a:ea typeface="Arial" charset="0"/>
                <a:cs typeface="Arial" charset="0"/>
              </a:rPr>
              <a:t>Business License Tax Update: A Fresh Look After Olds vs. City of Goose Creek</a:t>
            </a:r>
            <a:endParaRPr lang="en-US" sz="4000" spc="100" dirty="0">
              <a:solidFill>
                <a:schemeClr val="bg1"/>
              </a:solidFill>
              <a:latin typeface="Arial" charset="0"/>
              <a:ea typeface="Arial" charset="0"/>
              <a:cs typeface="Arial" charset="0"/>
            </a:endParaRPr>
          </a:p>
        </p:txBody>
      </p:sp>
      <p:cxnSp>
        <p:nvCxnSpPr>
          <p:cNvPr id="4" name="Straight Connector 3"/>
          <p:cNvCxnSpPr/>
          <p:nvPr/>
        </p:nvCxnSpPr>
        <p:spPr>
          <a:xfrm>
            <a:off x="9459689" y="6084835"/>
            <a:ext cx="0" cy="1573273"/>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8476" y="6346264"/>
            <a:ext cx="7546848" cy="1170432"/>
          </a:xfrm>
          <a:prstGeom prst="rect">
            <a:avLst/>
          </a:prstGeom>
        </p:spPr>
      </p:pic>
      <p:sp>
        <p:nvSpPr>
          <p:cNvPr id="2" name="Slide Number Placeholder 1"/>
          <p:cNvSpPr>
            <a:spLocks noGrp="1"/>
          </p:cNvSpPr>
          <p:nvPr>
            <p:ph type="sldNum" sz="quarter" idx="4"/>
          </p:nvPr>
        </p:nvSpPr>
        <p:spPr/>
        <p:txBody>
          <a:bodyPr/>
          <a:lstStyle/>
          <a:p>
            <a:fld id="{ECF93DF3-3DA3-A24F-B9CE-302225916BDF}" type="slidenum">
              <a:rPr lang="en-US" smtClean="0"/>
              <a:pPr/>
              <a:t>1</a:t>
            </a:fld>
            <a:endParaRPr lang="en-US" dirty="0"/>
          </a:p>
        </p:txBody>
      </p:sp>
    </p:spTree>
    <p:extLst>
      <p:ext uri="{BB962C8B-B14F-4D97-AF65-F5344CB8AC3E}">
        <p14:creationId xmlns:p14="http://schemas.microsoft.com/office/powerpoint/2010/main" val="68328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Current enabling legislation</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Counties - SC Code Section 4-9-30(12)</a:t>
            </a:r>
          </a:p>
          <a:p>
            <a:pPr lvl="1"/>
            <a:r>
              <a:rPr lang="en-US" sz="3600" dirty="0" smtClean="0"/>
              <a:t>…to </a:t>
            </a:r>
            <a:r>
              <a:rPr lang="en-US" sz="3600" dirty="0"/>
              <a:t>levy uniform license taxes upon persons and businesses engaged in or intending to engage in a business, occupation, or profession, in whole or in part, within the county but outside the corporate limits of a municipality except those persons who are engaged in the profession of teaching or who are ministers of the gospel and rabbis, except persons and businesses acting in the capacity of telephone, telegraph, gas and electric utilities, suppliers, or other utility regulated by the Public Service Commission and except an entity which is exempt from license tax under another law or a subsidiary or affiliate of any such exempt entity. No county license fee or tax may be levied on insurance companies. </a:t>
            </a:r>
            <a:r>
              <a:rPr lang="en-US" sz="3600" i="1" dirty="0"/>
              <a:t>The license tax must be graduated according to the gross income of the person or business taxed.</a:t>
            </a:r>
            <a:r>
              <a:rPr lang="en-US" sz="3600" dirty="0"/>
              <a:t> A business engaged in making loans secured by real estate is subject to the license tax only if it has premises located in the county but outside the corporate limits of a municipality. If the person or business taxed pays a license tax to another county or to a municipality, the gross income for the purpose of computing the tax must be reduced by the amount of gross income taxed in the other county or municipality</a:t>
            </a:r>
            <a:r>
              <a:rPr lang="en-US" sz="3600" dirty="0" smtClean="0"/>
              <a:t>.</a:t>
            </a:r>
            <a:endParaRPr lang="en-US" sz="3600"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10</a:t>
            </a:fld>
            <a:endParaRPr lang="en-US" dirty="0"/>
          </a:p>
        </p:txBody>
      </p:sp>
    </p:spTree>
    <p:extLst>
      <p:ext uri="{BB962C8B-B14F-4D97-AF65-F5344CB8AC3E}">
        <p14:creationId xmlns:p14="http://schemas.microsoft.com/office/powerpoint/2010/main" val="246129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Common Business License Tax Issues</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“Doing business”</a:t>
            </a:r>
          </a:p>
          <a:p>
            <a:r>
              <a:rPr lang="en-US" dirty="0" smtClean="0"/>
              <a:t>Business classification</a:t>
            </a:r>
          </a:p>
          <a:p>
            <a:r>
              <a:rPr lang="en-US" dirty="0" smtClean="0"/>
              <a:t>Gross Income</a:t>
            </a:r>
          </a:p>
          <a:p>
            <a:r>
              <a:rPr lang="en-US" dirty="0" smtClean="0"/>
              <a:t>Penalties</a:t>
            </a:r>
          </a:p>
          <a:p>
            <a:r>
              <a:rPr lang="en-US" dirty="0" smtClean="0"/>
              <a:t>Administration</a:t>
            </a:r>
          </a:p>
          <a:p>
            <a:r>
              <a:rPr lang="en-US" dirty="0" smtClean="0"/>
              <a:t>Denial, Suspension, and Revocation</a:t>
            </a:r>
          </a:p>
          <a:p>
            <a:r>
              <a:rPr lang="en-US" dirty="0" smtClean="0"/>
              <a:t>Appeals</a:t>
            </a:r>
          </a:p>
        </p:txBody>
      </p:sp>
      <p:sp>
        <p:nvSpPr>
          <p:cNvPr id="5" name="Slide Number Placeholder 4"/>
          <p:cNvSpPr>
            <a:spLocks noGrp="1"/>
          </p:cNvSpPr>
          <p:nvPr>
            <p:ph type="sldNum" sz="quarter" idx="4"/>
          </p:nvPr>
        </p:nvSpPr>
        <p:spPr/>
        <p:txBody>
          <a:bodyPr/>
          <a:lstStyle/>
          <a:p>
            <a:fld id="{ECF93DF3-3DA3-A24F-B9CE-302225916BDF}" type="slidenum">
              <a:rPr lang="en-US" smtClean="0"/>
              <a:pPr/>
              <a:t>11</a:t>
            </a:fld>
            <a:endParaRPr lang="en-US" dirty="0"/>
          </a:p>
        </p:txBody>
      </p:sp>
    </p:spTree>
    <p:extLst>
      <p:ext uri="{BB962C8B-B14F-4D97-AF65-F5344CB8AC3E}">
        <p14:creationId xmlns:p14="http://schemas.microsoft.com/office/powerpoint/2010/main" val="653738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mtClean="0"/>
              <a:t>2018 Model business license ordinance</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a:t>MASC 2018 model business license ordinance available at http://www.masc.sc/SiteCollectionDocuments/Model%20Ordinances/BL_ordinance_model.doc</a:t>
            </a:r>
            <a:endParaRPr lang="en-US" dirty="0" smtClean="0"/>
          </a:p>
        </p:txBody>
      </p:sp>
      <p:sp>
        <p:nvSpPr>
          <p:cNvPr id="5" name="Slide Number Placeholder 4"/>
          <p:cNvSpPr>
            <a:spLocks noGrp="1"/>
          </p:cNvSpPr>
          <p:nvPr>
            <p:ph type="sldNum" sz="quarter" idx="4"/>
          </p:nvPr>
        </p:nvSpPr>
        <p:spPr/>
        <p:txBody>
          <a:bodyPr/>
          <a:lstStyle/>
          <a:p>
            <a:fld id="{ECF93DF3-3DA3-A24F-B9CE-302225916BDF}" type="slidenum">
              <a:rPr lang="en-US" smtClean="0"/>
              <a:pPr/>
              <a:t>12</a:t>
            </a:fld>
            <a:endParaRPr lang="en-US" dirty="0"/>
          </a:p>
        </p:txBody>
      </p:sp>
    </p:spTree>
    <p:extLst>
      <p:ext uri="{BB962C8B-B14F-4D97-AF65-F5344CB8AC3E}">
        <p14:creationId xmlns:p14="http://schemas.microsoft.com/office/powerpoint/2010/main" val="3894729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Doing Business</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a:t>
            </a:r>
            <a:r>
              <a:rPr lang="en-US" dirty="0"/>
              <a:t>1 – “Every person engaged or intending to engage in any calling, business, occupation or profession, in whole or in part, within the limits </a:t>
            </a:r>
            <a:r>
              <a:rPr lang="en-US" dirty="0" smtClean="0"/>
              <a:t>of…”</a:t>
            </a:r>
          </a:p>
          <a:p>
            <a:r>
              <a:rPr lang="en-US" dirty="0" smtClean="0"/>
              <a:t>Section 2 </a:t>
            </a:r>
            <a:r>
              <a:rPr lang="en-US" dirty="0"/>
              <a:t>– “Business” means a calling, occupation, profession, or activity engaged in with the object of gain, benefit or advantage, either directly or indirectly.</a:t>
            </a:r>
          </a:p>
          <a:p>
            <a:r>
              <a:rPr lang="en-US" dirty="0" smtClean="0"/>
              <a:t>Some level of continuity is required.  </a:t>
            </a:r>
          </a:p>
          <a:p>
            <a:pPr lvl="1"/>
            <a:r>
              <a:rPr lang="en-US" i="1" dirty="0" smtClean="0"/>
              <a:t>Pee Dee Chair Co. v. Camden</a:t>
            </a:r>
            <a:r>
              <a:rPr lang="en-US" dirty="0" smtClean="0"/>
              <a:t>, 165 S.C. 86 (1932) – delivering chairs using business trucks was not doing business.  Ordinance requiring a license tax must be construed liberally in favor of a taxpayer and strictly against the government.</a:t>
            </a:r>
          </a:p>
          <a:p>
            <a:pPr lvl="1"/>
            <a:r>
              <a:rPr lang="en-US" i="1" dirty="0"/>
              <a:t>Wrenn Bail Bond Serv., Inc. v. City of Hanahan</a:t>
            </a:r>
            <a:r>
              <a:rPr lang="en-US" dirty="0"/>
              <a:t>, 335 S.C. 26 (1999) - single act did not constitute doing business for purposes of a business license fee where there were no facts to indicate it was not an isolated </a:t>
            </a:r>
            <a:r>
              <a:rPr lang="en-US" dirty="0" smtClean="0"/>
              <a:t>instance.</a:t>
            </a:r>
          </a:p>
        </p:txBody>
      </p:sp>
      <p:sp>
        <p:nvSpPr>
          <p:cNvPr id="5" name="Slide Number Placeholder 4"/>
          <p:cNvSpPr>
            <a:spLocks noGrp="1"/>
          </p:cNvSpPr>
          <p:nvPr>
            <p:ph type="sldNum" sz="quarter" idx="4"/>
          </p:nvPr>
        </p:nvSpPr>
        <p:spPr/>
        <p:txBody>
          <a:bodyPr/>
          <a:lstStyle/>
          <a:p>
            <a:fld id="{ECF93DF3-3DA3-A24F-B9CE-302225916BDF}" type="slidenum">
              <a:rPr lang="en-US" smtClean="0"/>
              <a:pPr/>
              <a:t>13</a:t>
            </a:fld>
            <a:endParaRPr lang="en-US" dirty="0"/>
          </a:p>
        </p:txBody>
      </p:sp>
    </p:spTree>
    <p:extLst>
      <p:ext uri="{BB962C8B-B14F-4D97-AF65-F5344CB8AC3E}">
        <p14:creationId xmlns:p14="http://schemas.microsoft.com/office/powerpoint/2010/main" val="815796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Business Classification</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21 – 8 rate classes, with class 8 further subdivided into multiple classes</a:t>
            </a:r>
          </a:p>
          <a:p>
            <a:r>
              <a:rPr lang="en-US" dirty="0" smtClean="0"/>
              <a:t>Section </a:t>
            </a:r>
            <a:r>
              <a:rPr lang="en-US" dirty="0"/>
              <a:t>21 - The classifications of businesses included in each rate class are listed with United States North American Industry Classification System (NAICS) codes, by sector, sub-sector, group or industry.  The Business License Class Schedule (Appendix B) is a tool for classification and not a limitation on businesses subject to a license tax. The business classification, pursuant to the most recent version of the Business License Class Schedule adopted by the council, most specifically identifying the subject business, shall be applied to the business. The License Official shall have the authority to make the determination of the business classification most specifically applicable to a subject business</a:t>
            </a:r>
            <a:r>
              <a:rPr lang="en-US" dirty="0" smtClean="0"/>
              <a:t>.</a:t>
            </a:r>
          </a:p>
        </p:txBody>
      </p:sp>
      <p:sp>
        <p:nvSpPr>
          <p:cNvPr id="5" name="Slide Number Placeholder 4"/>
          <p:cNvSpPr>
            <a:spLocks noGrp="1"/>
          </p:cNvSpPr>
          <p:nvPr>
            <p:ph type="sldNum" sz="quarter" idx="4"/>
          </p:nvPr>
        </p:nvSpPr>
        <p:spPr/>
        <p:txBody>
          <a:bodyPr/>
          <a:lstStyle/>
          <a:p>
            <a:fld id="{ECF93DF3-3DA3-A24F-B9CE-302225916BDF}" type="slidenum">
              <a:rPr lang="en-US" smtClean="0"/>
              <a:pPr/>
              <a:t>14</a:t>
            </a:fld>
            <a:endParaRPr lang="en-US" dirty="0"/>
          </a:p>
        </p:txBody>
      </p:sp>
    </p:spTree>
    <p:extLst>
      <p:ext uri="{BB962C8B-B14F-4D97-AF65-F5344CB8AC3E}">
        <p14:creationId xmlns:p14="http://schemas.microsoft.com/office/powerpoint/2010/main" val="164663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Business Classification</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a:t>Nonresident businesses </a:t>
            </a:r>
          </a:p>
          <a:p>
            <a:pPr lvl="1"/>
            <a:r>
              <a:rPr lang="en-US" dirty="0" smtClean="0"/>
              <a:t>Different </a:t>
            </a:r>
            <a:r>
              <a:rPr lang="en-US" dirty="0"/>
              <a:t>fee can be imposed on nonresident businesses based on a reasonable consideration of difference or policy. </a:t>
            </a:r>
            <a:r>
              <a:rPr lang="en-US" i="1" dirty="0"/>
              <a:t>American Bakeries Co. v. Sumter</a:t>
            </a:r>
            <a:r>
              <a:rPr lang="en-US" dirty="0"/>
              <a:t>, 173 S.C. </a:t>
            </a:r>
            <a:r>
              <a:rPr lang="en-US" dirty="0" smtClean="0"/>
              <a:t>94 (1934).</a:t>
            </a:r>
          </a:p>
          <a:p>
            <a:r>
              <a:rPr lang="en-US" dirty="0" smtClean="0"/>
              <a:t>Economic development incentive classes</a:t>
            </a:r>
          </a:p>
          <a:p>
            <a:pPr lvl="1"/>
            <a:r>
              <a:rPr lang="en-US" i="1" dirty="0"/>
              <a:t>North Charleston Land Corp. v. North Charleston</a:t>
            </a:r>
            <a:r>
              <a:rPr lang="en-US" dirty="0"/>
              <a:t>, 281 S.C. 470 (1984) – Foreign corporation argued a municipal business license tax violated the equal protection clause because the ordinance exempted certain </a:t>
            </a:r>
            <a:r>
              <a:rPr lang="en-US" dirty="0" smtClean="0"/>
              <a:t>local manufacturing </a:t>
            </a:r>
            <a:r>
              <a:rPr lang="en-US" dirty="0"/>
              <a:t>businesses from the tax</a:t>
            </a:r>
            <a:r>
              <a:rPr lang="en-US" dirty="0" smtClean="0"/>
              <a:t>.  Ordinance upheld.</a:t>
            </a:r>
          </a:p>
          <a:p>
            <a:r>
              <a:rPr lang="en-US" dirty="0" smtClean="0"/>
              <a:t>Anniversary discounts</a:t>
            </a:r>
          </a:p>
        </p:txBody>
      </p:sp>
      <p:sp>
        <p:nvSpPr>
          <p:cNvPr id="5" name="Slide Number Placeholder 4"/>
          <p:cNvSpPr>
            <a:spLocks noGrp="1"/>
          </p:cNvSpPr>
          <p:nvPr>
            <p:ph type="sldNum" sz="quarter" idx="4"/>
          </p:nvPr>
        </p:nvSpPr>
        <p:spPr/>
        <p:txBody>
          <a:bodyPr/>
          <a:lstStyle/>
          <a:p>
            <a:fld id="{ECF93DF3-3DA3-A24F-B9CE-302225916BDF}" type="slidenum">
              <a:rPr lang="en-US" smtClean="0"/>
              <a:pPr/>
              <a:t>15</a:t>
            </a:fld>
            <a:endParaRPr lang="en-US" dirty="0"/>
          </a:p>
        </p:txBody>
      </p:sp>
    </p:spTree>
    <p:extLst>
      <p:ext uri="{BB962C8B-B14F-4D97-AF65-F5344CB8AC3E}">
        <p14:creationId xmlns:p14="http://schemas.microsoft.com/office/powerpoint/2010/main" val="790881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Gross Income</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a:t>Section 2 – “Gross Income” means the gross receipts or gross revenue of a business, received or accrued, for one calendar or fiscal year collected or to be collected from business done within the Municipality, excepting therefrom income earned outside of the Municipality on which a license tax is paid by the business to some other municipality or a county and fully reported to the Municipality. Gross income for agents means gross commissions received or retained, unless otherwise specified. Gross income for insurance companies means gross premiums written. Gross income for business license tax purposes shall not include taxes collected for a governmental entity, escrow funds, or funds which are the property of a third party. The value of bartered goods or trade-in merchandise shall be included in gross income. </a:t>
            </a:r>
            <a:r>
              <a:rPr lang="en-US" i="1" dirty="0"/>
              <a:t>The gross receipts or gross revenues for business license purposes may be verified by inspection of returns and reports filed with the Internal Revenue Service, the South Carolina Department of Revenue, the South Carolina Department of Insurance, or other government agencies</a:t>
            </a:r>
            <a:r>
              <a:rPr lang="en-US" dirty="0" smtClean="0"/>
              <a:t>.</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16</a:t>
            </a:fld>
            <a:endParaRPr lang="en-US" dirty="0"/>
          </a:p>
        </p:txBody>
      </p:sp>
    </p:spTree>
    <p:extLst>
      <p:ext uri="{BB962C8B-B14F-4D97-AF65-F5344CB8AC3E}">
        <p14:creationId xmlns:p14="http://schemas.microsoft.com/office/powerpoint/2010/main" val="2536183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Gross Income</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Revenues from interstate commerce can be included in the business license tax base.  </a:t>
            </a:r>
            <a:r>
              <a:rPr lang="en-US" i="1" dirty="0" smtClean="0"/>
              <a:t>Town </a:t>
            </a:r>
            <a:r>
              <a:rPr lang="en-US" i="1" dirty="0"/>
              <a:t>of Hilton Head Island v. Kigre, Inc.</a:t>
            </a:r>
            <a:r>
              <a:rPr lang="en-US" dirty="0"/>
              <a:t>, 408 S.C. 647, 760 S.E.2d </a:t>
            </a:r>
            <a:r>
              <a:rPr lang="en-US" dirty="0" smtClean="0"/>
              <a:t>103</a:t>
            </a:r>
            <a:r>
              <a:rPr lang="en-US" dirty="0"/>
              <a:t> </a:t>
            </a:r>
            <a:r>
              <a:rPr lang="en-US" dirty="0" smtClean="0"/>
              <a:t>(2014).</a:t>
            </a:r>
          </a:p>
        </p:txBody>
      </p:sp>
      <p:sp>
        <p:nvSpPr>
          <p:cNvPr id="5" name="Slide Number Placeholder 4"/>
          <p:cNvSpPr>
            <a:spLocks noGrp="1"/>
          </p:cNvSpPr>
          <p:nvPr>
            <p:ph type="sldNum" sz="quarter" idx="4"/>
          </p:nvPr>
        </p:nvSpPr>
        <p:spPr/>
        <p:txBody>
          <a:bodyPr/>
          <a:lstStyle/>
          <a:p>
            <a:fld id="{ECF93DF3-3DA3-A24F-B9CE-302225916BDF}" type="slidenum">
              <a:rPr lang="en-US" smtClean="0"/>
              <a:pPr/>
              <a:t>17</a:t>
            </a:fld>
            <a:endParaRPr lang="en-US" dirty="0"/>
          </a:p>
        </p:txBody>
      </p:sp>
    </p:spTree>
    <p:extLst>
      <p:ext uri="{BB962C8B-B14F-4D97-AF65-F5344CB8AC3E}">
        <p14:creationId xmlns:p14="http://schemas.microsoft.com/office/powerpoint/2010/main" val="937526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Gross Income</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6 – Deductions, Exemptions, and Charitable Organizations</a:t>
            </a:r>
          </a:p>
          <a:p>
            <a:pPr lvl="1"/>
            <a:r>
              <a:rPr lang="en-US" sz="3600" dirty="0"/>
              <a:t>No deductions from gross income shall be made except income earned outside of the Municipality on which a license tax is paid by the business to some other municipality or a county and fully reported to the Municipality, taxes collected for a governmental entity, or income which cannot be included for computation of the tax pursuant to State or Federal law. The applicant shall have the burden to establish the right to exempt income by satisfactory records and proof</a:t>
            </a:r>
            <a:r>
              <a:rPr lang="en-US" sz="3600" dirty="0" smtClean="0"/>
              <a:t>.</a:t>
            </a:r>
          </a:p>
          <a:p>
            <a:pPr lvl="1"/>
            <a:r>
              <a:rPr lang="en-US" sz="3600" dirty="0"/>
              <a:t>A Charitable Organization shall be exempt from the business license tax on its gross income unless it is deemed a business subject to a business license tax on all or part of its gross income as provided in this section. A Charitable Organization, or any for-profit affiliate of a Charitable Organization, that reports income from for-profit activities, or unrelated business income, for Federal income tax purposes to the Internal Revenue Service shall be deemed a business subject to a business license tax on the part of its gross income from such for-profit activities or unrelated business income</a:t>
            </a:r>
            <a:r>
              <a:rPr lang="en-US" sz="3600" dirty="0" smtClean="0"/>
              <a:t>.</a:t>
            </a:r>
            <a:endParaRPr lang="en-US" sz="3600"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18</a:t>
            </a:fld>
            <a:endParaRPr lang="en-US" dirty="0"/>
          </a:p>
        </p:txBody>
      </p:sp>
    </p:spTree>
    <p:extLst>
      <p:ext uri="{BB962C8B-B14F-4D97-AF65-F5344CB8AC3E}">
        <p14:creationId xmlns:p14="http://schemas.microsoft.com/office/powerpoint/2010/main" val="649284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Gross Income</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6 – Deductions, Exemptions, and Charitable Organizations</a:t>
            </a:r>
          </a:p>
          <a:p>
            <a:pPr lvl="1"/>
            <a:r>
              <a:rPr lang="en-US" sz="2800" dirty="0" smtClean="0"/>
              <a:t>A </a:t>
            </a:r>
            <a:r>
              <a:rPr lang="en-US" sz="2800" dirty="0"/>
              <a:t>Charitable Organization shall be exempt from the business license tax on its gross income unless it is deemed a business subject to a business license tax on all or part of its gross income as provided in this section. A Charitable Organization, or any for-profit affiliate of a Charitable Organization, that reports income from for-profit activities, or unrelated business income, for Federal income tax purposes to the Internal Revenue Service shall be deemed a business subject to a business license tax on the part of its gross income from such for-profit activities or unrelated business income</a:t>
            </a:r>
            <a:r>
              <a:rPr lang="en-US" sz="2800" dirty="0" smtClean="0"/>
              <a:t>.</a:t>
            </a:r>
          </a:p>
          <a:p>
            <a:pPr lvl="1"/>
            <a:r>
              <a:rPr lang="en-US" sz="2800" dirty="0"/>
              <a:t>A Charitable Organization shall be deemed a business subject to a business license tax on its total gross income if (1) any net proceeds of operation, after necessary expenses of operation, inure to the benefit of any individual or any entity that is not itself a Charitable Organization as defined in this ordinance, or (2) any net proceeds of operation, after necessary expenses of operation, are used for a purpose other than a Charitable Purpose as defined in this ordinance. Excess benefits or compensation in any form beyond fair market value to a sponsor, organizer, officer, director, trustee or person with ultimate control of the organization shall not be deemed a necessary expense of operation</a:t>
            </a:r>
            <a:r>
              <a:rPr lang="en-US" sz="2800" dirty="0" smtClean="0"/>
              <a:t>.</a:t>
            </a:r>
          </a:p>
          <a:p>
            <a:pPr lvl="1"/>
            <a:r>
              <a:rPr lang="en-US" sz="2800" dirty="0"/>
              <a:t>“Charitable Organization” means an organization that is determined by the Internal Revenue Service to be exempt from Federal income taxes under 26 U.S.C. section 501 (c) (3), (4), (6), (7), (8), (10) or (19</a:t>
            </a:r>
            <a:r>
              <a:rPr lang="en-US" sz="2800" dirty="0" smtClean="0"/>
              <a:t>).</a:t>
            </a:r>
          </a:p>
          <a:p>
            <a:pPr lvl="1"/>
            <a:r>
              <a:rPr lang="en-US" sz="2800" dirty="0"/>
              <a:t>“Charitable Purpose” means a benevolent, philanthropic, patriotic, or eleemosynary purpose which does not result in personal gain to a sponsor, organizer, officer, director, trustee or person with ultimate control of the organization.</a:t>
            </a:r>
          </a:p>
        </p:txBody>
      </p:sp>
      <p:sp>
        <p:nvSpPr>
          <p:cNvPr id="5" name="Slide Number Placeholder 4"/>
          <p:cNvSpPr>
            <a:spLocks noGrp="1"/>
          </p:cNvSpPr>
          <p:nvPr>
            <p:ph type="sldNum" sz="quarter" idx="4"/>
          </p:nvPr>
        </p:nvSpPr>
        <p:spPr/>
        <p:txBody>
          <a:bodyPr/>
          <a:lstStyle/>
          <a:p>
            <a:fld id="{ECF93DF3-3DA3-A24F-B9CE-302225916BDF}" type="slidenum">
              <a:rPr lang="en-US" smtClean="0"/>
              <a:pPr/>
              <a:t>19</a:t>
            </a:fld>
            <a:endParaRPr lang="en-US" dirty="0"/>
          </a:p>
        </p:txBody>
      </p:sp>
    </p:spTree>
    <p:extLst>
      <p:ext uri="{BB962C8B-B14F-4D97-AF65-F5344CB8AC3E}">
        <p14:creationId xmlns:p14="http://schemas.microsoft.com/office/powerpoint/2010/main" val="130432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OLDS V. City of Goose Creek</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a:t>On August 8, 2018, the South Carolina Supreme Court issued its opinion in </a:t>
            </a:r>
            <a:r>
              <a:rPr lang="en-US" i="1" dirty="0"/>
              <a:t>Olds v. City of Goose Creek</a:t>
            </a:r>
            <a:r>
              <a:rPr lang="en-US" dirty="0"/>
              <a:t>.   The decision construed the meaning of “gross income” under the City of Goose </a:t>
            </a:r>
            <a:r>
              <a:rPr lang="en-US" dirty="0" smtClean="0"/>
              <a:t>Creek’s </a:t>
            </a:r>
            <a:r>
              <a:rPr lang="en-US" dirty="0"/>
              <a:t>(the “City”) business license ordinance</a:t>
            </a:r>
            <a:r>
              <a:rPr lang="en-US" dirty="0" smtClean="0"/>
              <a:t>.</a:t>
            </a:r>
          </a:p>
          <a:p>
            <a:r>
              <a:rPr lang="en-US" dirty="0" smtClean="0"/>
              <a:t>Todd Olds was a licensed realtor, and was also in the business of flipping houses.  When he filed an application to renew his business license he reported gross receipts of $58,432.46 and paid a business license fee of $460.40.</a:t>
            </a:r>
          </a:p>
          <a:p>
            <a:r>
              <a:rPr lang="en-US" dirty="0" smtClean="0"/>
              <a:t>The City sent Mr. Olds a letter advising Mr. Olds to include the sales price of certain real estate as revenue on his business license application and claimed that Mr. Olds owed an additional $468 in business license fees to the City.</a:t>
            </a:r>
          </a:p>
          <a:p>
            <a:r>
              <a:rPr lang="en-US" dirty="0" smtClean="0"/>
              <a:t>Mr. Olds disagreed with the City’s conclusion and contended he should only have to report his gain from flipping houses.</a:t>
            </a:r>
          </a:p>
        </p:txBody>
      </p:sp>
      <p:sp>
        <p:nvSpPr>
          <p:cNvPr id="5" name="Slide Number Placeholder 4"/>
          <p:cNvSpPr>
            <a:spLocks noGrp="1"/>
          </p:cNvSpPr>
          <p:nvPr>
            <p:ph type="sldNum" sz="quarter" idx="4"/>
          </p:nvPr>
        </p:nvSpPr>
        <p:spPr/>
        <p:txBody>
          <a:bodyPr/>
          <a:lstStyle/>
          <a:p>
            <a:fld id="{ECF93DF3-3DA3-A24F-B9CE-302225916BDF}" type="slidenum">
              <a:rPr lang="en-US" smtClean="0"/>
              <a:pPr/>
              <a:t>2</a:t>
            </a:fld>
            <a:endParaRPr lang="en-US" dirty="0"/>
          </a:p>
        </p:txBody>
      </p:sp>
    </p:spTree>
    <p:extLst>
      <p:ext uri="{BB962C8B-B14F-4D97-AF65-F5344CB8AC3E}">
        <p14:creationId xmlns:p14="http://schemas.microsoft.com/office/powerpoint/2010/main" val="3920037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Penalties</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a:t>Section 12 - For non-payment of all or any part of the correct license tax, the License Official shall levy and collect a late penalty of five (5%) percent of the unpaid tax for each month or portion thereof after the due date until paid…no business license shall be issued or renewed until the full amount of the tax due, with penalties, has been </a:t>
            </a:r>
            <a:r>
              <a:rPr lang="en-US" dirty="0" smtClean="0"/>
              <a:t>paid.</a:t>
            </a:r>
          </a:p>
          <a:p>
            <a:r>
              <a:rPr lang="en-US" dirty="0"/>
              <a:t>The South Carolina Supreme Court held South Carolina law allows municipalities to impose a 5% per month penalty, but did not express a view as to the reasonableness or constitutionality of the fine imposed. </a:t>
            </a:r>
            <a:r>
              <a:rPr lang="en-US" i="1" dirty="0"/>
              <a:t>Mun. Ass'n v. AT&amp;T Communs. of the S. States, Inc.</a:t>
            </a:r>
            <a:r>
              <a:rPr lang="en-US" dirty="0"/>
              <a:t>, 361 S.C. 576, 606 S.E.2d </a:t>
            </a:r>
            <a:r>
              <a:rPr lang="en-US" dirty="0" smtClean="0"/>
              <a:t>468</a:t>
            </a:r>
            <a:r>
              <a:rPr lang="en-US" dirty="0"/>
              <a:t> </a:t>
            </a:r>
            <a:r>
              <a:rPr lang="en-US" dirty="0" smtClean="0"/>
              <a:t>(2004).</a:t>
            </a:r>
          </a:p>
          <a:p>
            <a:r>
              <a:rPr lang="en-US" dirty="0" smtClean="0"/>
              <a:t>The model ordinance does not allow penalty waivers, but some counties and municipalities have adopted ordinances and procedures that allow waivers.</a:t>
            </a:r>
          </a:p>
          <a:p>
            <a:r>
              <a:rPr lang="en-US" dirty="0" smtClean="0"/>
              <a:t>The model ordinance does not contemplate payment plans or other payment arrangements.</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20</a:t>
            </a:fld>
            <a:endParaRPr lang="en-US" dirty="0"/>
          </a:p>
        </p:txBody>
      </p:sp>
    </p:spTree>
    <p:extLst>
      <p:ext uri="{BB962C8B-B14F-4D97-AF65-F5344CB8AC3E}">
        <p14:creationId xmlns:p14="http://schemas.microsoft.com/office/powerpoint/2010/main" val="2848713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Administration and audit</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sz="3600" dirty="0" smtClean="0"/>
              <a:t>Section 9 – License Official administers the provisions of the business license tax.</a:t>
            </a:r>
          </a:p>
          <a:p>
            <a:r>
              <a:rPr lang="en-US" sz="3600" dirty="0" smtClean="0"/>
              <a:t>Section </a:t>
            </a:r>
            <a:r>
              <a:rPr lang="en-US" sz="3600" dirty="0"/>
              <a:t>10 – License Official or other authorized agent of the Municipality is empowered to enter upon the premises of any person subject to this ordinance to make inspections, examine and audit books and records. It shall be unlawful for any such person to fail or refuse to make available the necessary books and records. In the event an audit or inspection reveals that the Licensee has filed false information, the costs of the audit shall be added to the correct license tax and late penalties in addition to other penalties provided herein. Each day of failure to pay the proper amount of license tax shall constitute a separate offense</a:t>
            </a:r>
            <a:r>
              <a:rPr lang="en-US" sz="3600" dirty="0" smtClean="0"/>
              <a:t>.</a:t>
            </a:r>
          </a:p>
          <a:p>
            <a:r>
              <a:rPr lang="en-US" sz="3600" dirty="0" smtClean="0"/>
              <a:t>Delegating audit functions is only addressed generally in the model ordinance (“other authorized agent”).  “[T]he taxing authority is not one which may simply be delegated away to a private entity.”  Op. S.C. Att’y Gen., 1998 WL 993679 (December 21, 1998).  The Supreme Court has stated that a municipality may not delegate its authority without express authority.  </a:t>
            </a:r>
            <a:r>
              <a:rPr lang="en-US" sz="3600" i="1" dirty="0" smtClean="0"/>
              <a:t>Watson v. City of Orangeburg</a:t>
            </a:r>
            <a:r>
              <a:rPr lang="en-US" sz="3600" dirty="0" smtClean="0"/>
              <a:t>, 229 S.C. 367 (1956).</a:t>
            </a:r>
            <a:endParaRPr lang="en-US" sz="3600" dirty="0"/>
          </a:p>
          <a:p>
            <a:endParaRPr lang="en-US" dirty="0" smtClean="0"/>
          </a:p>
        </p:txBody>
      </p:sp>
      <p:sp>
        <p:nvSpPr>
          <p:cNvPr id="5" name="Slide Number Placeholder 4"/>
          <p:cNvSpPr>
            <a:spLocks noGrp="1"/>
          </p:cNvSpPr>
          <p:nvPr>
            <p:ph type="sldNum" sz="quarter" idx="4"/>
          </p:nvPr>
        </p:nvSpPr>
        <p:spPr/>
        <p:txBody>
          <a:bodyPr/>
          <a:lstStyle/>
          <a:p>
            <a:fld id="{ECF93DF3-3DA3-A24F-B9CE-302225916BDF}" type="slidenum">
              <a:rPr lang="en-US" smtClean="0"/>
              <a:pPr/>
              <a:t>21</a:t>
            </a:fld>
            <a:endParaRPr lang="en-US" dirty="0"/>
          </a:p>
        </p:txBody>
      </p:sp>
    </p:spTree>
    <p:extLst>
      <p:ext uri="{BB962C8B-B14F-4D97-AF65-F5344CB8AC3E}">
        <p14:creationId xmlns:p14="http://schemas.microsoft.com/office/powerpoint/2010/main" val="3737258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Denial, Suspension, and revocation</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14 – sets forth specific grounds for denial of license, including, among others:</a:t>
            </a:r>
          </a:p>
          <a:p>
            <a:pPr lvl="1"/>
            <a:r>
              <a:rPr lang="en-US" dirty="0"/>
              <a:t>The activity for which a license is sought is unlawful or constitutes a public nuisance per se or per </a:t>
            </a:r>
            <a:r>
              <a:rPr lang="en-US" dirty="0" smtClean="0"/>
              <a:t>accident</a:t>
            </a:r>
          </a:p>
          <a:p>
            <a:pPr lvl="1"/>
            <a:r>
              <a:rPr lang="en-US" dirty="0"/>
              <a:t>The applicant, Licensee or prior Licensee or the person in control of the business has been convicted, within the previous ten years, of an offense under a law or ordinance regulating business, a crime involving dishonest conduct or moral turpitude related to a business or a subject of a business, or an unlawful sale of merchandise or prohibited </a:t>
            </a:r>
            <a:r>
              <a:rPr lang="en-US" dirty="0" smtClean="0"/>
              <a:t>goods</a:t>
            </a:r>
          </a:p>
        </p:txBody>
      </p:sp>
      <p:sp>
        <p:nvSpPr>
          <p:cNvPr id="5" name="Slide Number Placeholder 4"/>
          <p:cNvSpPr>
            <a:spLocks noGrp="1"/>
          </p:cNvSpPr>
          <p:nvPr>
            <p:ph type="sldNum" sz="quarter" idx="4"/>
          </p:nvPr>
        </p:nvSpPr>
        <p:spPr/>
        <p:txBody>
          <a:bodyPr/>
          <a:lstStyle/>
          <a:p>
            <a:fld id="{ECF93DF3-3DA3-A24F-B9CE-302225916BDF}" type="slidenum">
              <a:rPr lang="en-US" smtClean="0"/>
              <a:pPr/>
              <a:t>22</a:t>
            </a:fld>
            <a:endParaRPr lang="en-US" dirty="0"/>
          </a:p>
        </p:txBody>
      </p:sp>
    </p:spTree>
    <p:extLst>
      <p:ext uri="{BB962C8B-B14F-4D97-AF65-F5344CB8AC3E}">
        <p14:creationId xmlns:p14="http://schemas.microsoft.com/office/powerpoint/2010/main" val="3657870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Denial, Suspension, and revocation</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Section 15 – </a:t>
            </a:r>
            <a:r>
              <a:rPr lang="en-US" i="1" dirty="0" smtClean="0"/>
              <a:t>Requires</a:t>
            </a:r>
            <a:r>
              <a:rPr lang="en-US" dirty="0" smtClean="0"/>
              <a:t> license official to suspend or revoke a license in certain circumstances that mirror the grounds for denial.  </a:t>
            </a:r>
          </a:p>
          <a:p>
            <a:r>
              <a:rPr lang="en-US" dirty="0" smtClean="0"/>
              <a:t>The model ordinance does not state a license will remain valid pending a hearing before Council.</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23</a:t>
            </a:fld>
            <a:endParaRPr lang="en-US" dirty="0"/>
          </a:p>
        </p:txBody>
      </p:sp>
    </p:spTree>
    <p:extLst>
      <p:ext uri="{BB962C8B-B14F-4D97-AF65-F5344CB8AC3E}">
        <p14:creationId xmlns:p14="http://schemas.microsoft.com/office/powerpoint/2010/main" val="2005956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appeals</a:t>
            </a:r>
            <a:endParaRPr lang="en-US" dirty="0"/>
          </a:p>
        </p:txBody>
      </p:sp>
      <p:sp>
        <p:nvSpPr>
          <p:cNvPr id="3" name="Text Placeholder 2"/>
          <p:cNvSpPr>
            <a:spLocks noGrp="1"/>
          </p:cNvSpPr>
          <p:nvPr>
            <p:ph type="body" sz="quarter" idx="11"/>
          </p:nvPr>
        </p:nvSpPr>
        <p:spPr/>
        <p:txBody>
          <a:bodyPr/>
          <a:lstStyle/>
          <a:p>
            <a:r>
              <a:rPr lang="en-US" dirty="0" smtClean="0"/>
              <a:t>SUB-TITLE</a:t>
            </a:r>
            <a:endParaRPr lang="en-US" dirty="0"/>
          </a:p>
        </p:txBody>
      </p:sp>
      <p:sp>
        <p:nvSpPr>
          <p:cNvPr id="4" name="Text Placeholder 3"/>
          <p:cNvSpPr>
            <a:spLocks noGrp="1"/>
          </p:cNvSpPr>
          <p:nvPr>
            <p:ph type="body" sz="quarter" idx="12"/>
          </p:nvPr>
        </p:nvSpPr>
        <p:spPr/>
        <p:txBody>
          <a:bodyPr/>
          <a:lstStyle/>
          <a:p>
            <a:r>
              <a:rPr lang="en-US" dirty="0"/>
              <a:t>Section 11 – A notice of assessment must be appealed to the License Official within 5 days after the notice is mailed or personally served.  The License Official “shall establish a uniform procedure for hearing an application for adjustment of assessment and issuing a notice of final </a:t>
            </a:r>
            <a:r>
              <a:rPr lang="en-US" dirty="0" smtClean="0"/>
              <a:t>assessment.”  A final assessment can then be appealed to council </a:t>
            </a:r>
            <a:r>
              <a:rPr lang="en-US" i="1" dirty="0" smtClean="0"/>
              <a:t>only by payment in full of the assessment</a:t>
            </a:r>
            <a:r>
              <a:rPr lang="en-US" dirty="0" smtClean="0"/>
              <a:t> under protest within 5 days and filing a written notice of appeal within 10 days after payment.</a:t>
            </a:r>
            <a:endParaRPr lang="en-US" dirty="0"/>
          </a:p>
          <a:p>
            <a:r>
              <a:rPr lang="en-US" i="1" dirty="0"/>
              <a:t>Columbia v. Abbott</a:t>
            </a:r>
            <a:r>
              <a:rPr lang="en-US" dirty="0"/>
              <a:t>, 269 S.C. 504 (1977) - A party aggrieved by the application of an ordinance must invoke and exhaust the administrative remedies provided thereby before he may resort to the courts for relief</a:t>
            </a:r>
            <a:r>
              <a:rPr lang="en-US" dirty="0" smtClean="0"/>
              <a:t>.</a:t>
            </a:r>
          </a:p>
          <a:p>
            <a:r>
              <a:rPr lang="en-US" dirty="0" smtClean="0"/>
              <a:t>Section 16 – Procedures for appeals to Council.</a:t>
            </a:r>
          </a:p>
          <a:p>
            <a:r>
              <a:rPr lang="en-US" dirty="0" smtClean="0"/>
              <a:t>Appeals from Council decisions are to Circuit Court.</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24</a:t>
            </a:fld>
            <a:endParaRPr lang="en-US" dirty="0"/>
          </a:p>
        </p:txBody>
      </p:sp>
    </p:spTree>
    <p:extLst>
      <p:ext uri="{BB962C8B-B14F-4D97-AF65-F5344CB8AC3E}">
        <p14:creationId xmlns:p14="http://schemas.microsoft.com/office/powerpoint/2010/main" val="1587108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p:nvPr/>
        </p:nvCxnSpPr>
        <p:spPr>
          <a:xfrm>
            <a:off x="9030292" y="6716541"/>
            <a:ext cx="6200079"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11156834" y="4274293"/>
            <a:ext cx="1990539" cy="19905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Bold" charset="0"/>
            </a:endParaRPr>
          </a:p>
        </p:txBody>
      </p:sp>
      <p:sp>
        <p:nvSpPr>
          <p:cNvPr id="77" name="TextBox 76"/>
          <p:cNvSpPr txBox="1"/>
          <p:nvPr/>
        </p:nvSpPr>
        <p:spPr>
          <a:xfrm>
            <a:off x="7268320" y="7081375"/>
            <a:ext cx="9861143" cy="1107996"/>
          </a:xfrm>
          <a:prstGeom prst="rect">
            <a:avLst/>
          </a:prstGeom>
          <a:noFill/>
        </p:spPr>
        <p:txBody>
          <a:bodyPr wrap="square" rtlCol="0">
            <a:spAutoFit/>
          </a:bodyPr>
          <a:lstStyle/>
          <a:p>
            <a:pPr algn="ctr"/>
            <a:r>
              <a:rPr lang="tr-TR" sz="6600" spc="100" smtClean="0">
                <a:solidFill>
                  <a:schemeClr val="accent1"/>
                </a:solidFill>
                <a:latin typeface="Arial Bold" charset="0"/>
                <a:ea typeface="Arial Regular" charset="0"/>
                <a:cs typeface="Arial Regular" charset="0"/>
              </a:rPr>
              <a:t>QUESTIONS</a:t>
            </a:r>
            <a:r>
              <a:rPr lang="tr-TR" sz="6600" spc="100" dirty="0">
                <a:solidFill>
                  <a:schemeClr val="accent1"/>
                </a:solidFill>
                <a:latin typeface="Arial Bold" charset="0"/>
                <a:ea typeface="Arial Regular" charset="0"/>
                <a:cs typeface="Arial Regular" charset="0"/>
              </a:rPr>
              <a:t>?</a:t>
            </a:r>
            <a:endParaRPr lang="en-US" sz="6600" spc="100" dirty="0">
              <a:solidFill>
                <a:schemeClr val="accent1"/>
              </a:solidFill>
              <a:latin typeface="Arial Bold" charset="0"/>
              <a:ea typeface="Arial Regular" charset="0"/>
              <a:cs typeface="Arial Regular" charset="0"/>
            </a:endParaRPr>
          </a:p>
        </p:txBody>
      </p:sp>
      <p:pic>
        <p:nvPicPr>
          <p:cNvPr id="10" name="Picture 9"/>
          <p:cNvPicPr>
            <a:picLocks noChangeAspect="1"/>
          </p:cNvPicPr>
          <p:nvPr/>
        </p:nvPicPr>
        <p:blipFill>
          <a:blip r:embed="rId2"/>
          <a:stretch>
            <a:fillRect/>
          </a:stretch>
        </p:blipFill>
        <p:spPr>
          <a:xfrm>
            <a:off x="11606477" y="4802687"/>
            <a:ext cx="1091251" cy="93375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30563" y="12408900"/>
            <a:ext cx="3280436" cy="508759"/>
          </a:xfrm>
          <a:prstGeom prst="rect">
            <a:avLst/>
          </a:prstGeom>
        </p:spPr>
      </p:pic>
      <p:grpSp>
        <p:nvGrpSpPr>
          <p:cNvPr id="8" name="Group 7"/>
          <p:cNvGrpSpPr/>
          <p:nvPr/>
        </p:nvGrpSpPr>
        <p:grpSpPr>
          <a:xfrm>
            <a:off x="-3" y="13151031"/>
            <a:ext cx="24384003" cy="185398"/>
            <a:chOff x="-3" y="13151031"/>
            <a:chExt cx="24384003" cy="185398"/>
          </a:xfrm>
        </p:grpSpPr>
        <p:sp>
          <p:nvSpPr>
            <p:cNvPr id="11" name="Rectangle 10"/>
            <p:cNvSpPr/>
            <p:nvPr/>
          </p:nvSpPr>
          <p:spPr>
            <a:xfrm>
              <a:off x="-3" y="13151031"/>
              <a:ext cx="3488929" cy="185398"/>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488926" y="13151031"/>
              <a:ext cx="3488929" cy="185398"/>
            </a:xfrm>
            <a:prstGeom prst="rect">
              <a:avLst/>
            </a:prstGeom>
            <a:solidFill>
              <a:srgbClr val="F86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p:cNvSpPr/>
            <p:nvPr/>
          </p:nvSpPr>
          <p:spPr>
            <a:xfrm>
              <a:off x="20886473" y="13151031"/>
              <a:ext cx="3497527" cy="185398"/>
            </a:xfrm>
            <a:prstGeom prst="rect">
              <a:avLst/>
            </a:prstGeom>
            <a:solidFill>
              <a:srgbClr val="98B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10428285" y="13151031"/>
              <a:ext cx="3488929" cy="185398"/>
            </a:xfrm>
            <a:prstGeom prst="rect">
              <a:avLst/>
            </a:prstGeom>
            <a:solidFill>
              <a:srgbClr val="CFC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le 14"/>
            <p:cNvSpPr/>
            <p:nvPr/>
          </p:nvSpPr>
          <p:spPr>
            <a:xfrm>
              <a:off x="13917213" y="13151031"/>
              <a:ext cx="3488929" cy="185398"/>
            </a:xfrm>
            <a:prstGeom prst="rect">
              <a:avLst/>
            </a:prstGeom>
            <a:solidFill>
              <a:srgbClr val="06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17397545" y="13151031"/>
              <a:ext cx="3488929" cy="185398"/>
            </a:xfrm>
            <a:prstGeom prst="rect">
              <a:avLst/>
            </a:prstGeom>
            <a:solidFill>
              <a:srgbClr val="FB9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6939356" y="13151031"/>
              <a:ext cx="3488929" cy="185398"/>
            </a:xfrm>
            <a:prstGeom prst="rect">
              <a:avLst/>
            </a:prstGeom>
            <a:solidFill>
              <a:srgbClr val="FAC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lide Number Placeholder 1"/>
          <p:cNvSpPr>
            <a:spLocks noGrp="1"/>
          </p:cNvSpPr>
          <p:nvPr>
            <p:ph type="sldNum" sz="quarter" idx="4"/>
          </p:nvPr>
        </p:nvSpPr>
        <p:spPr/>
        <p:txBody>
          <a:bodyPr/>
          <a:lstStyle/>
          <a:p>
            <a:fld id="{ECF93DF3-3DA3-A24F-B9CE-302225916BDF}" type="slidenum">
              <a:rPr lang="en-US" smtClean="0"/>
              <a:pPr/>
              <a:t>25</a:t>
            </a:fld>
            <a:endParaRPr lang="en-US" dirty="0"/>
          </a:p>
        </p:txBody>
      </p:sp>
    </p:spTree>
    <p:extLst>
      <p:ext uri="{BB962C8B-B14F-4D97-AF65-F5344CB8AC3E}">
        <p14:creationId xmlns:p14="http://schemas.microsoft.com/office/powerpoint/2010/main" val="315243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flipV="1">
            <a:off x="3259138" y="2232025"/>
            <a:ext cx="17706975" cy="1587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59138" y="2247900"/>
            <a:ext cx="4217987"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67075" y="8139113"/>
            <a:ext cx="4630738" cy="738187"/>
          </a:xfrm>
          <a:prstGeom prst="rect">
            <a:avLst/>
          </a:prstGeom>
          <a:noFill/>
        </p:spPr>
        <p:txBody>
          <a:bodyPr>
            <a:spAutoFit/>
          </a:bodyPr>
          <a:lstStyle/>
          <a:p>
            <a:pPr>
              <a:defRPr/>
            </a:pPr>
            <a:r>
              <a:rPr lang="en-US" sz="4200" spc="100" dirty="0" smtClean="0">
                <a:solidFill>
                  <a:srgbClr val="064D70"/>
                </a:solidFill>
                <a:latin typeface="Arial Bold" charset="0"/>
                <a:ea typeface="Arial Regular" charset="0"/>
                <a:cs typeface="Arial Regular" charset="0"/>
              </a:rPr>
              <a:t>Jeffrey Allen</a:t>
            </a:r>
            <a:endParaRPr lang="tr-TR" sz="4200" spc="100" dirty="0">
              <a:solidFill>
                <a:srgbClr val="064D70"/>
              </a:solidFill>
              <a:latin typeface="Arial Bold" charset="0"/>
              <a:ea typeface="Arial Regular" charset="0"/>
              <a:cs typeface="Arial Regular" charset="0"/>
            </a:endParaRPr>
          </a:p>
        </p:txBody>
      </p:sp>
      <p:sp>
        <p:nvSpPr>
          <p:cNvPr id="24" name="TextBox 23"/>
          <p:cNvSpPr txBox="1"/>
          <p:nvPr/>
        </p:nvSpPr>
        <p:spPr>
          <a:xfrm>
            <a:off x="3267075" y="8861425"/>
            <a:ext cx="4630738" cy="523875"/>
          </a:xfrm>
          <a:prstGeom prst="rect">
            <a:avLst/>
          </a:prstGeom>
          <a:noFill/>
        </p:spPr>
        <p:txBody>
          <a:bodyPr>
            <a:spAutoFit/>
          </a:bodyPr>
          <a:lstStyle/>
          <a:p>
            <a:pPr>
              <a:defRPr/>
            </a:pPr>
            <a:r>
              <a:rPr lang="en-US" sz="2800" spc="100" dirty="0">
                <a:solidFill>
                  <a:srgbClr val="33A9AF"/>
                </a:solidFill>
                <a:latin typeface="Arial Bold" charset="0"/>
                <a:ea typeface="Arial Regular" charset="0"/>
                <a:cs typeface="Arial Regular" charset="0"/>
              </a:rPr>
              <a:t>Shareholder</a:t>
            </a:r>
            <a:endParaRPr lang="tr-TR" sz="2800" spc="100" dirty="0">
              <a:solidFill>
                <a:srgbClr val="33A9AF"/>
              </a:solidFill>
              <a:latin typeface="Arial Bold" charset="0"/>
              <a:ea typeface="Arial Regular" charset="0"/>
              <a:cs typeface="Arial Regular" charset="0"/>
            </a:endParaRPr>
          </a:p>
        </p:txBody>
      </p:sp>
      <p:sp>
        <p:nvSpPr>
          <p:cNvPr id="51206" name="TextBox 28"/>
          <p:cNvSpPr txBox="1">
            <a:spLocks noChangeArrowheads="1"/>
          </p:cNvSpPr>
          <p:nvPr/>
        </p:nvSpPr>
        <p:spPr bwMode="auto">
          <a:xfrm>
            <a:off x="3267075" y="9385300"/>
            <a:ext cx="4087813"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altLang="en-US" sz="2400" dirty="0" smtClean="0">
              <a:solidFill>
                <a:srgbClr val="064D70"/>
              </a:solidFill>
              <a:latin typeface="Arial Bold" panose="020B0704020202020204" pitchFamily="34" charset="0"/>
              <a:ea typeface="Arial Regular"/>
              <a:cs typeface="Arial Bold" panose="020B0704020202020204" pitchFamily="34" charset="0"/>
            </a:endParaRPr>
          </a:p>
          <a:p>
            <a:pPr fontAlgn="base">
              <a:spcBef>
                <a:spcPct val="0"/>
              </a:spcBef>
              <a:spcAft>
                <a:spcPct val="0"/>
              </a:spcAft>
            </a:pPr>
            <a:r>
              <a:rPr lang="en-US" altLang="en-US" sz="2400" dirty="0" smtClean="0">
                <a:solidFill>
                  <a:srgbClr val="064D70"/>
                </a:solidFill>
                <a:latin typeface="Arial Bold" panose="020B0704020202020204" pitchFamily="34" charset="0"/>
                <a:ea typeface="Arial Regular"/>
                <a:cs typeface="Arial Bold" panose="020B0704020202020204" pitchFamily="34" charset="0"/>
              </a:rPr>
              <a:t>803.799.9800</a:t>
            </a:r>
          </a:p>
          <a:p>
            <a:pPr fontAlgn="base">
              <a:spcBef>
                <a:spcPct val="0"/>
              </a:spcBef>
              <a:spcAft>
                <a:spcPct val="0"/>
              </a:spcAft>
            </a:pPr>
            <a:r>
              <a:rPr lang="en-US" altLang="en-US" sz="2400" dirty="0" smtClean="0">
                <a:solidFill>
                  <a:srgbClr val="064D70"/>
                </a:solidFill>
                <a:latin typeface="Arial Bold" panose="020B0704020202020204" pitchFamily="34" charset="0"/>
                <a:ea typeface="Arial Regular"/>
                <a:cs typeface="Arial Bold" panose="020B0704020202020204" pitchFamily="34" charset="0"/>
                <a:hlinkClick r:id="rId2"/>
              </a:rPr>
              <a:t>jallen@mcnair.net</a:t>
            </a:r>
            <a:endParaRPr lang="en-US" altLang="en-US" sz="2400" dirty="0" smtClean="0">
              <a:solidFill>
                <a:srgbClr val="064D70"/>
              </a:solidFill>
              <a:latin typeface="Arial Bold" panose="020B0704020202020204" pitchFamily="34" charset="0"/>
              <a:ea typeface="Arial Regular"/>
              <a:cs typeface="Arial Bold" panose="020B0704020202020204" pitchFamily="34" charset="0"/>
            </a:endParaRPr>
          </a:p>
          <a:p>
            <a:pPr fontAlgn="base">
              <a:spcBef>
                <a:spcPct val="0"/>
              </a:spcBef>
              <a:spcAft>
                <a:spcPct val="0"/>
              </a:spcAft>
            </a:pPr>
            <a:endParaRPr lang="en-US" altLang="en-US" sz="2400" dirty="0" smtClean="0">
              <a:solidFill>
                <a:srgbClr val="064D70"/>
              </a:solidFill>
              <a:latin typeface="Arial Bold" panose="020B0704020202020204" pitchFamily="34" charset="0"/>
              <a:ea typeface="Arial Regular"/>
              <a:cs typeface="Arial Bold" panose="020B0704020202020204" pitchFamily="34" charset="0"/>
            </a:endParaRPr>
          </a:p>
          <a:p>
            <a:pPr fontAlgn="base">
              <a:spcBef>
                <a:spcPct val="0"/>
              </a:spcBef>
              <a:spcAft>
                <a:spcPct val="0"/>
              </a:spcAft>
            </a:pPr>
            <a:r>
              <a:rPr lang="en-US" altLang="en-US" sz="2400" dirty="0" smtClean="0">
                <a:solidFill>
                  <a:srgbClr val="064D70"/>
                </a:solidFill>
                <a:latin typeface="Arial Bold" panose="020B0704020202020204" pitchFamily="34" charset="0"/>
                <a:ea typeface="Arial Regular"/>
                <a:cs typeface="Arial Bold" panose="020B0704020202020204" pitchFamily="34" charset="0"/>
              </a:rPr>
              <a:t>1221 Main Street</a:t>
            </a:r>
          </a:p>
          <a:p>
            <a:pPr fontAlgn="base">
              <a:spcBef>
                <a:spcPct val="0"/>
              </a:spcBef>
              <a:spcAft>
                <a:spcPct val="0"/>
              </a:spcAft>
            </a:pPr>
            <a:r>
              <a:rPr lang="en-US" altLang="en-US" sz="2400" dirty="0" smtClean="0">
                <a:solidFill>
                  <a:srgbClr val="064D70"/>
                </a:solidFill>
                <a:latin typeface="Arial Bold" panose="020B0704020202020204" pitchFamily="34" charset="0"/>
                <a:ea typeface="Arial Regular"/>
                <a:cs typeface="Arial Bold" panose="020B0704020202020204" pitchFamily="34" charset="0"/>
              </a:rPr>
              <a:t>Suite 1800</a:t>
            </a:r>
          </a:p>
          <a:p>
            <a:pPr fontAlgn="base">
              <a:spcBef>
                <a:spcPct val="0"/>
              </a:spcBef>
              <a:spcAft>
                <a:spcPct val="0"/>
              </a:spcAft>
            </a:pPr>
            <a:r>
              <a:rPr lang="en-US" altLang="en-US" sz="2400" dirty="0" smtClean="0">
                <a:solidFill>
                  <a:srgbClr val="064D70"/>
                </a:solidFill>
                <a:latin typeface="Arial Bold" panose="020B0704020202020204" pitchFamily="34" charset="0"/>
                <a:ea typeface="Arial Regular"/>
                <a:cs typeface="Arial Bold" panose="020B0704020202020204" pitchFamily="34" charset="0"/>
              </a:rPr>
              <a:t>Columbia, SC 29201</a:t>
            </a:r>
            <a:endParaRPr lang="tr-TR" altLang="en-US" sz="2400" smtClean="0">
              <a:solidFill>
                <a:srgbClr val="064D70"/>
              </a:solidFill>
              <a:latin typeface="Arial Bold" panose="020B0704020202020204" pitchFamily="34" charset="0"/>
              <a:ea typeface="Arial Regular"/>
              <a:cs typeface="Arial Bold" panose="020B0704020202020204" pitchFamily="34" charset="0"/>
            </a:endParaRPr>
          </a:p>
        </p:txBody>
      </p:sp>
      <p:sp>
        <p:nvSpPr>
          <p:cNvPr id="34" name="TextBox 33"/>
          <p:cNvSpPr txBox="1"/>
          <p:nvPr/>
        </p:nvSpPr>
        <p:spPr>
          <a:xfrm>
            <a:off x="3168650" y="1203325"/>
            <a:ext cx="11442700" cy="1108075"/>
          </a:xfrm>
          <a:prstGeom prst="rect">
            <a:avLst/>
          </a:prstGeom>
          <a:noFill/>
        </p:spPr>
        <p:txBody>
          <a:bodyPr>
            <a:spAutoFit/>
          </a:bodyPr>
          <a:lstStyle/>
          <a:p>
            <a:pPr>
              <a:defRPr/>
            </a:pPr>
            <a:r>
              <a:rPr lang="en-US" sz="6600" spc="100" dirty="0">
                <a:solidFill>
                  <a:srgbClr val="064D70"/>
                </a:solidFill>
                <a:latin typeface="Arial Bold" charset="0"/>
                <a:ea typeface="Arial Regular" charset="0"/>
                <a:cs typeface="Arial Regular" charset="0"/>
              </a:rPr>
              <a:t>ABOUT THE SPEAKER</a:t>
            </a:r>
          </a:p>
        </p:txBody>
      </p:sp>
      <p:sp>
        <p:nvSpPr>
          <p:cNvPr id="26" name="Rectangle 25"/>
          <p:cNvSpPr/>
          <p:nvPr/>
        </p:nvSpPr>
        <p:spPr>
          <a:xfrm flipH="1">
            <a:off x="0" y="1419225"/>
            <a:ext cx="192088" cy="1528763"/>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2C9398"/>
              </a:solidFill>
              <a:latin typeface="Arial Bold" charset="0"/>
            </a:endParaRPr>
          </a:p>
        </p:txBody>
      </p:sp>
      <p:pic>
        <p:nvPicPr>
          <p:cNvPr id="51209" name="Picture 3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231100" y="12409488"/>
            <a:ext cx="32797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10" name="Group 36"/>
          <p:cNvGrpSpPr>
            <a:grpSpLocks/>
          </p:cNvGrpSpPr>
          <p:nvPr/>
        </p:nvGrpSpPr>
        <p:grpSpPr bwMode="auto">
          <a:xfrm>
            <a:off x="0" y="13150850"/>
            <a:ext cx="24384000" cy="185738"/>
            <a:chOff x="-3" y="13151031"/>
            <a:chExt cx="24384003" cy="185398"/>
          </a:xfrm>
        </p:grpSpPr>
        <p:sp>
          <p:nvSpPr>
            <p:cNvPr id="38" name="Rectangle 37"/>
            <p:cNvSpPr/>
            <p:nvPr/>
          </p:nvSpPr>
          <p:spPr>
            <a:xfrm>
              <a:off x="-3" y="13151031"/>
              <a:ext cx="3489325" cy="185398"/>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39" name="Rectangle 38"/>
            <p:cNvSpPr/>
            <p:nvPr/>
          </p:nvSpPr>
          <p:spPr>
            <a:xfrm>
              <a:off x="3489322" y="13151031"/>
              <a:ext cx="3489325" cy="185398"/>
            </a:xfrm>
            <a:prstGeom prst="rect">
              <a:avLst/>
            </a:prstGeom>
            <a:solidFill>
              <a:srgbClr val="F86B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 </a:t>
              </a:r>
            </a:p>
          </p:txBody>
        </p:sp>
        <p:sp>
          <p:nvSpPr>
            <p:cNvPr id="40" name="Rectangle 39"/>
            <p:cNvSpPr/>
            <p:nvPr/>
          </p:nvSpPr>
          <p:spPr>
            <a:xfrm>
              <a:off x="20886738" y="13151031"/>
              <a:ext cx="3497262" cy="185398"/>
            </a:xfrm>
            <a:prstGeom prst="rect">
              <a:avLst/>
            </a:prstGeom>
            <a:solidFill>
              <a:srgbClr val="98B5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41" name="Rectangle 40"/>
            <p:cNvSpPr/>
            <p:nvPr/>
          </p:nvSpPr>
          <p:spPr>
            <a:xfrm>
              <a:off x="10428286" y="13151031"/>
              <a:ext cx="3489325" cy="185398"/>
            </a:xfrm>
            <a:prstGeom prst="rect">
              <a:avLst/>
            </a:prstGeom>
            <a:solidFill>
              <a:srgbClr val="CFC6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rPr>
                <a:t> </a:t>
              </a:r>
            </a:p>
          </p:txBody>
        </p:sp>
        <p:sp>
          <p:nvSpPr>
            <p:cNvPr id="42" name="Rectangle 41"/>
            <p:cNvSpPr/>
            <p:nvPr/>
          </p:nvSpPr>
          <p:spPr>
            <a:xfrm>
              <a:off x="13917612" y="13151031"/>
              <a:ext cx="3487737" cy="185398"/>
            </a:xfrm>
            <a:prstGeom prst="rect">
              <a:avLst/>
            </a:prstGeom>
            <a:solidFill>
              <a:srgbClr val="064D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43" name="Rectangle 42"/>
            <p:cNvSpPr/>
            <p:nvPr/>
          </p:nvSpPr>
          <p:spPr>
            <a:xfrm>
              <a:off x="17397412" y="13151031"/>
              <a:ext cx="3489325" cy="185398"/>
            </a:xfrm>
            <a:prstGeom prst="rect">
              <a:avLst/>
            </a:prstGeom>
            <a:solidFill>
              <a:srgbClr val="FB9B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44" name="Rectangle 43"/>
            <p:cNvSpPr/>
            <p:nvPr/>
          </p:nvSpPr>
          <p:spPr>
            <a:xfrm>
              <a:off x="6938961" y="13151031"/>
              <a:ext cx="3489325" cy="185398"/>
            </a:xfrm>
            <a:prstGeom prst="rect">
              <a:avLst/>
            </a:prstGeom>
            <a:solidFill>
              <a:srgbClr val="FACC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grpSp>
      <p:sp>
        <p:nvSpPr>
          <p:cNvPr id="51212" name="Rectangle 2"/>
          <p:cNvSpPr>
            <a:spLocks noChangeArrowheads="1"/>
          </p:cNvSpPr>
          <p:nvPr/>
        </p:nvSpPr>
        <p:spPr bwMode="auto">
          <a:xfrm>
            <a:off x="8515350" y="2686050"/>
            <a:ext cx="1219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fontAlgn="base" hangingPunct="0">
              <a:spcBef>
                <a:spcPct val="0"/>
              </a:spcBef>
              <a:spcAft>
                <a:spcPct val="0"/>
              </a:spcAft>
            </a:pPr>
            <a:r>
              <a:rPr lang="en-US" sz="4400" dirty="0"/>
              <a:t>Jeff serves as the assistant practice group leader for McNair's tax practice and focuses his practice on tax and business matters. He provides advice to clients on a variety of transactional matters and represents clients in tax controversy matters before the South Carolina Department of Revenue (DOR), Internal Revenue Service (IRS), South Carolina Administrative Law Court, United States Tax Court and United States District Court</a:t>
            </a:r>
            <a:r>
              <a:rPr lang="en-US" altLang="en-US" sz="4400" dirty="0" smtClean="0">
                <a:solidFill>
                  <a:srgbClr val="064D70"/>
                </a:solidFill>
              </a:rPr>
              <a:t>.</a:t>
            </a:r>
            <a:endParaRPr lang="en-US" altLang="en-US" sz="4400" dirty="0" smtClean="0">
              <a:solidFill>
                <a:srgbClr val="064D70"/>
              </a:solidFill>
              <a:latin typeface="Trebuchet MS" panose="020B0603020202020204" pitchFamily="34" charset="0"/>
            </a:endParaRPr>
          </a:p>
        </p:txBody>
      </p:sp>
      <p:pic>
        <p:nvPicPr>
          <p:cNvPr id="2" name="Picture 1"/>
          <p:cNvPicPr>
            <a:picLocks noChangeAspect="1"/>
          </p:cNvPicPr>
          <p:nvPr/>
        </p:nvPicPr>
        <p:blipFill>
          <a:blip r:embed="rId4"/>
          <a:stretch>
            <a:fillRect/>
          </a:stretch>
        </p:blipFill>
        <p:spPr>
          <a:xfrm>
            <a:off x="3267075" y="2686050"/>
            <a:ext cx="4630738" cy="5285081"/>
          </a:xfrm>
          <a:prstGeom prst="rect">
            <a:avLst/>
          </a:prstGeom>
        </p:spPr>
      </p:pic>
    </p:spTree>
    <p:extLst>
      <p:ext uri="{BB962C8B-B14F-4D97-AF65-F5344CB8AC3E}">
        <p14:creationId xmlns:p14="http://schemas.microsoft.com/office/powerpoint/2010/main" val="106970491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 name="Straight Connector 13"/>
          <p:cNvCxnSpPr/>
          <p:nvPr/>
        </p:nvCxnSpPr>
        <p:spPr>
          <a:xfrm flipV="1">
            <a:off x="3258953" y="2232258"/>
            <a:ext cx="17706935" cy="16195"/>
          </a:xfrm>
          <a:prstGeom prst="line">
            <a:avLst/>
          </a:prstGeom>
          <a:ln w="50800">
            <a:solidFill>
              <a:srgbClr val="33A9AF">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58951" y="2248451"/>
            <a:ext cx="4750516" cy="0"/>
          </a:xfrm>
          <a:prstGeom prst="line">
            <a:avLst/>
          </a:prstGeom>
          <a:ln w="50800">
            <a:solidFill>
              <a:srgbClr val="33A9AF"/>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169059" y="1204036"/>
            <a:ext cx="8614235" cy="1107996"/>
          </a:xfrm>
          <a:prstGeom prst="rect">
            <a:avLst/>
          </a:prstGeom>
          <a:noFill/>
        </p:spPr>
        <p:txBody>
          <a:bodyPr wrap="square" rtlCol="0">
            <a:spAutoFit/>
          </a:bodyPr>
          <a:lstStyle/>
          <a:p>
            <a:r>
              <a:rPr lang="tr-TR" sz="6600" spc="100" dirty="0">
                <a:solidFill>
                  <a:srgbClr val="064D70"/>
                </a:solidFill>
                <a:latin typeface="Arial Bold" charset="0"/>
                <a:ea typeface="Arial Regular" charset="0"/>
                <a:cs typeface="Arial Regular" charset="0"/>
              </a:rPr>
              <a:t>DISCLAIMER</a:t>
            </a:r>
            <a:endParaRPr lang="en-US" sz="6600" spc="100" dirty="0">
              <a:solidFill>
                <a:srgbClr val="064D70"/>
              </a:solidFill>
              <a:latin typeface="Arial Bold" charset="0"/>
              <a:ea typeface="Arial Regular" charset="0"/>
              <a:cs typeface="Arial Regular" charset="0"/>
            </a:endParaRPr>
          </a:p>
        </p:txBody>
      </p:sp>
      <p:sp>
        <p:nvSpPr>
          <p:cNvPr id="36" name="Rectangle 35"/>
          <p:cNvSpPr/>
          <p:nvPr/>
        </p:nvSpPr>
        <p:spPr>
          <a:xfrm flipH="1">
            <a:off x="-3" y="1419726"/>
            <a:ext cx="192507" cy="1528009"/>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2C9398"/>
              </a:solidFill>
              <a:latin typeface="Arial Bold" charset="0"/>
            </a:endParaRPr>
          </a:p>
        </p:txBody>
      </p:sp>
      <p:sp>
        <p:nvSpPr>
          <p:cNvPr id="19" name="TextBox 18"/>
          <p:cNvSpPr txBox="1"/>
          <p:nvPr/>
        </p:nvSpPr>
        <p:spPr>
          <a:xfrm>
            <a:off x="3226294" y="3427187"/>
            <a:ext cx="18097500" cy="3554819"/>
          </a:xfrm>
          <a:prstGeom prst="rect">
            <a:avLst/>
          </a:prstGeom>
          <a:noFill/>
        </p:spPr>
        <p:txBody>
          <a:bodyPr wrap="square" rtlCol="0">
            <a:spAutoFit/>
          </a:bodyPr>
          <a:lstStyle/>
          <a:p>
            <a:r>
              <a:rPr lang="en-US" sz="2500" dirty="0">
                <a:solidFill>
                  <a:schemeClr val="bg2">
                    <a:lumMod val="50000"/>
                  </a:schemeClr>
                </a:solidFill>
                <a:latin typeface="Arial Regular" charset="0"/>
                <a:ea typeface="Arial Regular" charset="0"/>
                <a:cs typeface="Arial Regular" charset="0"/>
              </a:rPr>
              <a:t>This presentation and related materials were created by McNair Law Firm, P.A. for informational purposes only.  Prior results do not guarantee a similar outcome in other cases. The presenters of this material are not providing legal advice nor should the information contained within this presentation and related materials  be misinterpreted as legal advice. The audience should not rely on any comments made during this presentation as answering a specific individual legal need or question.</a:t>
            </a:r>
          </a:p>
          <a:p>
            <a:r>
              <a:rPr lang="en-US" sz="2500" dirty="0">
                <a:solidFill>
                  <a:schemeClr val="bg2">
                    <a:lumMod val="50000"/>
                  </a:schemeClr>
                </a:solidFill>
                <a:latin typeface="Arial Regular" charset="0"/>
                <a:ea typeface="Arial Regular" charset="0"/>
                <a:cs typeface="Arial Regular" charset="0"/>
              </a:rPr>
              <a:t> </a:t>
            </a:r>
          </a:p>
          <a:p>
            <a:r>
              <a:rPr lang="en-US" sz="2500" dirty="0">
                <a:solidFill>
                  <a:schemeClr val="bg2">
                    <a:lumMod val="50000"/>
                  </a:schemeClr>
                </a:solidFill>
                <a:latin typeface="Arial Regular" charset="0"/>
                <a:ea typeface="Arial Regular" charset="0"/>
                <a:cs typeface="Arial Regular" charset="0"/>
              </a:rPr>
              <a:t>This presentation and all related materials are being  distributed by  or on behalf of McNair Law Firm, P.A., or a lawyer within the law firm. The distributor does not intend to waive any privilege, including the attorney-client privilege, that may attach to this distribution.  Recipients of this material are not authorized to  copy, forward or disseminate this material without the consent of McNair Law Firm, P.A.</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0563" y="12408900"/>
            <a:ext cx="3280436" cy="508759"/>
          </a:xfrm>
          <a:prstGeom prst="rect">
            <a:avLst/>
          </a:prstGeom>
        </p:spPr>
      </p:pic>
      <p:grpSp>
        <p:nvGrpSpPr>
          <p:cNvPr id="10" name="Group 9"/>
          <p:cNvGrpSpPr/>
          <p:nvPr/>
        </p:nvGrpSpPr>
        <p:grpSpPr>
          <a:xfrm>
            <a:off x="-3" y="13151031"/>
            <a:ext cx="24384003" cy="185398"/>
            <a:chOff x="-3" y="13151031"/>
            <a:chExt cx="24384003" cy="185398"/>
          </a:xfrm>
        </p:grpSpPr>
        <p:sp>
          <p:nvSpPr>
            <p:cNvPr id="11" name="Rectangle 10"/>
            <p:cNvSpPr/>
            <p:nvPr/>
          </p:nvSpPr>
          <p:spPr>
            <a:xfrm>
              <a:off x="-3" y="13151031"/>
              <a:ext cx="3488929" cy="185398"/>
            </a:xfrm>
            <a:prstGeom prst="rect">
              <a:avLst/>
            </a:prstGeom>
            <a:solidFill>
              <a:srgbClr val="33A9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488926" y="13151031"/>
              <a:ext cx="3488929" cy="185398"/>
            </a:xfrm>
            <a:prstGeom prst="rect">
              <a:avLst/>
            </a:prstGeom>
            <a:solidFill>
              <a:srgbClr val="F86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p:cNvSpPr/>
            <p:nvPr/>
          </p:nvSpPr>
          <p:spPr>
            <a:xfrm>
              <a:off x="20886473" y="13151031"/>
              <a:ext cx="3497527" cy="185398"/>
            </a:xfrm>
            <a:prstGeom prst="rect">
              <a:avLst/>
            </a:prstGeom>
            <a:solidFill>
              <a:srgbClr val="98B5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0428285" y="13151031"/>
              <a:ext cx="3488929" cy="185398"/>
            </a:xfrm>
            <a:prstGeom prst="rect">
              <a:avLst/>
            </a:prstGeom>
            <a:solidFill>
              <a:srgbClr val="CFC6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Rectangle 15"/>
            <p:cNvSpPr/>
            <p:nvPr/>
          </p:nvSpPr>
          <p:spPr>
            <a:xfrm>
              <a:off x="13917213" y="13151031"/>
              <a:ext cx="3488929" cy="185398"/>
            </a:xfrm>
            <a:prstGeom prst="rect">
              <a:avLst/>
            </a:prstGeom>
            <a:solidFill>
              <a:srgbClr val="064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7397545" y="13151031"/>
              <a:ext cx="3488929" cy="185398"/>
            </a:xfrm>
            <a:prstGeom prst="rect">
              <a:avLst/>
            </a:prstGeom>
            <a:solidFill>
              <a:srgbClr val="FB9B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6939356" y="13151031"/>
              <a:ext cx="3488929" cy="185398"/>
            </a:xfrm>
            <a:prstGeom prst="rect">
              <a:avLst/>
            </a:prstGeom>
            <a:solidFill>
              <a:srgbClr val="FAC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Slide Number Placeholder 1"/>
          <p:cNvSpPr>
            <a:spLocks noGrp="1"/>
          </p:cNvSpPr>
          <p:nvPr>
            <p:ph type="sldNum" sz="quarter" idx="4"/>
          </p:nvPr>
        </p:nvSpPr>
        <p:spPr/>
        <p:txBody>
          <a:bodyPr/>
          <a:lstStyle/>
          <a:p>
            <a:fld id="{ECF93DF3-3DA3-A24F-B9CE-302225916BDF}" type="slidenum">
              <a:rPr lang="en-US" smtClean="0"/>
              <a:pPr/>
              <a:t>27</a:t>
            </a:fld>
            <a:endParaRPr lang="en-US" dirty="0"/>
          </a:p>
        </p:txBody>
      </p:sp>
    </p:spTree>
    <p:extLst>
      <p:ext uri="{BB962C8B-B14F-4D97-AF65-F5344CB8AC3E}">
        <p14:creationId xmlns:p14="http://schemas.microsoft.com/office/powerpoint/2010/main" val="163667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OLDS V. City of Goose Creek</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sz="3600" dirty="0" smtClean="0"/>
              <a:t>Mr. Olds followed the administrative appeals process in the City’s ordinance, which entailed appealing to the City Administrator and then to the City Council.</a:t>
            </a:r>
          </a:p>
          <a:p>
            <a:r>
              <a:rPr lang="en-US" sz="3600" dirty="0" smtClean="0"/>
              <a:t>The City Administrator and City Council both found the City’s calculation to be correct.</a:t>
            </a:r>
          </a:p>
          <a:p>
            <a:r>
              <a:rPr lang="en-US" sz="3600" dirty="0" smtClean="0"/>
              <a:t>Mr. Olds appealed to the Circuit Court.  The Circuit Court affirmed the City’s interpretation of the term “gross income” under the ordinance and granted the City summary judgment on other claims raised by Mr. Olds (violation of equal protection, violation of procedural due process, abuse of process, violation of 42 U.S.C. Section 1983, violation of FOIA, civil conspiracy claim against the City Business License Inspector and the City Finance Director, and breach of contract claim against the City’s Department of Public Works).</a:t>
            </a:r>
          </a:p>
          <a:p>
            <a:r>
              <a:rPr lang="en-US" sz="3600" dirty="0" smtClean="0"/>
              <a:t>Mr. Olds appealed to the Court of Appeals.  The Court of Appeals upheld the Circuit Court decision.</a:t>
            </a:r>
          </a:p>
          <a:p>
            <a:r>
              <a:rPr lang="en-US" sz="3600" dirty="0" smtClean="0"/>
              <a:t>Mr. Olds filed for a writ of certiorari with the South Carolina Supreme Court and the writ was granted. </a:t>
            </a:r>
            <a:endParaRPr lang="en-US" sz="3600" dirty="0"/>
          </a:p>
          <a:p>
            <a:endParaRPr lang="en-US" dirty="0" smtClean="0"/>
          </a:p>
        </p:txBody>
      </p:sp>
      <p:sp>
        <p:nvSpPr>
          <p:cNvPr id="5" name="Slide Number Placeholder 4"/>
          <p:cNvSpPr>
            <a:spLocks noGrp="1"/>
          </p:cNvSpPr>
          <p:nvPr>
            <p:ph type="sldNum" sz="quarter" idx="4"/>
          </p:nvPr>
        </p:nvSpPr>
        <p:spPr/>
        <p:txBody>
          <a:bodyPr/>
          <a:lstStyle/>
          <a:p>
            <a:fld id="{ECF93DF3-3DA3-A24F-B9CE-302225916BDF}" type="slidenum">
              <a:rPr lang="en-US" smtClean="0"/>
              <a:pPr/>
              <a:t>3</a:t>
            </a:fld>
            <a:endParaRPr lang="en-US" dirty="0"/>
          </a:p>
        </p:txBody>
      </p:sp>
    </p:spTree>
    <p:extLst>
      <p:ext uri="{BB962C8B-B14F-4D97-AF65-F5344CB8AC3E}">
        <p14:creationId xmlns:p14="http://schemas.microsoft.com/office/powerpoint/2010/main" val="231169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OLDS V. City of Goose Creek</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The Supreme Court </a:t>
            </a:r>
            <a:r>
              <a:rPr lang="en-US" dirty="0"/>
              <a:t>found the plain language of the City’s ordinance adopted the definition of gross income found in the Internal Revenue Code (“IRC”).</a:t>
            </a:r>
          </a:p>
          <a:p>
            <a:r>
              <a:rPr lang="en-US" dirty="0"/>
              <a:t>Under IRC Section 61, gross income means all income from whatever source derived, including (but not limited to) the following items:</a:t>
            </a:r>
          </a:p>
          <a:p>
            <a:pPr lvl="1"/>
            <a:r>
              <a:rPr lang="en-US" dirty="0"/>
              <a:t>“Gains derived from dealings in property</a:t>
            </a:r>
            <a:r>
              <a:rPr lang="en-US" dirty="0" smtClean="0"/>
              <a:t>”</a:t>
            </a:r>
          </a:p>
          <a:p>
            <a:r>
              <a:rPr lang="en-US" dirty="0"/>
              <a:t>The IRC does not define “gains derived from dealings in property” directly under Section 61.  However, IRC Section 1001 identifies the method to determine gains derived from dealings in property.  Under IRC Section 1001, gain is equal to the amount realized over the adjusted basis in property – i.e., the net gain from the sale of property.  Notably, IRC Sections 61 and 1001 apply broadly to all property (not just real property).</a:t>
            </a:r>
          </a:p>
          <a:p>
            <a:pPr lvl="1"/>
            <a:endParaRPr lang="en-US" dirty="0"/>
          </a:p>
          <a:p>
            <a:endParaRPr lang="en-US" dirty="0" smtClean="0"/>
          </a:p>
        </p:txBody>
      </p:sp>
      <p:sp>
        <p:nvSpPr>
          <p:cNvPr id="5" name="Slide Number Placeholder 4"/>
          <p:cNvSpPr>
            <a:spLocks noGrp="1"/>
          </p:cNvSpPr>
          <p:nvPr>
            <p:ph type="sldNum" sz="quarter" idx="4"/>
          </p:nvPr>
        </p:nvSpPr>
        <p:spPr/>
        <p:txBody>
          <a:bodyPr/>
          <a:lstStyle/>
          <a:p>
            <a:fld id="{ECF93DF3-3DA3-A24F-B9CE-302225916BDF}" type="slidenum">
              <a:rPr lang="en-US" smtClean="0"/>
              <a:pPr/>
              <a:t>4</a:t>
            </a:fld>
            <a:endParaRPr lang="en-US" dirty="0"/>
          </a:p>
        </p:txBody>
      </p:sp>
    </p:spTree>
    <p:extLst>
      <p:ext uri="{BB962C8B-B14F-4D97-AF65-F5344CB8AC3E}">
        <p14:creationId xmlns:p14="http://schemas.microsoft.com/office/powerpoint/2010/main" val="4218821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Olds v. city of goose creek</a:t>
            </a:r>
            <a:endParaRPr lang="en-US" dirty="0"/>
          </a:p>
        </p:txBody>
      </p:sp>
      <p:sp>
        <p:nvSpPr>
          <p:cNvPr id="3" name="Text Placeholder 2"/>
          <p:cNvSpPr>
            <a:spLocks noGrp="1"/>
          </p:cNvSpPr>
          <p:nvPr>
            <p:ph type="body" sz="quarter" idx="11"/>
          </p:nvPr>
        </p:nvSpPr>
        <p:spPr/>
        <p:txBody>
          <a:bodyPr/>
          <a:lstStyle/>
          <a:p>
            <a:r>
              <a:rPr lang="en-US" dirty="0" smtClean="0"/>
              <a:t>Do you have a problem?</a:t>
            </a:r>
            <a:endParaRPr lang="en-US" dirty="0"/>
          </a:p>
        </p:txBody>
      </p:sp>
      <p:sp>
        <p:nvSpPr>
          <p:cNvPr id="4" name="Text Placeholder 3"/>
          <p:cNvSpPr>
            <a:spLocks noGrp="1"/>
          </p:cNvSpPr>
          <p:nvPr>
            <p:ph type="body" sz="quarter" idx="12"/>
          </p:nvPr>
        </p:nvSpPr>
        <p:spPr/>
        <p:txBody>
          <a:bodyPr/>
          <a:lstStyle/>
          <a:p>
            <a:r>
              <a:rPr lang="en-US" dirty="0"/>
              <a:t>The City of Goose Creek included a provision that stated “GROSS INCOME for business license purposes </a:t>
            </a:r>
            <a:r>
              <a:rPr lang="en-US" b="1" u="sng" dirty="0"/>
              <a:t>shall conform</a:t>
            </a:r>
            <a:r>
              <a:rPr lang="en-US" dirty="0"/>
              <a:t> to the gross income reported to the State Tax Commission or the State Insurance Commission</a:t>
            </a:r>
            <a:r>
              <a:rPr lang="en-US" dirty="0" smtClean="0"/>
              <a:t>.” (emphasis added)</a:t>
            </a:r>
          </a:p>
          <a:p>
            <a:r>
              <a:rPr lang="en-US" dirty="0" smtClean="0"/>
              <a:t>If your ordinance does not include the “shall conform” language, then the </a:t>
            </a:r>
            <a:r>
              <a:rPr lang="en-US" i="1" dirty="0" smtClean="0"/>
              <a:t>Olds </a:t>
            </a:r>
            <a:r>
              <a:rPr lang="en-US" dirty="0" smtClean="0"/>
              <a:t>decision should not have an impact.</a:t>
            </a:r>
          </a:p>
          <a:p>
            <a:r>
              <a:rPr lang="en-US" dirty="0" smtClean="0"/>
              <a:t>If your ordinance does include the “shall conform” language, then the </a:t>
            </a:r>
            <a:r>
              <a:rPr lang="en-US" i="1" dirty="0" smtClean="0"/>
              <a:t>Olds </a:t>
            </a:r>
            <a:r>
              <a:rPr lang="en-US" dirty="0" smtClean="0"/>
              <a:t>decision will have an impact. </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5</a:t>
            </a:fld>
            <a:endParaRPr lang="en-US" dirty="0"/>
          </a:p>
        </p:txBody>
      </p:sp>
    </p:spTree>
    <p:extLst>
      <p:ext uri="{BB962C8B-B14F-4D97-AF65-F5344CB8AC3E}">
        <p14:creationId xmlns:p14="http://schemas.microsoft.com/office/powerpoint/2010/main" val="3868813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Olds v. city of goose creek</a:t>
            </a:r>
            <a:endParaRPr lang="en-US" dirty="0"/>
          </a:p>
        </p:txBody>
      </p:sp>
      <p:sp>
        <p:nvSpPr>
          <p:cNvPr id="3" name="Text Placeholder 2"/>
          <p:cNvSpPr>
            <a:spLocks noGrp="1"/>
          </p:cNvSpPr>
          <p:nvPr>
            <p:ph type="body" sz="quarter" idx="11"/>
          </p:nvPr>
        </p:nvSpPr>
        <p:spPr/>
        <p:txBody>
          <a:bodyPr/>
          <a:lstStyle/>
          <a:p>
            <a:r>
              <a:rPr lang="en-US" dirty="0" smtClean="0"/>
              <a:t>What to Do if you have a problem</a:t>
            </a:r>
            <a:endParaRPr lang="en-US" dirty="0"/>
          </a:p>
        </p:txBody>
      </p:sp>
      <p:sp>
        <p:nvSpPr>
          <p:cNvPr id="4" name="Text Placeholder 3"/>
          <p:cNvSpPr>
            <a:spLocks noGrp="1"/>
          </p:cNvSpPr>
          <p:nvPr>
            <p:ph type="body" sz="quarter" idx="12"/>
          </p:nvPr>
        </p:nvSpPr>
        <p:spPr/>
        <p:txBody>
          <a:bodyPr/>
          <a:lstStyle/>
          <a:p>
            <a:r>
              <a:rPr lang="en-US" dirty="0" smtClean="0"/>
              <a:t>Determine the applicable statute of limitations</a:t>
            </a:r>
          </a:p>
          <a:p>
            <a:pPr lvl="1"/>
            <a:r>
              <a:rPr lang="en-US" dirty="0" smtClean="0"/>
              <a:t>The </a:t>
            </a:r>
            <a:r>
              <a:rPr lang="en-US" dirty="0"/>
              <a:t>ordinary period of limitation applicable to an action upon a liability created by statute, applies to an action for collection of taxes.  The ordinary period of limitations for civil actions is three years</a:t>
            </a:r>
            <a:r>
              <a:rPr lang="en-US" dirty="0" smtClean="0"/>
              <a:t>.</a:t>
            </a:r>
          </a:p>
          <a:p>
            <a:pPr lvl="1"/>
            <a:r>
              <a:rPr lang="en-US" dirty="0" smtClean="0"/>
              <a:t>Ordinances that shorten or limit the refund period, but allow assessments to be made for a longer time, may be subject to challenge.</a:t>
            </a:r>
            <a:endParaRPr lang="en-US" dirty="0"/>
          </a:p>
          <a:p>
            <a:r>
              <a:rPr lang="en-US" dirty="0" smtClean="0"/>
              <a:t>Determine what businesses will qualify for a refund</a:t>
            </a:r>
          </a:p>
          <a:p>
            <a:pPr lvl="1"/>
            <a:r>
              <a:rPr lang="en-US" dirty="0" smtClean="0"/>
              <a:t>“Gains derived from dealings in property”</a:t>
            </a:r>
          </a:p>
          <a:p>
            <a:r>
              <a:rPr lang="en-US" dirty="0" smtClean="0"/>
              <a:t>Amend your ordinance </a:t>
            </a:r>
            <a:endParaRPr lang="en-US" dirty="0"/>
          </a:p>
        </p:txBody>
      </p:sp>
      <p:sp>
        <p:nvSpPr>
          <p:cNvPr id="5" name="Slide Number Placeholder 4"/>
          <p:cNvSpPr>
            <a:spLocks noGrp="1"/>
          </p:cNvSpPr>
          <p:nvPr>
            <p:ph type="sldNum" sz="quarter" idx="4"/>
          </p:nvPr>
        </p:nvSpPr>
        <p:spPr/>
        <p:txBody>
          <a:bodyPr/>
          <a:lstStyle/>
          <a:p>
            <a:fld id="{ECF93DF3-3DA3-A24F-B9CE-302225916BDF}" type="slidenum">
              <a:rPr lang="en-US" smtClean="0"/>
              <a:pPr/>
              <a:t>6</a:t>
            </a:fld>
            <a:endParaRPr lang="en-US" dirty="0"/>
          </a:p>
        </p:txBody>
      </p:sp>
    </p:spTree>
    <p:extLst>
      <p:ext uri="{BB962C8B-B14F-4D97-AF65-F5344CB8AC3E}">
        <p14:creationId xmlns:p14="http://schemas.microsoft.com/office/powerpoint/2010/main" val="368257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Back to the beginning</a:t>
            </a:r>
            <a:endParaRPr lang="en-US" dirty="0"/>
          </a:p>
        </p:txBody>
      </p:sp>
      <p:sp>
        <p:nvSpPr>
          <p:cNvPr id="4" name="Text Placeholder 3"/>
          <p:cNvSpPr>
            <a:spLocks noGrp="1"/>
          </p:cNvSpPr>
          <p:nvPr>
            <p:ph type="body" sz="quarter" idx="12"/>
          </p:nvPr>
        </p:nvSpPr>
        <p:spPr/>
        <p:txBody>
          <a:bodyPr/>
          <a:lstStyle/>
          <a:p>
            <a:r>
              <a:rPr lang="en-US" dirty="0" smtClean="0"/>
              <a:t>The ability to impose a business license tax was first upheld in </a:t>
            </a:r>
            <a:r>
              <a:rPr lang="en-US" i="1" dirty="0" smtClean="0"/>
              <a:t>State v. Hayne</a:t>
            </a:r>
            <a:r>
              <a:rPr lang="en-US" dirty="0" smtClean="0"/>
              <a:t>, 4 S.C. 403 (1873).  The State passed a general license law on March 13, 1872 that required all attorney’s to pay a sum certain to the county where the attorney resided.  The constitutionality of the law was challenged on the grounds the constitution only allowed taxes to be imposed on property.  The South Carolina Supreme Court rejected the challenge.</a:t>
            </a:r>
          </a:p>
          <a:p>
            <a:r>
              <a:rPr lang="en-US" dirty="0" smtClean="0"/>
              <a:t>The City of Columbia passed a business license ordinance on December 23, 1872 that required all persons engaging in business to obtain a license an pay a fixed rate based on the nature of the business (e.g. Astrologers and clairvoyants, $100; banks and bankers, $200).  Several banks challenged the ordinance because the law was styled as a license as opposed to a tax and it imposed different rates on different classes of businesses.  In State v. Columbia, 6 S.C. 1 (1874), the South Carolina Supreme Court found the object of the ordinance was to raise revenue and that it was permissible to impose different rates on different classes of businesses.    </a:t>
            </a:r>
          </a:p>
        </p:txBody>
      </p:sp>
      <p:sp>
        <p:nvSpPr>
          <p:cNvPr id="5" name="Slide Number Placeholder 4"/>
          <p:cNvSpPr>
            <a:spLocks noGrp="1"/>
          </p:cNvSpPr>
          <p:nvPr>
            <p:ph type="sldNum" sz="quarter" idx="4"/>
          </p:nvPr>
        </p:nvSpPr>
        <p:spPr/>
        <p:txBody>
          <a:bodyPr/>
          <a:lstStyle/>
          <a:p>
            <a:fld id="{ECF93DF3-3DA3-A24F-B9CE-302225916BDF}" type="slidenum">
              <a:rPr lang="en-US" smtClean="0"/>
              <a:pPr/>
              <a:t>7</a:t>
            </a:fld>
            <a:endParaRPr lang="en-US" dirty="0"/>
          </a:p>
        </p:txBody>
      </p:sp>
      <p:sp>
        <p:nvSpPr>
          <p:cNvPr id="6" name="Text Placeholder 5"/>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85642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Business License Tax History</a:t>
            </a:r>
            <a:endParaRPr lang="en-US" dirty="0"/>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Constitution of 1895 – Article VIII, Section 6 (municipalities)</a:t>
            </a:r>
          </a:p>
          <a:p>
            <a:pPr lvl="1"/>
            <a:r>
              <a:rPr lang="en-US" dirty="0" smtClean="0"/>
              <a:t>“License or privileged taxes imposed shall be graduated so as to secure a just imposition of such tax upon the classes subject thereto.”</a:t>
            </a:r>
          </a:p>
          <a:p>
            <a:pPr lvl="1"/>
            <a:r>
              <a:rPr lang="en-US" dirty="0" smtClean="0"/>
              <a:t>Act 1896 implemented this directive.</a:t>
            </a:r>
          </a:p>
          <a:p>
            <a:r>
              <a:rPr lang="en-US" i="1" dirty="0" smtClean="0"/>
              <a:t>Hill v. City Council of Abbeville</a:t>
            </a:r>
            <a:r>
              <a:rPr lang="en-US" dirty="0" smtClean="0"/>
              <a:t>, 59 S.C. 396 (1901) – business license fees imposed based on gross income approved by the South Carolina Supreme Court, but uniformity requirement violated by giving lower rate to businesses that engaged in local business.</a:t>
            </a:r>
          </a:p>
          <a:p>
            <a:r>
              <a:rPr lang="en-US" i="1" dirty="0" smtClean="0"/>
              <a:t>Carroll v. York</a:t>
            </a:r>
            <a:r>
              <a:rPr lang="en-US" dirty="0" smtClean="0"/>
              <a:t>, 109 S.C. 1 (1918) – General Assembly can place restrictions on the imposition of a business license tax, but must do so uniformly.</a:t>
            </a:r>
          </a:p>
        </p:txBody>
      </p:sp>
      <p:sp>
        <p:nvSpPr>
          <p:cNvPr id="5" name="Slide Number Placeholder 4"/>
          <p:cNvSpPr>
            <a:spLocks noGrp="1"/>
          </p:cNvSpPr>
          <p:nvPr>
            <p:ph type="sldNum" sz="quarter" idx="4"/>
          </p:nvPr>
        </p:nvSpPr>
        <p:spPr/>
        <p:txBody>
          <a:bodyPr/>
          <a:lstStyle/>
          <a:p>
            <a:fld id="{ECF93DF3-3DA3-A24F-B9CE-302225916BDF}" type="slidenum">
              <a:rPr lang="en-US" smtClean="0"/>
              <a:pPr/>
              <a:t>8</a:t>
            </a:fld>
            <a:endParaRPr lang="en-US" dirty="0"/>
          </a:p>
        </p:txBody>
      </p:sp>
    </p:spTree>
    <p:extLst>
      <p:ext uri="{BB962C8B-B14F-4D97-AF65-F5344CB8AC3E}">
        <p14:creationId xmlns:p14="http://schemas.microsoft.com/office/powerpoint/2010/main" val="2891828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Current enabling legislation</a:t>
            </a:r>
          </a:p>
        </p:txBody>
      </p:sp>
      <p:sp>
        <p:nvSpPr>
          <p:cNvPr id="3" name="Text Placeholder 2"/>
          <p:cNvSpPr>
            <a:spLocks noGrp="1"/>
          </p:cNvSpPr>
          <p:nvPr>
            <p:ph type="body" sz="quarter" idx="11"/>
          </p:nvPr>
        </p:nvSpPr>
        <p:spPr/>
        <p:txBody>
          <a:bodyPr/>
          <a:lstStyle/>
          <a:p>
            <a:endParaRPr lang="en-US" dirty="0"/>
          </a:p>
        </p:txBody>
      </p:sp>
      <p:sp>
        <p:nvSpPr>
          <p:cNvPr id="4" name="Text Placeholder 3"/>
          <p:cNvSpPr>
            <a:spLocks noGrp="1"/>
          </p:cNvSpPr>
          <p:nvPr>
            <p:ph type="body" sz="quarter" idx="12"/>
          </p:nvPr>
        </p:nvSpPr>
        <p:spPr/>
        <p:txBody>
          <a:bodyPr/>
          <a:lstStyle/>
          <a:p>
            <a:r>
              <a:rPr lang="en-US" dirty="0" smtClean="0"/>
              <a:t>Municipalities – SC Code Section 5-7-30</a:t>
            </a:r>
          </a:p>
          <a:p>
            <a:pPr lvl="1"/>
            <a:r>
              <a:rPr lang="en-US" dirty="0" smtClean="0"/>
              <a:t>…levy </a:t>
            </a:r>
            <a:r>
              <a:rPr lang="en-US" dirty="0"/>
              <a:t>a business license tax on gross income, but a wholesaler delivering goods to retailers in a municipality is not subject to the business license tax unless he maintains within the corporate limits of the municipality a warehouse or mercantile establishment for the distribution of wholesale goods; and a business engaged in making loans secured by real estate is not subject to the business license tax unless it has premises located within the corporate limits of the municipality and no entity which is exempt from the license tax under another law nor a subsidiary or affiliate of an exempt entity is subject to the business license </a:t>
            </a:r>
            <a:r>
              <a:rPr lang="en-US" dirty="0" smtClean="0"/>
              <a:t>tax…</a:t>
            </a:r>
          </a:p>
        </p:txBody>
      </p:sp>
      <p:sp>
        <p:nvSpPr>
          <p:cNvPr id="5" name="Slide Number Placeholder 4"/>
          <p:cNvSpPr>
            <a:spLocks noGrp="1"/>
          </p:cNvSpPr>
          <p:nvPr>
            <p:ph type="sldNum" sz="quarter" idx="4"/>
          </p:nvPr>
        </p:nvSpPr>
        <p:spPr/>
        <p:txBody>
          <a:bodyPr/>
          <a:lstStyle/>
          <a:p>
            <a:fld id="{ECF93DF3-3DA3-A24F-B9CE-302225916BDF}" type="slidenum">
              <a:rPr lang="en-US" smtClean="0"/>
              <a:pPr/>
              <a:t>9</a:t>
            </a:fld>
            <a:endParaRPr lang="en-US" dirty="0"/>
          </a:p>
        </p:txBody>
      </p:sp>
    </p:spTree>
    <p:extLst>
      <p:ext uri="{BB962C8B-B14F-4D97-AF65-F5344CB8AC3E}">
        <p14:creationId xmlns:p14="http://schemas.microsoft.com/office/powerpoint/2010/main" val="1456842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cNair">
      <a:dk1>
        <a:srgbClr val="064D70"/>
      </a:dk1>
      <a:lt1>
        <a:srgbClr val="FFFFFF"/>
      </a:lt1>
      <a:dk2>
        <a:srgbClr val="44546A"/>
      </a:dk2>
      <a:lt2>
        <a:srgbClr val="E7E6E6"/>
      </a:lt2>
      <a:accent1>
        <a:srgbClr val="32B9C4"/>
      </a:accent1>
      <a:accent2>
        <a:srgbClr val="FA9A3C"/>
      </a:accent2>
      <a:accent3>
        <a:srgbClr val="F9CC3E"/>
      </a:accent3>
      <a:accent4>
        <a:srgbClr val="CEC5A8"/>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3581</Words>
  <Application>Microsoft Office PowerPoint</Application>
  <PresentationFormat>Custom</PresentationFormat>
  <Paragraphs>154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Bold</vt:lpstr>
      <vt:lpstr>Arial Regular</vt:lpstr>
      <vt:lpstr>Calibri</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HAYES</dc:creator>
  <cp:lastModifiedBy>JAMES HAYES</cp:lastModifiedBy>
  <cp:revision>1</cp:revision>
  <dcterms:modified xsi:type="dcterms:W3CDTF">2018-10-04T16:41:09Z</dcterms:modified>
</cp:coreProperties>
</file>