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handoutMasterIdLst>
    <p:handoutMasterId r:id="rId26"/>
  </p:handoutMasterIdLst>
  <p:sldIdLst>
    <p:sldId id="256" r:id="rId2"/>
    <p:sldId id="259" r:id="rId3"/>
    <p:sldId id="262" r:id="rId4"/>
    <p:sldId id="426" r:id="rId5"/>
    <p:sldId id="434" r:id="rId6"/>
    <p:sldId id="484" r:id="rId7"/>
    <p:sldId id="431" r:id="rId8"/>
    <p:sldId id="485" r:id="rId9"/>
    <p:sldId id="430" r:id="rId10"/>
    <p:sldId id="435" r:id="rId11"/>
    <p:sldId id="429" r:id="rId12"/>
    <p:sldId id="436" r:id="rId13"/>
    <p:sldId id="437" r:id="rId14"/>
    <p:sldId id="438" r:id="rId15"/>
    <p:sldId id="428" r:id="rId16"/>
    <p:sldId id="441" r:id="rId17"/>
    <p:sldId id="427" r:id="rId18"/>
    <p:sldId id="445" r:id="rId19"/>
    <p:sldId id="444" r:id="rId20"/>
    <p:sldId id="443" r:id="rId21"/>
    <p:sldId id="442" r:id="rId22"/>
    <p:sldId id="432" r:id="rId23"/>
    <p:sldId id="44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BF5"/>
    <a:srgbClr val="0F6FC6"/>
    <a:srgbClr val="FF3300"/>
    <a:srgbClr val="FF6600"/>
    <a:srgbClr val="FFA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4" autoAdjust="0"/>
    <p:restoredTop sz="92098" autoAdjust="0"/>
  </p:normalViewPr>
  <p:slideViewPr>
    <p:cSldViewPr>
      <p:cViewPr varScale="1">
        <p:scale>
          <a:sx n="151" d="100"/>
          <a:sy n="151" d="100"/>
        </p:scale>
        <p:origin x="2016" y="1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2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7DA6DB-104F-4366-A0EF-4BF104C31F1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8DDDBDBF-1AD7-45AC-8677-4386644DF461}">
      <dgm:prSet phldrT="[Text]"/>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dirty="0" smtClean="0">
              <a:solidFill>
                <a:schemeClr val="tx1"/>
              </a:solidFill>
            </a:rPr>
            <a:t>Step 1</a:t>
          </a:r>
          <a:endParaRPr lang="en-US" dirty="0">
            <a:solidFill>
              <a:schemeClr val="tx1"/>
            </a:solidFill>
          </a:endParaRPr>
        </a:p>
      </dgm:t>
    </dgm:pt>
    <dgm:pt modelId="{C19E3DBB-FBDE-461B-9617-D39FBF5CE846}" type="parTrans" cxnId="{B5A6A4F1-1CF6-437D-A1D6-858708CD04CC}">
      <dgm:prSet/>
      <dgm:spPr/>
      <dgm:t>
        <a:bodyPr/>
        <a:lstStyle/>
        <a:p>
          <a:endParaRPr lang="en-US"/>
        </a:p>
      </dgm:t>
    </dgm:pt>
    <dgm:pt modelId="{6A4C0AB4-E8E0-4BC4-958C-C2FCA18176EB}" type="sibTrans" cxnId="{B5A6A4F1-1CF6-437D-A1D6-858708CD04CC}">
      <dgm:prSet/>
      <dgm:spPr/>
      <dgm:t>
        <a:bodyPr/>
        <a:lstStyle/>
        <a:p>
          <a:endParaRPr lang="en-US"/>
        </a:p>
      </dgm:t>
    </dgm:pt>
    <dgm:pt modelId="{E7E00C17-9C2A-4357-B190-116A46DEBB1C}">
      <dgm:prSet phldrT="[Text]" custT="1"/>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sz="1800" dirty="0" smtClean="0">
              <a:solidFill>
                <a:schemeClr val="tx1"/>
              </a:solidFill>
            </a:rPr>
            <a:t>Entity compiles data file</a:t>
          </a:r>
          <a:endParaRPr lang="en-US" sz="1800" dirty="0">
            <a:solidFill>
              <a:schemeClr val="tx1"/>
            </a:solidFill>
          </a:endParaRPr>
        </a:p>
      </dgm:t>
    </dgm:pt>
    <dgm:pt modelId="{F8D83AB1-7F64-43AE-9DD6-15CCB79BB4A8}" type="parTrans" cxnId="{6EC49126-80B4-4D5C-8F3A-4D84FA39710F}">
      <dgm:prSet/>
      <dgm:spPr/>
      <dgm:t>
        <a:bodyPr/>
        <a:lstStyle/>
        <a:p>
          <a:endParaRPr lang="en-US"/>
        </a:p>
      </dgm:t>
    </dgm:pt>
    <dgm:pt modelId="{6E8802BA-0A89-45FA-998B-B882FB24BE39}" type="sibTrans" cxnId="{6EC49126-80B4-4D5C-8F3A-4D84FA39710F}">
      <dgm:prSet/>
      <dgm:spPr/>
      <dgm:t>
        <a:bodyPr/>
        <a:lstStyle/>
        <a:p>
          <a:endParaRPr lang="en-US"/>
        </a:p>
      </dgm:t>
    </dgm:pt>
    <dgm:pt modelId="{625F8628-10EB-47A8-97C2-883B9DE4A5E8}">
      <dgm:prSet phldrT="[Text]"/>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dirty="0" smtClean="0">
              <a:solidFill>
                <a:schemeClr val="tx1"/>
              </a:solidFill>
            </a:rPr>
            <a:t>Step 2</a:t>
          </a:r>
          <a:endParaRPr lang="en-US" dirty="0">
            <a:solidFill>
              <a:schemeClr val="tx1"/>
            </a:solidFill>
          </a:endParaRPr>
        </a:p>
      </dgm:t>
    </dgm:pt>
    <dgm:pt modelId="{90CC7F3A-E1DC-4C35-8DC3-2B3F4D67DE58}" type="parTrans" cxnId="{618B36B9-65D6-4F60-B33F-91427B4A2F88}">
      <dgm:prSet/>
      <dgm:spPr/>
      <dgm:t>
        <a:bodyPr/>
        <a:lstStyle/>
        <a:p>
          <a:endParaRPr lang="en-US"/>
        </a:p>
      </dgm:t>
    </dgm:pt>
    <dgm:pt modelId="{CD355545-675A-4972-9A45-3793FC44FAA9}" type="sibTrans" cxnId="{618B36B9-65D6-4F60-B33F-91427B4A2F88}">
      <dgm:prSet/>
      <dgm:spPr/>
      <dgm:t>
        <a:bodyPr/>
        <a:lstStyle/>
        <a:p>
          <a:endParaRPr lang="en-US"/>
        </a:p>
      </dgm:t>
    </dgm:pt>
    <dgm:pt modelId="{13D36395-D41F-4432-8ACE-AB4B0C11057C}">
      <dgm:prSet phldrT="[Text]" custT="1"/>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sz="1800" dirty="0" smtClean="0">
              <a:solidFill>
                <a:schemeClr val="tx1"/>
              </a:solidFill>
            </a:rPr>
            <a:t>Entity complies with Due Process procedures</a:t>
          </a:r>
          <a:endParaRPr lang="en-US" sz="1800" dirty="0">
            <a:solidFill>
              <a:schemeClr val="tx1"/>
            </a:solidFill>
          </a:endParaRPr>
        </a:p>
      </dgm:t>
    </dgm:pt>
    <dgm:pt modelId="{9CB15976-1965-476C-A3ED-2F925647808F}" type="parTrans" cxnId="{D18DF6F3-A8E3-4EB6-821F-BE7720F442EA}">
      <dgm:prSet/>
      <dgm:spPr/>
      <dgm:t>
        <a:bodyPr/>
        <a:lstStyle/>
        <a:p>
          <a:endParaRPr lang="en-US"/>
        </a:p>
      </dgm:t>
    </dgm:pt>
    <dgm:pt modelId="{A21F4818-638D-4C75-A0E9-081D8B32F775}" type="sibTrans" cxnId="{D18DF6F3-A8E3-4EB6-821F-BE7720F442EA}">
      <dgm:prSet/>
      <dgm:spPr/>
      <dgm:t>
        <a:bodyPr/>
        <a:lstStyle/>
        <a:p>
          <a:endParaRPr lang="en-US"/>
        </a:p>
      </dgm:t>
    </dgm:pt>
    <dgm:pt modelId="{A991ACC2-3A70-4EA8-8B80-442C4270BE39}">
      <dgm:prSet phldrT="[Text]"/>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dirty="0" smtClean="0">
              <a:solidFill>
                <a:schemeClr val="tx1"/>
              </a:solidFill>
            </a:rPr>
            <a:t>Step 3</a:t>
          </a:r>
          <a:endParaRPr lang="en-US" dirty="0">
            <a:solidFill>
              <a:schemeClr val="tx1"/>
            </a:solidFill>
          </a:endParaRPr>
        </a:p>
      </dgm:t>
    </dgm:pt>
    <dgm:pt modelId="{84818F58-5E24-46B3-A1ED-4CB2893546E5}" type="parTrans" cxnId="{DC0601B3-C57A-4337-995A-F14CD4B2ED2A}">
      <dgm:prSet/>
      <dgm:spPr/>
      <dgm:t>
        <a:bodyPr/>
        <a:lstStyle/>
        <a:p>
          <a:endParaRPr lang="en-US"/>
        </a:p>
      </dgm:t>
    </dgm:pt>
    <dgm:pt modelId="{B4A6C924-65FB-4BEE-AFB1-0825C163F0F3}" type="sibTrans" cxnId="{DC0601B3-C57A-4337-995A-F14CD4B2ED2A}">
      <dgm:prSet/>
      <dgm:spPr/>
      <dgm:t>
        <a:bodyPr/>
        <a:lstStyle/>
        <a:p>
          <a:endParaRPr lang="en-US"/>
        </a:p>
      </dgm:t>
    </dgm:pt>
    <dgm:pt modelId="{3F0F04F6-7BEE-4779-9D0F-2EC98307F359}">
      <dgm:prSet phldrT="[Text]" custT="1"/>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sz="1800" dirty="0" smtClean="0">
              <a:solidFill>
                <a:schemeClr val="tx1"/>
              </a:solidFill>
            </a:rPr>
            <a:t>Entity submits data to SCAC</a:t>
          </a:r>
          <a:endParaRPr lang="en-US" sz="1800" dirty="0">
            <a:solidFill>
              <a:schemeClr val="tx1"/>
            </a:solidFill>
          </a:endParaRPr>
        </a:p>
      </dgm:t>
    </dgm:pt>
    <dgm:pt modelId="{8753E76B-7B1E-4330-B56F-CD67B2BB463F}" type="parTrans" cxnId="{21C37BB8-A57A-4DF5-81DF-8F929FC6B816}">
      <dgm:prSet/>
      <dgm:spPr/>
      <dgm:t>
        <a:bodyPr/>
        <a:lstStyle/>
        <a:p>
          <a:endParaRPr lang="en-US"/>
        </a:p>
      </dgm:t>
    </dgm:pt>
    <dgm:pt modelId="{8B2E752F-DC7D-40C1-BF8B-B6CE97962E73}" type="sibTrans" cxnId="{21C37BB8-A57A-4DF5-81DF-8F929FC6B816}">
      <dgm:prSet/>
      <dgm:spPr/>
      <dgm:t>
        <a:bodyPr/>
        <a:lstStyle/>
        <a:p>
          <a:endParaRPr lang="en-US"/>
        </a:p>
      </dgm:t>
    </dgm:pt>
    <dgm:pt modelId="{2F165C1E-C732-4260-BCA0-DE95E10DCF15}">
      <dgm:prSet phldrT="[Text]"/>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dirty="0" smtClean="0">
              <a:solidFill>
                <a:schemeClr val="tx1"/>
              </a:solidFill>
            </a:rPr>
            <a:t>Step 4</a:t>
          </a:r>
          <a:endParaRPr lang="en-US" dirty="0">
            <a:solidFill>
              <a:schemeClr val="tx1"/>
            </a:solidFill>
          </a:endParaRPr>
        </a:p>
      </dgm:t>
    </dgm:pt>
    <dgm:pt modelId="{CE7BB7D7-C89C-4B84-901E-09C3E75F3A72}" type="parTrans" cxnId="{4D8194D9-72CF-4788-A9F8-388770554984}">
      <dgm:prSet/>
      <dgm:spPr/>
      <dgm:t>
        <a:bodyPr/>
        <a:lstStyle/>
        <a:p>
          <a:endParaRPr lang="en-US"/>
        </a:p>
      </dgm:t>
    </dgm:pt>
    <dgm:pt modelId="{D9B16BE1-CC4B-423D-981F-6988B02B25A4}" type="sibTrans" cxnId="{4D8194D9-72CF-4788-A9F8-388770554984}">
      <dgm:prSet/>
      <dgm:spPr/>
      <dgm:t>
        <a:bodyPr/>
        <a:lstStyle/>
        <a:p>
          <a:endParaRPr lang="en-US"/>
        </a:p>
      </dgm:t>
    </dgm:pt>
    <dgm:pt modelId="{84F314B2-46AC-4334-BAB2-C1FA4D96D8D0}">
      <dgm:prSet phldrT="[Text]" custT="1"/>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sz="1800" dirty="0" smtClean="0">
              <a:solidFill>
                <a:schemeClr val="tx1"/>
              </a:solidFill>
            </a:rPr>
            <a:t>SCAC compiles data; assists with identifying potential errors; verifies totals with entities; sends final data to SCDOR.</a:t>
          </a:r>
          <a:endParaRPr lang="en-US" sz="1800" dirty="0">
            <a:solidFill>
              <a:schemeClr val="tx1"/>
            </a:solidFill>
          </a:endParaRPr>
        </a:p>
      </dgm:t>
    </dgm:pt>
    <dgm:pt modelId="{03AABE72-FAAB-4B3E-B927-5C921A6A63F1}" type="parTrans" cxnId="{F9CF63A9-2510-46A2-9FAD-0DA282290569}">
      <dgm:prSet/>
      <dgm:spPr/>
      <dgm:t>
        <a:bodyPr/>
        <a:lstStyle/>
        <a:p>
          <a:endParaRPr lang="en-US"/>
        </a:p>
      </dgm:t>
    </dgm:pt>
    <dgm:pt modelId="{944BC3D8-5A5D-4365-9092-A585163EBAF3}" type="sibTrans" cxnId="{F9CF63A9-2510-46A2-9FAD-0DA282290569}">
      <dgm:prSet/>
      <dgm:spPr/>
      <dgm:t>
        <a:bodyPr/>
        <a:lstStyle/>
        <a:p>
          <a:endParaRPr lang="en-US"/>
        </a:p>
      </dgm:t>
    </dgm:pt>
    <dgm:pt modelId="{F7684927-D916-4C89-A2AF-8182B6FB61E2}">
      <dgm:prSet phldrT="[Text]"/>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dirty="0" smtClean="0">
              <a:solidFill>
                <a:schemeClr val="tx1"/>
              </a:solidFill>
            </a:rPr>
            <a:t>Step 5</a:t>
          </a:r>
          <a:endParaRPr lang="en-US" dirty="0">
            <a:solidFill>
              <a:schemeClr val="tx1"/>
            </a:solidFill>
          </a:endParaRPr>
        </a:p>
      </dgm:t>
    </dgm:pt>
    <dgm:pt modelId="{8A0D26B0-5664-4572-B5D3-DC30662FFF8E}" type="parTrans" cxnId="{051FADF4-70C6-45D7-BD5B-78E23E007F1C}">
      <dgm:prSet/>
      <dgm:spPr/>
      <dgm:t>
        <a:bodyPr/>
        <a:lstStyle/>
        <a:p>
          <a:endParaRPr lang="en-US"/>
        </a:p>
      </dgm:t>
    </dgm:pt>
    <dgm:pt modelId="{75A49C54-B20D-43DC-B3B5-A5AA393B4208}" type="sibTrans" cxnId="{051FADF4-70C6-45D7-BD5B-78E23E007F1C}">
      <dgm:prSet/>
      <dgm:spPr/>
      <dgm:t>
        <a:bodyPr/>
        <a:lstStyle/>
        <a:p>
          <a:endParaRPr lang="en-US"/>
        </a:p>
      </dgm:t>
    </dgm:pt>
    <dgm:pt modelId="{42B49C43-C694-4EEB-A166-1E5EB599A86F}">
      <dgm:prSet phldrT="[Text]" custT="1"/>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sz="1800" dirty="0" smtClean="0">
              <a:solidFill>
                <a:schemeClr val="tx1"/>
              </a:solidFill>
            </a:rPr>
            <a:t>SCDOR matches tax returns and sends funds and reports to SCAC</a:t>
          </a:r>
          <a:endParaRPr lang="en-US" sz="1800" dirty="0">
            <a:solidFill>
              <a:schemeClr val="tx1"/>
            </a:solidFill>
          </a:endParaRPr>
        </a:p>
      </dgm:t>
    </dgm:pt>
    <dgm:pt modelId="{EE61401D-A186-4BAD-8F10-2EE315CC93E4}" type="parTrans" cxnId="{243DD0ED-7455-4140-8FE2-FC1BD28FEB41}">
      <dgm:prSet/>
      <dgm:spPr/>
      <dgm:t>
        <a:bodyPr/>
        <a:lstStyle/>
        <a:p>
          <a:endParaRPr lang="en-US"/>
        </a:p>
      </dgm:t>
    </dgm:pt>
    <dgm:pt modelId="{79996EFF-F634-4B32-B06D-A6FBCE6A1E08}" type="sibTrans" cxnId="{243DD0ED-7455-4140-8FE2-FC1BD28FEB41}">
      <dgm:prSet/>
      <dgm:spPr/>
      <dgm:t>
        <a:bodyPr/>
        <a:lstStyle/>
        <a:p>
          <a:endParaRPr lang="en-US"/>
        </a:p>
      </dgm:t>
    </dgm:pt>
    <dgm:pt modelId="{D46D99FC-1E9A-45D5-A53E-75A64506AECE}">
      <dgm:prSet phldrT="[Text]"/>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dirty="0" smtClean="0">
              <a:solidFill>
                <a:schemeClr val="tx1"/>
              </a:solidFill>
            </a:rPr>
            <a:t>Step 6</a:t>
          </a:r>
          <a:endParaRPr lang="en-US" dirty="0">
            <a:solidFill>
              <a:schemeClr val="tx1"/>
            </a:solidFill>
          </a:endParaRPr>
        </a:p>
      </dgm:t>
    </dgm:pt>
    <dgm:pt modelId="{536A8751-1FC5-4E6A-BE9A-69C2D06CEA3D}" type="parTrans" cxnId="{A90C0747-C623-4407-A901-CBBD585F2BD6}">
      <dgm:prSet/>
      <dgm:spPr/>
      <dgm:t>
        <a:bodyPr/>
        <a:lstStyle/>
        <a:p>
          <a:endParaRPr lang="en-US"/>
        </a:p>
      </dgm:t>
    </dgm:pt>
    <dgm:pt modelId="{2EA34F72-46BE-4CF4-948B-42BFF55B19A4}" type="sibTrans" cxnId="{A90C0747-C623-4407-A901-CBBD585F2BD6}">
      <dgm:prSet/>
      <dgm:spPr/>
      <dgm:t>
        <a:bodyPr/>
        <a:lstStyle/>
        <a:p>
          <a:endParaRPr lang="en-US"/>
        </a:p>
      </dgm:t>
    </dgm:pt>
    <dgm:pt modelId="{656C5BE4-0B86-426B-96AB-32327A13B191}">
      <dgm:prSet phldrT="[Text]" custT="1"/>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sz="1800" dirty="0" smtClean="0">
              <a:solidFill>
                <a:schemeClr val="tx1"/>
              </a:solidFill>
            </a:rPr>
            <a:t>SCAC distributes funds and reports to each entity</a:t>
          </a:r>
          <a:endParaRPr lang="en-US" sz="1800" dirty="0">
            <a:solidFill>
              <a:schemeClr val="tx1"/>
            </a:solidFill>
          </a:endParaRPr>
        </a:p>
      </dgm:t>
    </dgm:pt>
    <dgm:pt modelId="{7CE93DBF-DDB0-4107-85B3-562CADFD3904}" type="parTrans" cxnId="{9F38E133-E707-4C3B-8979-81B329478CAD}">
      <dgm:prSet/>
      <dgm:spPr/>
      <dgm:t>
        <a:bodyPr/>
        <a:lstStyle/>
        <a:p>
          <a:endParaRPr lang="en-US"/>
        </a:p>
      </dgm:t>
    </dgm:pt>
    <dgm:pt modelId="{A31FEFD8-89CD-4F2A-B7D0-422AE9A11655}" type="sibTrans" cxnId="{9F38E133-E707-4C3B-8979-81B329478CAD}">
      <dgm:prSet/>
      <dgm:spPr/>
      <dgm:t>
        <a:bodyPr/>
        <a:lstStyle/>
        <a:p>
          <a:endParaRPr lang="en-US"/>
        </a:p>
      </dgm:t>
    </dgm:pt>
    <dgm:pt modelId="{E758D6E8-F960-41E3-ACFD-98E6842D88BE}">
      <dgm:prSet phldrT="[Text]"/>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dirty="0" smtClean="0">
              <a:solidFill>
                <a:schemeClr val="tx1"/>
              </a:solidFill>
            </a:rPr>
            <a:t>Step 7</a:t>
          </a:r>
          <a:endParaRPr lang="en-US" dirty="0">
            <a:solidFill>
              <a:schemeClr val="tx1"/>
            </a:solidFill>
          </a:endParaRPr>
        </a:p>
      </dgm:t>
    </dgm:pt>
    <dgm:pt modelId="{57A5AD0E-3E6D-41F3-B024-EF7F47994FB6}" type="parTrans" cxnId="{BAE278E5-8207-4693-AA41-99C8ED7BA8FD}">
      <dgm:prSet/>
      <dgm:spPr/>
      <dgm:t>
        <a:bodyPr/>
        <a:lstStyle/>
        <a:p>
          <a:endParaRPr lang="en-US"/>
        </a:p>
      </dgm:t>
    </dgm:pt>
    <dgm:pt modelId="{16668215-0DE5-4076-AD91-15D827805B84}" type="sibTrans" cxnId="{BAE278E5-8207-4693-AA41-99C8ED7BA8FD}">
      <dgm:prSet/>
      <dgm:spPr/>
      <dgm:t>
        <a:bodyPr/>
        <a:lstStyle/>
        <a:p>
          <a:endParaRPr lang="en-US"/>
        </a:p>
      </dgm:t>
    </dgm:pt>
    <dgm:pt modelId="{0C88ED90-7A2D-43E6-90B0-607DA405756B}">
      <dgm:prSet phldrT="[Text]" custT="1"/>
      <dgm:spPr>
        <a:solidFill>
          <a:srgbClr val="00B050"/>
        </a:solidFill>
        <a:ln>
          <a:noFill/>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gm:spPr>
      <dgm:t>
        <a:bodyPr/>
        <a:lstStyle/>
        <a:p>
          <a:r>
            <a:rPr lang="en-US" sz="1800" dirty="0" smtClean="0">
              <a:solidFill>
                <a:schemeClr val="tx1"/>
              </a:solidFill>
            </a:rPr>
            <a:t>Entity notifies debtor they have received a payment on debtor’s behalf</a:t>
          </a:r>
          <a:endParaRPr lang="en-US" sz="1800" dirty="0">
            <a:solidFill>
              <a:schemeClr val="tx1"/>
            </a:solidFill>
          </a:endParaRPr>
        </a:p>
      </dgm:t>
    </dgm:pt>
    <dgm:pt modelId="{2CD19AF2-3097-45F7-A961-4EEB86013AFC}" type="parTrans" cxnId="{21460069-16E5-4D56-B393-F02E56AAB6A3}">
      <dgm:prSet/>
      <dgm:spPr/>
      <dgm:t>
        <a:bodyPr/>
        <a:lstStyle/>
        <a:p>
          <a:endParaRPr lang="en-US"/>
        </a:p>
      </dgm:t>
    </dgm:pt>
    <dgm:pt modelId="{DC453DF5-F89B-4611-AB04-64C07BD11C34}" type="sibTrans" cxnId="{21460069-16E5-4D56-B393-F02E56AAB6A3}">
      <dgm:prSet/>
      <dgm:spPr/>
      <dgm:t>
        <a:bodyPr/>
        <a:lstStyle/>
        <a:p>
          <a:endParaRPr lang="en-US"/>
        </a:p>
      </dgm:t>
    </dgm:pt>
    <dgm:pt modelId="{19492F7D-D069-4F0D-84C2-835634034721}" type="pres">
      <dgm:prSet presAssocID="{237DA6DB-104F-4366-A0EF-4BF104C31F13}" presName="linearFlow" presStyleCnt="0">
        <dgm:presLayoutVars>
          <dgm:dir/>
          <dgm:animLvl val="lvl"/>
          <dgm:resizeHandles val="exact"/>
        </dgm:presLayoutVars>
      </dgm:prSet>
      <dgm:spPr/>
      <dgm:t>
        <a:bodyPr/>
        <a:lstStyle/>
        <a:p>
          <a:endParaRPr lang="en-US"/>
        </a:p>
      </dgm:t>
    </dgm:pt>
    <dgm:pt modelId="{C62BF626-FCC8-4C2E-858F-4890A6B54EDF}" type="pres">
      <dgm:prSet presAssocID="{8DDDBDBF-1AD7-45AC-8677-4386644DF461}" presName="composite" presStyleCnt="0"/>
      <dgm:spPr/>
    </dgm:pt>
    <dgm:pt modelId="{B5223F97-563D-4876-83AF-B96CA5A1D9E6}" type="pres">
      <dgm:prSet presAssocID="{8DDDBDBF-1AD7-45AC-8677-4386644DF461}" presName="parentText" presStyleLbl="alignNode1" presStyleIdx="0" presStyleCnt="7">
        <dgm:presLayoutVars>
          <dgm:chMax val="1"/>
          <dgm:bulletEnabled val="1"/>
        </dgm:presLayoutVars>
      </dgm:prSet>
      <dgm:spPr/>
      <dgm:t>
        <a:bodyPr/>
        <a:lstStyle/>
        <a:p>
          <a:endParaRPr lang="en-US"/>
        </a:p>
      </dgm:t>
    </dgm:pt>
    <dgm:pt modelId="{FFE30399-3829-439E-9916-AF1AD9FD1A52}" type="pres">
      <dgm:prSet presAssocID="{8DDDBDBF-1AD7-45AC-8677-4386644DF461}" presName="descendantText" presStyleLbl="alignAcc1" presStyleIdx="0" presStyleCnt="7">
        <dgm:presLayoutVars>
          <dgm:bulletEnabled val="1"/>
        </dgm:presLayoutVars>
      </dgm:prSet>
      <dgm:spPr/>
      <dgm:t>
        <a:bodyPr/>
        <a:lstStyle/>
        <a:p>
          <a:endParaRPr lang="en-US"/>
        </a:p>
      </dgm:t>
    </dgm:pt>
    <dgm:pt modelId="{4C94CDAD-EEEA-4324-9A00-35163B8CCBE1}" type="pres">
      <dgm:prSet presAssocID="{6A4C0AB4-E8E0-4BC4-958C-C2FCA18176EB}" presName="sp" presStyleCnt="0"/>
      <dgm:spPr/>
    </dgm:pt>
    <dgm:pt modelId="{8286BCE9-C8C4-4C83-B17B-09E47D302B2B}" type="pres">
      <dgm:prSet presAssocID="{625F8628-10EB-47A8-97C2-883B9DE4A5E8}" presName="composite" presStyleCnt="0"/>
      <dgm:spPr/>
    </dgm:pt>
    <dgm:pt modelId="{4AC66CA9-5821-4212-B857-D3122B844EF4}" type="pres">
      <dgm:prSet presAssocID="{625F8628-10EB-47A8-97C2-883B9DE4A5E8}" presName="parentText" presStyleLbl="alignNode1" presStyleIdx="1" presStyleCnt="7">
        <dgm:presLayoutVars>
          <dgm:chMax val="1"/>
          <dgm:bulletEnabled val="1"/>
        </dgm:presLayoutVars>
      </dgm:prSet>
      <dgm:spPr/>
      <dgm:t>
        <a:bodyPr/>
        <a:lstStyle/>
        <a:p>
          <a:endParaRPr lang="en-US"/>
        </a:p>
      </dgm:t>
    </dgm:pt>
    <dgm:pt modelId="{1AB7768B-0EA3-4EE9-A0DE-B554A98F0D0B}" type="pres">
      <dgm:prSet presAssocID="{625F8628-10EB-47A8-97C2-883B9DE4A5E8}" presName="descendantText" presStyleLbl="alignAcc1" presStyleIdx="1" presStyleCnt="7">
        <dgm:presLayoutVars>
          <dgm:bulletEnabled val="1"/>
        </dgm:presLayoutVars>
      </dgm:prSet>
      <dgm:spPr/>
      <dgm:t>
        <a:bodyPr/>
        <a:lstStyle/>
        <a:p>
          <a:endParaRPr lang="en-US"/>
        </a:p>
      </dgm:t>
    </dgm:pt>
    <dgm:pt modelId="{12324D55-5650-4552-846F-53A32074F2F2}" type="pres">
      <dgm:prSet presAssocID="{CD355545-675A-4972-9A45-3793FC44FAA9}" presName="sp" presStyleCnt="0"/>
      <dgm:spPr/>
    </dgm:pt>
    <dgm:pt modelId="{A6C5F4CB-D057-44DE-8F2B-9AE0375BAF8A}" type="pres">
      <dgm:prSet presAssocID="{A991ACC2-3A70-4EA8-8B80-442C4270BE39}" presName="composite" presStyleCnt="0"/>
      <dgm:spPr/>
    </dgm:pt>
    <dgm:pt modelId="{994ECD37-8BD1-413C-BD96-D1A96E8A2B95}" type="pres">
      <dgm:prSet presAssocID="{A991ACC2-3A70-4EA8-8B80-442C4270BE39}" presName="parentText" presStyleLbl="alignNode1" presStyleIdx="2" presStyleCnt="7">
        <dgm:presLayoutVars>
          <dgm:chMax val="1"/>
          <dgm:bulletEnabled val="1"/>
        </dgm:presLayoutVars>
      </dgm:prSet>
      <dgm:spPr/>
      <dgm:t>
        <a:bodyPr/>
        <a:lstStyle/>
        <a:p>
          <a:endParaRPr lang="en-US"/>
        </a:p>
      </dgm:t>
    </dgm:pt>
    <dgm:pt modelId="{531E6C19-F2A4-4984-8846-15EFABDCD1B5}" type="pres">
      <dgm:prSet presAssocID="{A991ACC2-3A70-4EA8-8B80-442C4270BE39}" presName="descendantText" presStyleLbl="alignAcc1" presStyleIdx="2" presStyleCnt="7">
        <dgm:presLayoutVars>
          <dgm:bulletEnabled val="1"/>
        </dgm:presLayoutVars>
      </dgm:prSet>
      <dgm:spPr/>
      <dgm:t>
        <a:bodyPr/>
        <a:lstStyle/>
        <a:p>
          <a:endParaRPr lang="en-US"/>
        </a:p>
      </dgm:t>
    </dgm:pt>
    <dgm:pt modelId="{354D0DF6-5740-4703-A6B4-60261CB9310C}" type="pres">
      <dgm:prSet presAssocID="{B4A6C924-65FB-4BEE-AFB1-0825C163F0F3}" presName="sp" presStyleCnt="0"/>
      <dgm:spPr/>
    </dgm:pt>
    <dgm:pt modelId="{CA649F53-7717-42E7-85E2-1E583A5580FB}" type="pres">
      <dgm:prSet presAssocID="{2F165C1E-C732-4260-BCA0-DE95E10DCF15}" presName="composite" presStyleCnt="0"/>
      <dgm:spPr/>
    </dgm:pt>
    <dgm:pt modelId="{62220E3D-3112-4080-AF02-C33E7EAFE211}" type="pres">
      <dgm:prSet presAssocID="{2F165C1E-C732-4260-BCA0-DE95E10DCF15}" presName="parentText" presStyleLbl="alignNode1" presStyleIdx="3" presStyleCnt="7">
        <dgm:presLayoutVars>
          <dgm:chMax val="1"/>
          <dgm:bulletEnabled val="1"/>
        </dgm:presLayoutVars>
      </dgm:prSet>
      <dgm:spPr/>
      <dgm:t>
        <a:bodyPr/>
        <a:lstStyle/>
        <a:p>
          <a:endParaRPr lang="en-US"/>
        </a:p>
      </dgm:t>
    </dgm:pt>
    <dgm:pt modelId="{4FBE9117-D04F-470D-95CF-3378F3FF863D}" type="pres">
      <dgm:prSet presAssocID="{2F165C1E-C732-4260-BCA0-DE95E10DCF15}" presName="descendantText" presStyleLbl="alignAcc1" presStyleIdx="3" presStyleCnt="7" custScaleY="143166">
        <dgm:presLayoutVars>
          <dgm:bulletEnabled val="1"/>
        </dgm:presLayoutVars>
      </dgm:prSet>
      <dgm:spPr/>
      <dgm:t>
        <a:bodyPr/>
        <a:lstStyle/>
        <a:p>
          <a:endParaRPr lang="en-US"/>
        </a:p>
      </dgm:t>
    </dgm:pt>
    <dgm:pt modelId="{601A5FF2-EADF-42B4-A7EB-CA915476768E}" type="pres">
      <dgm:prSet presAssocID="{D9B16BE1-CC4B-423D-981F-6988B02B25A4}" presName="sp" presStyleCnt="0"/>
      <dgm:spPr/>
    </dgm:pt>
    <dgm:pt modelId="{A8FDC108-640F-45CF-86C9-138AB172C570}" type="pres">
      <dgm:prSet presAssocID="{F7684927-D916-4C89-A2AF-8182B6FB61E2}" presName="composite" presStyleCnt="0"/>
      <dgm:spPr/>
    </dgm:pt>
    <dgm:pt modelId="{24EFFE7A-2CBC-4B29-927E-E9BB965FEFE1}" type="pres">
      <dgm:prSet presAssocID="{F7684927-D916-4C89-A2AF-8182B6FB61E2}" presName="parentText" presStyleLbl="alignNode1" presStyleIdx="4" presStyleCnt="7">
        <dgm:presLayoutVars>
          <dgm:chMax val="1"/>
          <dgm:bulletEnabled val="1"/>
        </dgm:presLayoutVars>
      </dgm:prSet>
      <dgm:spPr/>
      <dgm:t>
        <a:bodyPr/>
        <a:lstStyle/>
        <a:p>
          <a:endParaRPr lang="en-US"/>
        </a:p>
      </dgm:t>
    </dgm:pt>
    <dgm:pt modelId="{8F0AB564-3F39-45B9-AA3B-9A5D3C7854D3}" type="pres">
      <dgm:prSet presAssocID="{F7684927-D916-4C89-A2AF-8182B6FB61E2}" presName="descendantText" presStyleLbl="alignAcc1" presStyleIdx="4" presStyleCnt="7">
        <dgm:presLayoutVars>
          <dgm:bulletEnabled val="1"/>
        </dgm:presLayoutVars>
      </dgm:prSet>
      <dgm:spPr/>
      <dgm:t>
        <a:bodyPr/>
        <a:lstStyle/>
        <a:p>
          <a:endParaRPr lang="en-US"/>
        </a:p>
      </dgm:t>
    </dgm:pt>
    <dgm:pt modelId="{1C19B9CE-D83E-4829-8B87-299117052D08}" type="pres">
      <dgm:prSet presAssocID="{75A49C54-B20D-43DC-B3B5-A5AA393B4208}" presName="sp" presStyleCnt="0"/>
      <dgm:spPr/>
    </dgm:pt>
    <dgm:pt modelId="{4B47F4C6-CDBE-4A10-B1E7-011DE6D6BA7B}" type="pres">
      <dgm:prSet presAssocID="{D46D99FC-1E9A-45D5-A53E-75A64506AECE}" presName="composite" presStyleCnt="0"/>
      <dgm:spPr/>
    </dgm:pt>
    <dgm:pt modelId="{228AFA49-8F4C-4971-B0DB-8E51ED47100F}" type="pres">
      <dgm:prSet presAssocID="{D46D99FC-1E9A-45D5-A53E-75A64506AECE}" presName="parentText" presStyleLbl="alignNode1" presStyleIdx="5" presStyleCnt="7">
        <dgm:presLayoutVars>
          <dgm:chMax val="1"/>
          <dgm:bulletEnabled val="1"/>
        </dgm:presLayoutVars>
      </dgm:prSet>
      <dgm:spPr/>
      <dgm:t>
        <a:bodyPr/>
        <a:lstStyle/>
        <a:p>
          <a:endParaRPr lang="en-US"/>
        </a:p>
      </dgm:t>
    </dgm:pt>
    <dgm:pt modelId="{8CF25A1F-9843-4FC0-A9B6-314C4D6E8A01}" type="pres">
      <dgm:prSet presAssocID="{D46D99FC-1E9A-45D5-A53E-75A64506AECE}" presName="descendantText" presStyleLbl="alignAcc1" presStyleIdx="5" presStyleCnt="7">
        <dgm:presLayoutVars>
          <dgm:bulletEnabled val="1"/>
        </dgm:presLayoutVars>
      </dgm:prSet>
      <dgm:spPr/>
      <dgm:t>
        <a:bodyPr/>
        <a:lstStyle/>
        <a:p>
          <a:endParaRPr lang="en-US"/>
        </a:p>
      </dgm:t>
    </dgm:pt>
    <dgm:pt modelId="{4009E3C7-D29E-4899-89C5-FD87EF97E519}" type="pres">
      <dgm:prSet presAssocID="{2EA34F72-46BE-4CF4-948B-42BFF55B19A4}" presName="sp" presStyleCnt="0"/>
      <dgm:spPr/>
    </dgm:pt>
    <dgm:pt modelId="{D25F408C-C5BF-48BB-85A6-44D4958C1A04}" type="pres">
      <dgm:prSet presAssocID="{E758D6E8-F960-41E3-ACFD-98E6842D88BE}" presName="composite" presStyleCnt="0"/>
      <dgm:spPr/>
    </dgm:pt>
    <dgm:pt modelId="{C7B82FDF-4606-4674-818B-9201D229571C}" type="pres">
      <dgm:prSet presAssocID="{E758D6E8-F960-41E3-ACFD-98E6842D88BE}" presName="parentText" presStyleLbl="alignNode1" presStyleIdx="6" presStyleCnt="7">
        <dgm:presLayoutVars>
          <dgm:chMax val="1"/>
          <dgm:bulletEnabled val="1"/>
        </dgm:presLayoutVars>
      </dgm:prSet>
      <dgm:spPr/>
      <dgm:t>
        <a:bodyPr/>
        <a:lstStyle/>
        <a:p>
          <a:endParaRPr lang="en-US"/>
        </a:p>
      </dgm:t>
    </dgm:pt>
    <dgm:pt modelId="{4D9CFFB0-31E0-4CAE-BEA3-F14A1D8EDD78}" type="pres">
      <dgm:prSet presAssocID="{E758D6E8-F960-41E3-ACFD-98E6842D88BE}" presName="descendantText" presStyleLbl="alignAcc1" presStyleIdx="6" presStyleCnt="7">
        <dgm:presLayoutVars>
          <dgm:bulletEnabled val="1"/>
        </dgm:presLayoutVars>
      </dgm:prSet>
      <dgm:spPr/>
      <dgm:t>
        <a:bodyPr/>
        <a:lstStyle/>
        <a:p>
          <a:endParaRPr lang="en-US"/>
        </a:p>
      </dgm:t>
    </dgm:pt>
  </dgm:ptLst>
  <dgm:cxnLst>
    <dgm:cxn modelId="{9310253C-EF45-40B0-B317-C191B1918AAC}" type="presOf" srcId="{42B49C43-C694-4EEB-A166-1E5EB599A86F}" destId="{8F0AB564-3F39-45B9-AA3B-9A5D3C7854D3}" srcOrd="0" destOrd="0" presId="urn:microsoft.com/office/officeart/2005/8/layout/chevron2"/>
    <dgm:cxn modelId="{4D8194D9-72CF-4788-A9F8-388770554984}" srcId="{237DA6DB-104F-4366-A0EF-4BF104C31F13}" destId="{2F165C1E-C732-4260-BCA0-DE95E10DCF15}" srcOrd="3" destOrd="0" parTransId="{CE7BB7D7-C89C-4B84-901E-09C3E75F3A72}" sibTransId="{D9B16BE1-CC4B-423D-981F-6988B02B25A4}"/>
    <dgm:cxn modelId="{D18DF6F3-A8E3-4EB6-821F-BE7720F442EA}" srcId="{625F8628-10EB-47A8-97C2-883B9DE4A5E8}" destId="{13D36395-D41F-4432-8ACE-AB4B0C11057C}" srcOrd="0" destOrd="0" parTransId="{9CB15976-1965-476C-A3ED-2F925647808F}" sibTransId="{A21F4818-638D-4C75-A0E9-081D8B32F775}"/>
    <dgm:cxn modelId="{DC0601B3-C57A-4337-995A-F14CD4B2ED2A}" srcId="{237DA6DB-104F-4366-A0EF-4BF104C31F13}" destId="{A991ACC2-3A70-4EA8-8B80-442C4270BE39}" srcOrd="2" destOrd="0" parTransId="{84818F58-5E24-46B3-A1ED-4CB2893546E5}" sibTransId="{B4A6C924-65FB-4BEE-AFB1-0825C163F0F3}"/>
    <dgm:cxn modelId="{3E3775EB-031C-418E-B222-47AADFA9997C}" type="presOf" srcId="{237DA6DB-104F-4366-A0EF-4BF104C31F13}" destId="{19492F7D-D069-4F0D-84C2-835634034721}" srcOrd="0" destOrd="0" presId="urn:microsoft.com/office/officeart/2005/8/layout/chevron2"/>
    <dgm:cxn modelId="{61C37C73-A774-4975-B074-D53EC94EF0F7}" type="presOf" srcId="{0C88ED90-7A2D-43E6-90B0-607DA405756B}" destId="{4D9CFFB0-31E0-4CAE-BEA3-F14A1D8EDD78}" srcOrd="0" destOrd="0" presId="urn:microsoft.com/office/officeart/2005/8/layout/chevron2"/>
    <dgm:cxn modelId="{9F38E133-E707-4C3B-8979-81B329478CAD}" srcId="{D46D99FC-1E9A-45D5-A53E-75A64506AECE}" destId="{656C5BE4-0B86-426B-96AB-32327A13B191}" srcOrd="0" destOrd="0" parTransId="{7CE93DBF-DDB0-4107-85B3-562CADFD3904}" sibTransId="{A31FEFD8-89CD-4F2A-B7D0-422AE9A11655}"/>
    <dgm:cxn modelId="{DB0020D4-E401-459B-AB5F-904E96A5FA59}" type="presOf" srcId="{656C5BE4-0B86-426B-96AB-32327A13B191}" destId="{8CF25A1F-9843-4FC0-A9B6-314C4D6E8A01}" srcOrd="0" destOrd="0" presId="urn:microsoft.com/office/officeart/2005/8/layout/chevron2"/>
    <dgm:cxn modelId="{21C37BB8-A57A-4DF5-81DF-8F929FC6B816}" srcId="{A991ACC2-3A70-4EA8-8B80-442C4270BE39}" destId="{3F0F04F6-7BEE-4779-9D0F-2EC98307F359}" srcOrd="0" destOrd="0" parTransId="{8753E76B-7B1E-4330-B56F-CD67B2BB463F}" sibTransId="{8B2E752F-DC7D-40C1-BF8B-B6CE97962E73}"/>
    <dgm:cxn modelId="{243DD0ED-7455-4140-8FE2-FC1BD28FEB41}" srcId="{F7684927-D916-4C89-A2AF-8182B6FB61E2}" destId="{42B49C43-C694-4EEB-A166-1E5EB599A86F}" srcOrd="0" destOrd="0" parTransId="{EE61401D-A186-4BAD-8F10-2EE315CC93E4}" sibTransId="{79996EFF-F634-4B32-B06D-A6FBCE6A1E08}"/>
    <dgm:cxn modelId="{BAE278E5-8207-4693-AA41-99C8ED7BA8FD}" srcId="{237DA6DB-104F-4366-A0EF-4BF104C31F13}" destId="{E758D6E8-F960-41E3-ACFD-98E6842D88BE}" srcOrd="6" destOrd="0" parTransId="{57A5AD0E-3E6D-41F3-B024-EF7F47994FB6}" sibTransId="{16668215-0DE5-4076-AD91-15D827805B84}"/>
    <dgm:cxn modelId="{21460069-16E5-4D56-B393-F02E56AAB6A3}" srcId="{E758D6E8-F960-41E3-ACFD-98E6842D88BE}" destId="{0C88ED90-7A2D-43E6-90B0-607DA405756B}" srcOrd="0" destOrd="0" parTransId="{2CD19AF2-3097-45F7-A961-4EEB86013AFC}" sibTransId="{DC453DF5-F89B-4611-AB04-64C07BD11C34}"/>
    <dgm:cxn modelId="{5B79237C-B405-4137-8294-E3B4B72211F3}" type="presOf" srcId="{E7E00C17-9C2A-4357-B190-116A46DEBB1C}" destId="{FFE30399-3829-439E-9916-AF1AD9FD1A52}" srcOrd="0" destOrd="0" presId="urn:microsoft.com/office/officeart/2005/8/layout/chevron2"/>
    <dgm:cxn modelId="{618B36B9-65D6-4F60-B33F-91427B4A2F88}" srcId="{237DA6DB-104F-4366-A0EF-4BF104C31F13}" destId="{625F8628-10EB-47A8-97C2-883B9DE4A5E8}" srcOrd="1" destOrd="0" parTransId="{90CC7F3A-E1DC-4C35-8DC3-2B3F4D67DE58}" sibTransId="{CD355545-675A-4972-9A45-3793FC44FAA9}"/>
    <dgm:cxn modelId="{EFD869B0-BA1E-4664-8A40-E42196641966}" type="presOf" srcId="{E758D6E8-F960-41E3-ACFD-98E6842D88BE}" destId="{C7B82FDF-4606-4674-818B-9201D229571C}" srcOrd="0" destOrd="0" presId="urn:microsoft.com/office/officeart/2005/8/layout/chevron2"/>
    <dgm:cxn modelId="{6EC49126-80B4-4D5C-8F3A-4D84FA39710F}" srcId="{8DDDBDBF-1AD7-45AC-8677-4386644DF461}" destId="{E7E00C17-9C2A-4357-B190-116A46DEBB1C}" srcOrd="0" destOrd="0" parTransId="{F8D83AB1-7F64-43AE-9DD6-15CCB79BB4A8}" sibTransId="{6E8802BA-0A89-45FA-998B-B882FB24BE39}"/>
    <dgm:cxn modelId="{F9CF63A9-2510-46A2-9FAD-0DA282290569}" srcId="{2F165C1E-C732-4260-BCA0-DE95E10DCF15}" destId="{84F314B2-46AC-4334-BAB2-C1FA4D96D8D0}" srcOrd="0" destOrd="0" parTransId="{03AABE72-FAAB-4B3E-B927-5C921A6A63F1}" sibTransId="{944BC3D8-5A5D-4365-9092-A585163EBAF3}"/>
    <dgm:cxn modelId="{788D87C9-A684-48B0-9242-CEE1E136C6EF}" type="presOf" srcId="{3F0F04F6-7BEE-4779-9D0F-2EC98307F359}" destId="{531E6C19-F2A4-4984-8846-15EFABDCD1B5}" srcOrd="0" destOrd="0" presId="urn:microsoft.com/office/officeart/2005/8/layout/chevron2"/>
    <dgm:cxn modelId="{0D78A6EE-E5AF-4505-991E-571E5D95AF08}" type="presOf" srcId="{8DDDBDBF-1AD7-45AC-8677-4386644DF461}" destId="{B5223F97-563D-4876-83AF-B96CA5A1D9E6}" srcOrd="0" destOrd="0" presId="urn:microsoft.com/office/officeart/2005/8/layout/chevron2"/>
    <dgm:cxn modelId="{B5A6A4F1-1CF6-437D-A1D6-858708CD04CC}" srcId="{237DA6DB-104F-4366-A0EF-4BF104C31F13}" destId="{8DDDBDBF-1AD7-45AC-8677-4386644DF461}" srcOrd="0" destOrd="0" parTransId="{C19E3DBB-FBDE-461B-9617-D39FBF5CE846}" sibTransId="{6A4C0AB4-E8E0-4BC4-958C-C2FCA18176EB}"/>
    <dgm:cxn modelId="{882ABBAF-0DB2-4409-9114-3A4E1DED0A30}" type="presOf" srcId="{625F8628-10EB-47A8-97C2-883B9DE4A5E8}" destId="{4AC66CA9-5821-4212-B857-D3122B844EF4}" srcOrd="0" destOrd="0" presId="urn:microsoft.com/office/officeart/2005/8/layout/chevron2"/>
    <dgm:cxn modelId="{051FADF4-70C6-45D7-BD5B-78E23E007F1C}" srcId="{237DA6DB-104F-4366-A0EF-4BF104C31F13}" destId="{F7684927-D916-4C89-A2AF-8182B6FB61E2}" srcOrd="4" destOrd="0" parTransId="{8A0D26B0-5664-4572-B5D3-DC30662FFF8E}" sibTransId="{75A49C54-B20D-43DC-B3B5-A5AA393B4208}"/>
    <dgm:cxn modelId="{708E5B48-8A4C-4EC5-BE8B-5E73800C3EF4}" type="presOf" srcId="{2F165C1E-C732-4260-BCA0-DE95E10DCF15}" destId="{62220E3D-3112-4080-AF02-C33E7EAFE211}" srcOrd="0" destOrd="0" presId="urn:microsoft.com/office/officeart/2005/8/layout/chevron2"/>
    <dgm:cxn modelId="{868BB7FC-F2F0-499C-A89D-893A77547FE0}" type="presOf" srcId="{84F314B2-46AC-4334-BAB2-C1FA4D96D8D0}" destId="{4FBE9117-D04F-470D-95CF-3378F3FF863D}" srcOrd="0" destOrd="0" presId="urn:microsoft.com/office/officeart/2005/8/layout/chevron2"/>
    <dgm:cxn modelId="{4A422AD8-101F-41F3-86C4-3637A16EC119}" type="presOf" srcId="{A991ACC2-3A70-4EA8-8B80-442C4270BE39}" destId="{994ECD37-8BD1-413C-BD96-D1A96E8A2B95}" srcOrd="0" destOrd="0" presId="urn:microsoft.com/office/officeart/2005/8/layout/chevron2"/>
    <dgm:cxn modelId="{18713C4B-106C-489D-A47F-BCBEE9C2245D}" type="presOf" srcId="{D46D99FC-1E9A-45D5-A53E-75A64506AECE}" destId="{228AFA49-8F4C-4971-B0DB-8E51ED47100F}" srcOrd="0" destOrd="0" presId="urn:microsoft.com/office/officeart/2005/8/layout/chevron2"/>
    <dgm:cxn modelId="{A90C0747-C623-4407-A901-CBBD585F2BD6}" srcId="{237DA6DB-104F-4366-A0EF-4BF104C31F13}" destId="{D46D99FC-1E9A-45D5-A53E-75A64506AECE}" srcOrd="5" destOrd="0" parTransId="{536A8751-1FC5-4E6A-BE9A-69C2D06CEA3D}" sibTransId="{2EA34F72-46BE-4CF4-948B-42BFF55B19A4}"/>
    <dgm:cxn modelId="{3EEA4999-6EEE-4301-87B9-0A06C62D3B2E}" type="presOf" srcId="{F7684927-D916-4C89-A2AF-8182B6FB61E2}" destId="{24EFFE7A-2CBC-4B29-927E-E9BB965FEFE1}" srcOrd="0" destOrd="0" presId="urn:microsoft.com/office/officeart/2005/8/layout/chevron2"/>
    <dgm:cxn modelId="{5E80CC9B-5055-4D5A-B685-1A6822271D1F}" type="presOf" srcId="{13D36395-D41F-4432-8ACE-AB4B0C11057C}" destId="{1AB7768B-0EA3-4EE9-A0DE-B554A98F0D0B}" srcOrd="0" destOrd="0" presId="urn:microsoft.com/office/officeart/2005/8/layout/chevron2"/>
    <dgm:cxn modelId="{53B14144-97BE-4696-9DDB-71BD050D53CF}" type="presParOf" srcId="{19492F7D-D069-4F0D-84C2-835634034721}" destId="{C62BF626-FCC8-4C2E-858F-4890A6B54EDF}" srcOrd="0" destOrd="0" presId="urn:microsoft.com/office/officeart/2005/8/layout/chevron2"/>
    <dgm:cxn modelId="{6CB53D30-12BA-4627-BA67-E29D6A7764E0}" type="presParOf" srcId="{C62BF626-FCC8-4C2E-858F-4890A6B54EDF}" destId="{B5223F97-563D-4876-83AF-B96CA5A1D9E6}" srcOrd="0" destOrd="0" presId="urn:microsoft.com/office/officeart/2005/8/layout/chevron2"/>
    <dgm:cxn modelId="{0871F4AF-A998-4C9A-B284-076E7B44D427}" type="presParOf" srcId="{C62BF626-FCC8-4C2E-858F-4890A6B54EDF}" destId="{FFE30399-3829-439E-9916-AF1AD9FD1A52}" srcOrd="1" destOrd="0" presId="urn:microsoft.com/office/officeart/2005/8/layout/chevron2"/>
    <dgm:cxn modelId="{E6D467FD-2279-425D-8FBE-FA34B8475D02}" type="presParOf" srcId="{19492F7D-D069-4F0D-84C2-835634034721}" destId="{4C94CDAD-EEEA-4324-9A00-35163B8CCBE1}" srcOrd="1" destOrd="0" presId="urn:microsoft.com/office/officeart/2005/8/layout/chevron2"/>
    <dgm:cxn modelId="{2F16746B-82C8-47DF-8DC9-C1A24153F18D}" type="presParOf" srcId="{19492F7D-D069-4F0D-84C2-835634034721}" destId="{8286BCE9-C8C4-4C83-B17B-09E47D302B2B}" srcOrd="2" destOrd="0" presId="urn:microsoft.com/office/officeart/2005/8/layout/chevron2"/>
    <dgm:cxn modelId="{7A098792-ECC6-4A24-BD12-281E240E6426}" type="presParOf" srcId="{8286BCE9-C8C4-4C83-B17B-09E47D302B2B}" destId="{4AC66CA9-5821-4212-B857-D3122B844EF4}" srcOrd="0" destOrd="0" presId="urn:microsoft.com/office/officeart/2005/8/layout/chevron2"/>
    <dgm:cxn modelId="{EC419735-7B01-41EE-A07F-0ED48639A913}" type="presParOf" srcId="{8286BCE9-C8C4-4C83-B17B-09E47D302B2B}" destId="{1AB7768B-0EA3-4EE9-A0DE-B554A98F0D0B}" srcOrd="1" destOrd="0" presId="urn:microsoft.com/office/officeart/2005/8/layout/chevron2"/>
    <dgm:cxn modelId="{0304F7C6-7251-43C8-826C-00AFB8C79879}" type="presParOf" srcId="{19492F7D-D069-4F0D-84C2-835634034721}" destId="{12324D55-5650-4552-846F-53A32074F2F2}" srcOrd="3" destOrd="0" presId="urn:microsoft.com/office/officeart/2005/8/layout/chevron2"/>
    <dgm:cxn modelId="{5B9B61D3-EAE8-41F0-9905-50283F70C48B}" type="presParOf" srcId="{19492F7D-D069-4F0D-84C2-835634034721}" destId="{A6C5F4CB-D057-44DE-8F2B-9AE0375BAF8A}" srcOrd="4" destOrd="0" presId="urn:microsoft.com/office/officeart/2005/8/layout/chevron2"/>
    <dgm:cxn modelId="{F6B8B28F-A153-4344-A177-F457B2A2D134}" type="presParOf" srcId="{A6C5F4CB-D057-44DE-8F2B-9AE0375BAF8A}" destId="{994ECD37-8BD1-413C-BD96-D1A96E8A2B95}" srcOrd="0" destOrd="0" presId="urn:microsoft.com/office/officeart/2005/8/layout/chevron2"/>
    <dgm:cxn modelId="{45925830-6947-400C-AD79-D09694570421}" type="presParOf" srcId="{A6C5F4CB-D057-44DE-8F2B-9AE0375BAF8A}" destId="{531E6C19-F2A4-4984-8846-15EFABDCD1B5}" srcOrd="1" destOrd="0" presId="urn:microsoft.com/office/officeart/2005/8/layout/chevron2"/>
    <dgm:cxn modelId="{AB3D2C94-23F5-48DD-95C4-F9E61F834349}" type="presParOf" srcId="{19492F7D-D069-4F0D-84C2-835634034721}" destId="{354D0DF6-5740-4703-A6B4-60261CB9310C}" srcOrd="5" destOrd="0" presId="urn:microsoft.com/office/officeart/2005/8/layout/chevron2"/>
    <dgm:cxn modelId="{5ED66DB5-5EC0-470C-9A90-7D23C1AF4D6A}" type="presParOf" srcId="{19492F7D-D069-4F0D-84C2-835634034721}" destId="{CA649F53-7717-42E7-85E2-1E583A5580FB}" srcOrd="6" destOrd="0" presId="urn:microsoft.com/office/officeart/2005/8/layout/chevron2"/>
    <dgm:cxn modelId="{AC624286-C821-478D-BF1E-1A4D6B980DEF}" type="presParOf" srcId="{CA649F53-7717-42E7-85E2-1E583A5580FB}" destId="{62220E3D-3112-4080-AF02-C33E7EAFE211}" srcOrd="0" destOrd="0" presId="urn:microsoft.com/office/officeart/2005/8/layout/chevron2"/>
    <dgm:cxn modelId="{B5842ECF-0B42-46EB-AFE8-C04B9B8A1CB2}" type="presParOf" srcId="{CA649F53-7717-42E7-85E2-1E583A5580FB}" destId="{4FBE9117-D04F-470D-95CF-3378F3FF863D}" srcOrd="1" destOrd="0" presId="urn:microsoft.com/office/officeart/2005/8/layout/chevron2"/>
    <dgm:cxn modelId="{68B751AE-53CB-4B55-BC7C-03925D91E389}" type="presParOf" srcId="{19492F7D-D069-4F0D-84C2-835634034721}" destId="{601A5FF2-EADF-42B4-A7EB-CA915476768E}" srcOrd="7" destOrd="0" presId="urn:microsoft.com/office/officeart/2005/8/layout/chevron2"/>
    <dgm:cxn modelId="{E3FF312C-72B1-434E-905A-B73E13F16984}" type="presParOf" srcId="{19492F7D-D069-4F0D-84C2-835634034721}" destId="{A8FDC108-640F-45CF-86C9-138AB172C570}" srcOrd="8" destOrd="0" presId="urn:microsoft.com/office/officeart/2005/8/layout/chevron2"/>
    <dgm:cxn modelId="{A57D4E67-DA54-40E2-AF9C-7BF5F01D599F}" type="presParOf" srcId="{A8FDC108-640F-45CF-86C9-138AB172C570}" destId="{24EFFE7A-2CBC-4B29-927E-E9BB965FEFE1}" srcOrd="0" destOrd="0" presId="urn:microsoft.com/office/officeart/2005/8/layout/chevron2"/>
    <dgm:cxn modelId="{79898731-F2CE-4D32-BA96-A9DB5869630D}" type="presParOf" srcId="{A8FDC108-640F-45CF-86C9-138AB172C570}" destId="{8F0AB564-3F39-45B9-AA3B-9A5D3C7854D3}" srcOrd="1" destOrd="0" presId="urn:microsoft.com/office/officeart/2005/8/layout/chevron2"/>
    <dgm:cxn modelId="{EC7DF018-56D7-4284-B338-8D75C90F0C68}" type="presParOf" srcId="{19492F7D-D069-4F0D-84C2-835634034721}" destId="{1C19B9CE-D83E-4829-8B87-299117052D08}" srcOrd="9" destOrd="0" presId="urn:microsoft.com/office/officeart/2005/8/layout/chevron2"/>
    <dgm:cxn modelId="{727C4C11-9567-40CC-AC93-D2D0C86894BD}" type="presParOf" srcId="{19492F7D-D069-4F0D-84C2-835634034721}" destId="{4B47F4C6-CDBE-4A10-B1E7-011DE6D6BA7B}" srcOrd="10" destOrd="0" presId="urn:microsoft.com/office/officeart/2005/8/layout/chevron2"/>
    <dgm:cxn modelId="{D5DD0334-0945-41F6-9CE8-A121E828003A}" type="presParOf" srcId="{4B47F4C6-CDBE-4A10-B1E7-011DE6D6BA7B}" destId="{228AFA49-8F4C-4971-B0DB-8E51ED47100F}" srcOrd="0" destOrd="0" presId="urn:microsoft.com/office/officeart/2005/8/layout/chevron2"/>
    <dgm:cxn modelId="{4F724E8F-DE1C-4FB2-9F2A-E4B671159B70}" type="presParOf" srcId="{4B47F4C6-CDBE-4A10-B1E7-011DE6D6BA7B}" destId="{8CF25A1F-9843-4FC0-A9B6-314C4D6E8A01}" srcOrd="1" destOrd="0" presId="urn:microsoft.com/office/officeart/2005/8/layout/chevron2"/>
    <dgm:cxn modelId="{A55C77B6-A696-44AE-B572-D40F37DA5B65}" type="presParOf" srcId="{19492F7D-D069-4F0D-84C2-835634034721}" destId="{4009E3C7-D29E-4899-89C5-FD87EF97E519}" srcOrd="11" destOrd="0" presId="urn:microsoft.com/office/officeart/2005/8/layout/chevron2"/>
    <dgm:cxn modelId="{367388BC-31B2-43E6-85D4-24CFB8C09461}" type="presParOf" srcId="{19492F7D-D069-4F0D-84C2-835634034721}" destId="{D25F408C-C5BF-48BB-85A6-44D4958C1A04}" srcOrd="12" destOrd="0" presId="urn:microsoft.com/office/officeart/2005/8/layout/chevron2"/>
    <dgm:cxn modelId="{3014C2AC-4A47-42A3-9E28-401E6CA19289}" type="presParOf" srcId="{D25F408C-C5BF-48BB-85A6-44D4958C1A04}" destId="{C7B82FDF-4606-4674-818B-9201D229571C}" srcOrd="0" destOrd="0" presId="urn:microsoft.com/office/officeart/2005/8/layout/chevron2"/>
    <dgm:cxn modelId="{AA16B876-742A-40CB-9F4A-5A7C605D97C1}" type="presParOf" srcId="{D25F408C-C5BF-48BB-85A6-44D4958C1A04}" destId="{4D9CFFB0-31E0-4CAE-BEA3-F14A1D8EDD78}"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23F97-563D-4876-83AF-B96CA5A1D9E6}">
      <dsp:nvSpPr>
        <dsp:cNvPr id="0" name=""/>
        <dsp:cNvSpPr/>
      </dsp:nvSpPr>
      <dsp:spPr>
        <a:xfrm rot="5400000">
          <a:off x="-98437" y="102673"/>
          <a:ext cx="656248" cy="459374"/>
        </a:xfrm>
        <a:prstGeom prst="chevron">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Step 1</a:t>
          </a:r>
          <a:endParaRPr lang="en-US" sz="1200" kern="1200" dirty="0">
            <a:solidFill>
              <a:schemeClr val="tx1"/>
            </a:solidFill>
          </a:endParaRPr>
        </a:p>
      </dsp:txBody>
      <dsp:txXfrm rot="-5400000">
        <a:off x="0" y="233923"/>
        <a:ext cx="459374" cy="196874"/>
      </dsp:txXfrm>
    </dsp:sp>
    <dsp:sp modelId="{FFE30399-3829-439E-9916-AF1AD9FD1A52}">
      <dsp:nvSpPr>
        <dsp:cNvPr id="0" name=""/>
        <dsp:cNvSpPr/>
      </dsp:nvSpPr>
      <dsp:spPr>
        <a:xfrm rot="5400000">
          <a:off x="4159781" y="-3696171"/>
          <a:ext cx="426561" cy="7827375"/>
        </a:xfrm>
        <a:prstGeom prst="round2SameRect">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tx1"/>
              </a:solidFill>
            </a:rPr>
            <a:t>Entity compiles data file</a:t>
          </a:r>
          <a:endParaRPr lang="en-US" sz="1800" kern="1200" dirty="0">
            <a:solidFill>
              <a:schemeClr val="tx1"/>
            </a:solidFill>
          </a:endParaRPr>
        </a:p>
      </dsp:txBody>
      <dsp:txXfrm rot="-5400000">
        <a:off x="459375" y="25058"/>
        <a:ext cx="7806552" cy="384915"/>
      </dsp:txXfrm>
    </dsp:sp>
    <dsp:sp modelId="{4AC66CA9-5821-4212-B857-D3122B844EF4}">
      <dsp:nvSpPr>
        <dsp:cNvPr id="0" name=""/>
        <dsp:cNvSpPr/>
      </dsp:nvSpPr>
      <dsp:spPr>
        <a:xfrm rot="5400000">
          <a:off x="-98437" y="675042"/>
          <a:ext cx="656248" cy="459374"/>
        </a:xfrm>
        <a:prstGeom prst="chevron">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Step 2</a:t>
          </a:r>
          <a:endParaRPr lang="en-US" sz="1200" kern="1200" dirty="0">
            <a:solidFill>
              <a:schemeClr val="tx1"/>
            </a:solidFill>
          </a:endParaRPr>
        </a:p>
      </dsp:txBody>
      <dsp:txXfrm rot="-5400000">
        <a:off x="0" y="806292"/>
        <a:ext cx="459374" cy="196874"/>
      </dsp:txXfrm>
    </dsp:sp>
    <dsp:sp modelId="{1AB7768B-0EA3-4EE9-A0DE-B554A98F0D0B}">
      <dsp:nvSpPr>
        <dsp:cNvPr id="0" name=""/>
        <dsp:cNvSpPr/>
      </dsp:nvSpPr>
      <dsp:spPr>
        <a:xfrm rot="5400000">
          <a:off x="4159781" y="-3123802"/>
          <a:ext cx="426561" cy="7827375"/>
        </a:xfrm>
        <a:prstGeom prst="round2SameRect">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tx1"/>
              </a:solidFill>
            </a:rPr>
            <a:t>Entity complies with Due Process procedures</a:t>
          </a:r>
          <a:endParaRPr lang="en-US" sz="1800" kern="1200" dirty="0">
            <a:solidFill>
              <a:schemeClr val="tx1"/>
            </a:solidFill>
          </a:endParaRPr>
        </a:p>
      </dsp:txBody>
      <dsp:txXfrm rot="-5400000">
        <a:off x="459375" y="597427"/>
        <a:ext cx="7806552" cy="384915"/>
      </dsp:txXfrm>
    </dsp:sp>
    <dsp:sp modelId="{994ECD37-8BD1-413C-BD96-D1A96E8A2B95}">
      <dsp:nvSpPr>
        <dsp:cNvPr id="0" name=""/>
        <dsp:cNvSpPr/>
      </dsp:nvSpPr>
      <dsp:spPr>
        <a:xfrm rot="5400000">
          <a:off x="-98437" y="1247411"/>
          <a:ext cx="656248" cy="459374"/>
        </a:xfrm>
        <a:prstGeom prst="chevron">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Step 3</a:t>
          </a:r>
          <a:endParaRPr lang="en-US" sz="1200" kern="1200" dirty="0">
            <a:solidFill>
              <a:schemeClr val="tx1"/>
            </a:solidFill>
          </a:endParaRPr>
        </a:p>
      </dsp:txBody>
      <dsp:txXfrm rot="-5400000">
        <a:off x="0" y="1378661"/>
        <a:ext cx="459374" cy="196874"/>
      </dsp:txXfrm>
    </dsp:sp>
    <dsp:sp modelId="{531E6C19-F2A4-4984-8846-15EFABDCD1B5}">
      <dsp:nvSpPr>
        <dsp:cNvPr id="0" name=""/>
        <dsp:cNvSpPr/>
      </dsp:nvSpPr>
      <dsp:spPr>
        <a:xfrm rot="5400000">
          <a:off x="4159781" y="-2551432"/>
          <a:ext cx="426561" cy="7827375"/>
        </a:xfrm>
        <a:prstGeom prst="round2SameRect">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tx1"/>
              </a:solidFill>
            </a:rPr>
            <a:t>Entity submits data to SCAC</a:t>
          </a:r>
          <a:endParaRPr lang="en-US" sz="1800" kern="1200" dirty="0">
            <a:solidFill>
              <a:schemeClr val="tx1"/>
            </a:solidFill>
          </a:endParaRPr>
        </a:p>
      </dsp:txBody>
      <dsp:txXfrm rot="-5400000">
        <a:off x="459375" y="1169797"/>
        <a:ext cx="7806552" cy="384915"/>
      </dsp:txXfrm>
    </dsp:sp>
    <dsp:sp modelId="{62220E3D-3112-4080-AF02-C33E7EAFE211}">
      <dsp:nvSpPr>
        <dsp:cNvPr id="0" name=""/>
        <dsp:cNvSpPr/>
      </dsp:nvSpPr>
      <dsp:spPr>
        <a:xfrm rot="5400000">
          <a:off x="-98437" y="1911845"/>
          <a:ext cx="656248" cy="459374"/>
        </a:xfrm>
        <a:prstGeom prst="chevron">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Step 4</a:t>
          </a:r>
          <a:endParaRPr lang="en-US" sz="1200" kern="1200" dirty="0">
            <a:solidFill>
              <a:schemeClr val="tx1"/>
            </a:solidFill>
          </a:endParaRPr>
        </a:p>
      </dsp:txBody>
      <dsp:txXfrm rot="-5400000">
        <a:off x="0" y="2043095"/>
        <a:ext cx="459374" cy="196874"/>
      </dsp:txXfrm>
    </dsp:sp>
    <dsp:sp modelId="{4FBE9117-D04F-470D-95CF-3378F3FF863D}">
      <dsp:nvSpPr>
        <dsp:cNvPr id="0" name=""/>
        <dsp:cNvSpPr/>
      </dsp:nvSpPr>
      <dsp:spPr>
        <a:xfrm rot="5400000">
          <a:off x="4067716" y="-1886999"/>
          <a:ext cx="610691" cy="7827375"/>
        </a:xfrm>
        <a:prstGeom prst="round2SameRect">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tx1"/>
              </a:solidFill>
            </a:rPr>
            <a:t>SCAC compiles data; assists with identifying potential errors; verifies totals with entities; sends final data to SCDOR.</a:t>
          </a:r>
          <a:endParaRPr lang="en-US" sz="1800" kern="1200" dirty="0">
            <a:solidFill>
              <a:schemeClr val="tx1"/>
            </a:solidFill>
          </a:endParaRPr>
        </a:p>
      </dsp:txBody>
      <dsp:txXfrm rot="-5400000">
        <a:off x="459375" y="1751153"/>
        <a:ext cx="7797564" cy="551069"/>
      </dsp:txXfrm>
    </dsp:sp>
    <dsp:sp modelId="{24EFFE7A-2CBC-4B29-927E-E9BB965FEFE1}">
      <dsp:nvSpPr>
        <dsp:cNvPr id="0" name=""/>
        <dsp:cNvSpPr/>
      </dsp:nvSpPr>
      <dsp:spPr>
        <a:xfrm rot="5400000">
          <a:off x="-98437" y="2484214"/>
          <a:ext cx="656248" cy="459374"/>
        </a:xfrm>
        <a:prstGeom prst="chevron">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Step 5</a:t>
          </a:r>
          <a:endParaRPr lang="en-US" sz="1200" kern="1200" dirty="0">
            <a:solidFill>
              <a:schemeClr val="tx1"/>
            </a:solidFill>
          </a:endParaRPr>
        </a:p>
      </dsp:txBody>
      <dsp:txXfrm rot="-5400000">
        <a:off x="0" y="2615464"/>
        <a:ext cx="459374" cy="196874"/>
      </dsp:txXfrm>
    </dsp:sp>
    <dsp:sp modelId="{8F0AB564-3F39-45B9-AA3B-9A5D3C7854D3}">
      <dsp:nvSpPr>
        <dsp:cNvPr id="0" name=""/>
        <dsp:cNvSpPr/>
      </dsp:nvSpPr>
      <dsp:spPr>
        <a:xfrm rot="5400000">
          <a:off x="4159781" y="-1314630"/>
          <a:ext cx="426561" cy="7827375"/>
        </a:xfrm>
        <a:prstGeom prst="round2SameRect">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tx1"/>
              </a:solidFill>
            </a:rPr>
            <a:t>SCDOR matches tax returns and sends funds and reports to SCAC</a:t>
          </a:r>
          <a:endParaRPr lang="en-US" sz="1800" kern="1200" dirty="0">
            <a:solidFill>
              <a:schemeClr val="tx1"/>
            </a:solidFill>
          </a:endParaRPr>
        </a:p>
      </dsp:txBody>
      <dsp:txXfrm rot="-5400000">
        <a:off x="459375" y="2406599"/>
        <a:ext cx="7806552" cy="384915"/>
      </dsp:txXfrm>
    </dsp:sp>
    <dsp:sp modelId="{228AFA49-8F4C-4971-B0DB-8E51ED47100F}">
      <dsp:nvSpPr>
        <dsp:cNvPr id="0" name=""/>
        <dsp:cNvSpPr/>
      </dsp:nvSpPr>
      <dsp:spPr>
        <a:xfrm rot="5400000">
          <a:off x="-98437" y="3056583"/>
          <a:ext cx="656248" cy="459374"/>
        </a:xfrm>
        <a:prstGeom prst="chevron">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Step 6</a:t>
          </a:r>
          <a:endParaRPr lang="en-US" sz="1200" kern="1200" dirty="0">
            <a:solidFill>
              <a:schemeClr val="tx1"/>
            </a:solidFill>
          </a:endParaRPr>
        </a:p>
      </dsp:txBody>
      <dsp:txXfrm rot="-5400000">
        <a:off x="0" y="3187833"/>
        <a:ext cx="459374" cy="196874"/>
      </dsp:txXfrm>
    </dsp:sp>
    <dsp:sp modelId="{8CF25A1F-9843-4FC0-A9B6-314C4D6E8A01}">
      <dsp:nvSpPr>
        <dsp:cNvPr id="0" name=""/>
        <dsp:cNvSpPr/>
      </dsp:nvSpPr>
      <dsp:spPr>
        <a:xfrm rot="5400000">
          <a:off x="4159781" y="-742260"/>
          <a:ext cx="426561" cy="7827375"/>
        </a:xfrm>
        <a:prstGeom prst="round2SameRect">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tx1"/>
              </a:solidFill>
            </a:rPr>
            <a:t>SCAC distributes funds and reports to each entity</a:t>
          </a:r>
          <a:endParaRPr lang="en-US" sz="1800" kern="1200" dirty="0">
            <a:solidFill>
              <a:schemeClr val="tx1"/>
            </a:solidFill>
          </a:endParaRPr>
        </a:p>
      </dsp:txBody>
      <dsp:txXfrm rot="-5400000">
        <a:off x="459375" y="2978969"/>
        <a:ext cx="7806552" cy="384915"/>
      </dsp:txXfrm>
    </dsp:sp>
    <dsp:sp modelId="{C7B82FDF-4606-4674-818B-9201D229571C}">
      <dsp:nvSpPr>
        <dsp:cNvPr id="0" name=""/>
        <dsp:cNvSpPr/>
      </dsp:nvSpPr>
      <dsp:spPr>
        <a:xfrm rot="5400000">
          <a:off x="-98437" y="3628952"/>
          <a:ext cx="656248" cy="459374"/>
        </a:xfrm>
        <a:prstGeom prst="chevron">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Step 7</a:t>
          </a:r>
          <a:endParaRPr lang="en-US" sz="1200" kern="1200" dirty="0">
            <a:solidFill>
              <a:schemeClr val="tx1"/>
            </a:solidFill>
          </a:endParaRPr>
        </a:p>
      </dsp:txBody>
      <dsp:txXfrm rot="-5400000">
        <a:off x="0" y="3760202"/>
        <a:ext cx="459374" cy="196874"/>
      </dsp:txXfrm>
    </dsp:sp>
    <dsp:sp modelId="{4D9CFFB0-31E0-4CAE-BEA3-F14A1D8EDD78}">
      <dsp:nvSpPr>
        <dsp:cNvPr id="0" name=""/>
        <dsp:cNvSpPr/>
      </dsp:nvSpPr>
      <dsp:spPr>
        <a:xfrm rot="5400000">
          <a:off x="4159781" y="-169891"/>
          <a:ext cx="426561" cy="7827375"/>
        </a:xfrm>
        <a:prstGeom prst="round2SameRect">
          <a:avLst/>
        </a:prstGeom>
        <a:solidFill>
          <a:srgbClr val="00B050"/>
        </a:solidFill>
        <a:ln w="25400" cap="flat" cmpd="sng" algn="ctr">
          <a:noFill/>
          <a:prstDash val="solid"/>
        </a:ln>
        <a:effectLst>
          <a:glow rad="139700">
            <a:schemeClr val="accent3">
              <a:satMod val="175000"/>
              <a:alpha val="40000"/>
            </a:schemeClr>
          </a:glow>
          <a:outerShdw blurRad="50800" dist="38100" dir="5400000" algn="t" rotWithShape="0">
            <a:prstClr val="black">
              <a:alpha val="40000"/>
            </a:prstClr>
          </a:outerShdw>
        </a:effectLst>
        <a:scene3d>
          <a:camera prst="orthographicFront"/>
          <a:lightRig rig="threePt" dir="t"/>
        </a:scene3d>
        <a:sp3d extrusionH="63500">
          <a:bevelT w="152400" h="50800" prst="softRound"/>
        </a:sp3d>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tx1"/>
              </a:solidFill>
            </a:rPr>
            <a:t>Entity notifies debtor they have received a payment on debtor’s behalf</a:t>
          </a:r>
          <a:endParaRPr lang="en-US" sz="1800" kern="1200" dirty="0">
            <a:solidFill>
              <a:schemeClr val="tx1"/>
            </a:solidFill>
          </a:endParaRPr>
        </a:p>
      </dsp:txBody>
      <dsp:txXfrm rot="-5400000">
        <a:off x="459375" y="3551338"/>
        <a:ext cx="7806552" cy="38491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CE41DF-D836-4719-8EA9-AEBADA0028E2}" type="datetimeFigureOut">
              <a:rPr lang="en-US" smtClean="0"/>
              <a:t>10/4/2018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0B6C9B-E591-4EBF-9076-DE83ADBC97FB}" type="slidenum">
              <a:rPr lang="en-US" smtClean="0"/>
              <a:t>‹#›</a:t>
            </a:fld>
            <a:endParaRPr lang="en-US"/>
          </a:p>
        </p:txBody>
      </p:sp>
    </p:spTree>
    <p:extLst>
      <p:ext uri="{BB962C8B-B14F-4D97-AF65-F5344CB8AC3E}">
        <p14:creationId xmlns:p14="http://schemas.microsoft.com/office/powerpoint/2010/main" val="3217679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ED93A3-49EE-451C-9347-AD9D4782865B}" type="datetimeFigureOut">
              <a:rPr lang="en-US" smtClean="0"/>
              <a:t>10/4/2018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DC474C-DCB1-4477-93E0-E8500B4E0A93}" type="slidenum">
              <a:rPr lang="en-US" smtClean="0"/>
              <a:t>‹#›</a:t>
            </a:fld>
            <a:endParaRPr lang="en-US"/>
          </a:p>
        </p:txBody>
      </p:sp>
    </p:spTree>
    <p:extLst>
      <p:ext uri="{BB962C8B-B14F-4D97-AF65-F5344CB8AC3E}">
        <p14:creationId xmlns:p14="http://schemas.microsoft.com/office/powerpoint/2010/main" val="787935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DC474C-DCB1-4477-93E0-E8500B4E0A93}" type="slidenum">
              <a:rPr lang="en-US" smtClean="0"/>
              <a:t>1</a:t>
            </a:fld>
            <a:endParaRPr lang="en-US"/>
          </a:p>
        </p:txBody>
      </p:sp>
    </p:spTree>
    <p:extLst>
      <p:ext uri="{BB962C8B-B14F-4D97-AF65-F5344CB8AC3E}">
        <p14:creationId xmlns:p14="http://schemas.microsoft.com/office/powerpoint/2010/main" val="2591662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10</a:t>
            </a:fld>
            <a:endParaRPr lang="en-US"/>
          </a:p>
        </p:txBody>
      </p:sp>
    </p:spTree>
    <p:extLst>
      <p:ext uri="{BB962C8B-B14F-4D97-AF65-F5344CB8AC3E}">
        <p14:creationId xmlns:p14="http://schemas.microsoft.com/office/powerpoint/2010/main" val="1873178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11</a:t>
            </a:fld>
            <a:endParaRPr lang="en-US"/>
          </a:p>
        </p:txBody>
      </p:sp>
    </p:spTree>
    <p:extLst>
      <p:ext uri="{BB962C8B-B14F-4D97-AF65-F5344CB8AC3E}">
        <p14:creationId xmlns:p14="http://schemas.microsoft.com/office/powerpoint/2010/main" val="1138936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12</a:t>
            </a:fld>
            <a:endParaRPr lang="en-US"/>
          </a:p>
        </p:txBody>
      </p:sp>
    </p:spTree>
    <p:extLst>
      <p:ext uri="{BB962C8B-B14F-4D97-AF65-F5344CB8AC3E}">
        <p14:creationId xmlns:p14="http://schemas.microsoft.com/office/powerpoint/2010/main" val="993717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13</a:t>
            </a:fld>
            <a:endParaRPr lang="en-US"/>
          </a:p>
        </p:txBody>
      </p:sp>
    </p:spTree>
    <p:extLst>
      <p:ext uri="{BB962C8B-B14F-4D97-AF65-F5344CB8AC3E}">
        <p14:creationId xmlns:p14="http://schemas.microsoft.com/office/powerpoint/2010/main" val="904946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14</a:t>
            </a:fld>
            <a:endParaRPr lang="en-US"/>
          </a:p>
        </p:txBody>
      </p:sp>
    </p:spTree>
    <p:extLst>
      <p:ext uri="{BB962C8B-B14F-4D97-AF65-F5344CB8AC3E}">
        <p14:creationId xmlns:p14="http://schemas.microsoft.com/office/powerpoint/2010/main" val="3263585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15</a:t>
            </a:fld>
            <a:endParaRPr lang="en-US"/>
          </a:p>
        </p:txBody>
      </p:sp>
    </p:spTree>
    <p:extLst>
      <p:ext uri="{BB962C8B-B14F-4D97-AF65-F5344CB8AC3E}">
        <p14:creationId xmlns:p14="http://schemas.microsoft.com/office/powerpoint/2010/main" val="2127394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16</a:t>
            </a:fld>
            <a:endParaRPr lang="en-US"/>
          </a:p>
        </p:txBody>
      </p:sp>
    </p:spTree>
    <p:extLst>
      <p:ext uri="{BB962C8B-B14F-4D97-AF65-F5344CB8AC3E}">
        <p14:creationId xmlns:p14="http://schemas.microsoft.com/office/powerpoint/2010/main" val="2613734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17</a:t>
            </a:fld>
            <a:endParaRPr lang="en-US"/>
          </a:p>
        </p:txBody>
      </p:sp>
    </p:spTree>
    <p:extLst>
      <p:ext uri="{BB962C8B-B14F-4D97-AF65-F5344CB8AC3E}">
        <p14:creationId xmlns:p14="http://schemas.microsoft.com/office/powerpoint/2010/main" val="26335606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18</a:t>
            </a:fld>
            <a:endParaRPr lang="en-US"/>
          </a:p>
        </p:txBody>
      </p:sp>
    </p:spTree>
    <p:extLst>
      <p:ext uri="{BB962C8B-B14F-4D97-AF65-F5344CB8AC3E}">
        <p14:creationId xmlns:p14="http://schemas.microsoft.com/office/powerpoint/2010/main" val="30230776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19</a:t>
            </a:fld>
            <a:endParaRPr lang="en-US"/>
          </a:p>
        </p:txBody>
      </p:sp>
    </p:spTree>
    <p:extLst>
      <p:ext uri="{BB962C8B-B14F-4D97-AF65-F5344CB8AC3E}">
        <p14:creationId xmlns:p14="http://schemas.microsoft.com/office/powerpoint/2010/main" val="2422952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DC474C-DCB1-4477-93E0-E8500B4E0A93}" type="slidenum">
              <a:rPr lang="en-US" smtClean="0"/>
              <a:t>2</a:t>
            </a:fld>
            <a:endParaRPr lang="en-US"/>
          </a:p>
        </p:txBody>
      </p:sp>
    </p:spTree>
    <p:extLst>
      <p:ext uri="{BB962C8B-B14F-4D97-AF65-F5344CB8AC3E}">
        <p14:creationId xmlns:p14="http://schemas.microsoft.com/office/powerpoint/2010/main" val="3167933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20</a:t>
            </a:fld>
            <a:endParaRPr lang="en-US"/>
          </a:p>
        </p:txBody>
      </p:sp>
    </p:spTree>
    <p:extLst>
      <p:ext uri="{BB962C8B-B14F-4D97-AF65-F5344CB8AC3E}">
        <p14:creationId xmlns:p14="http://schemas.microsoft.com/office/powerpoint/2010/main" val="1353977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21</a:t>
            </a:fld>
            <a:endParaRPr lang="en-US"/>
          </a:p>
        </p:txBody>
      </p:sp>
    </p:spTree>
    <p:extLst>
      <p:ext uri="{BB962C8B-B14F-4D97-AF65-F5344CB8AC3E}">
        <p14:creationId xmlns:p14="http://schemas.microsoft.com/office/powerpoint/2010/main" val="23603957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22</a:t>
            </a:fld>
            <a:endParaRPr lang="en-US"/>
          </a:p>
        </p:txBody>
      </p:sp>
    </p:spTree>
    <p:extLst>
      <p:ext uri="{BB962C8B-B14F-4D97-AF65-F5344CB8AC3E}">
        <p14:creationId xmlns:p14="http://schemas.microsoft.com/office/powerpoint/2010/main" val="7326217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23</a:t>
            </a:fld>
            <a:endParaRPr lang="en-US"/>
          </a:p>
        </p:txBody>
      </p:sp>
    </p:spTree>
    <p:extLst>
      <p:ext uri="{BB962C8B-B14F-4D97-AF65-F5344CB8AC3E}">
        <p14:creationId xmlns:p14="http://schemas.microsoft.com/office/powerpoint/2010/main" val="103950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3</a:t>
            </a:fld>
            <a:endParaRPr lang="en-US"/>
          </a:p>
        </p:txBody>
      </p:sp>
    </p:spTree>
    <p:extLst>
      <p:ext uri="{BB962C8B-B14F-4D97-AF65-F5344CB8AC3E}">
        <p14:creationId xmlns:p14="http://schemas.microsoft.com/office/powerpoint/2010/main" val="469269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4</a:t>
            </a:fld>
            <a:endParaRPr lang="en-US"/>
          </a:p>
        </p:txBody>
      </p:sp>
    </p:spTree>
    <p:extLst>
      <p:ext uri="{BB962C8B-B14F-4D97-AF65-F5344CB8AC3E}">
        <p14:creationId xmlns:p14="http://schemas.microsoft.com/office/powerpoint/2010/main" val="746439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5</a:t>
            </a:fld>
            <a:endParaRPr lang="en-US"/>
          </a:p>
        </p:txBody>
      </p:sp>
    </p:spTree>
    <p:extLst>
      <p:ext uri="{BB962C8B-B14F-4D97-AF65-F5344CB8AC3E}">
        <p14:creationId xmlns:p14="http://schemas.microsoft.com/office/powerpoint/2010/main" val="989360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6</a:t>
            </a:fld>
            <a:endParaRPr lang="en-US"/>
          </a:p>
        </p:txBody>
      </p:sp>
    </p:spTree>
    <p:extLst>
      <p:ext uri="{BB962C8B-B14F-4D97-AF65-F5344CB8AC3E}">
        <p14:creationId xmlns:p14="http://schemas.microsoft.com/office/powerpoint/2010/main" val="989360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7</a:t>
            </a:fld>
            <a:endParaRPr lang="en-US"/>
          </a:p>
        </p:txBody>
      </p:sp>
    </p:spTree>
    <p:extLst>
      <p:ext uri="{BB962C8B-B14F-4D97-AF65-F5344CB8AC3E}">
        <p14:creationId xmlns:p14="http://schemas.microsoft.com/office/powerpoint/2010/main" val="4239744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8</a:t>
            </a:fld>
            <a:endParaRPr lang="en-US"/>
          </a:p>
        </p:txBody>
      </p:sp>
    </p:spTree>
    <p:extLst>
      <p:ext uri="{BB962C8B-B14F-4D97-AF65-F5344CB8AC3E}">
        <p14:creationId xmlns:p14="http://schemas.microsoft.com/office/powerpoint/2010/main" val="4239744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DC474C-DCB1-4477-93E0-E8500B4E0A93}" type="slidenum">
              <a:rPr lang="en-US" smtClean="0"/>
              <a:t>9</a:t>
            </a:fld>
            <a:endParaRPr lang="en-US"/>
          </a:p>
        </p:txBody>
      </p:sp>
    </p:spTree>
    <p:extLst>
      <p:ext uri="{BB962C8B-B14F-4D97-AF65-F5344CB8AC3E}">
        <p14:creationId xmlns:p14="http://schemas.microsoft.com/office/powerpoint/2010/main" val="2680213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D029E34-2BF0-4EDD-B798-00664B028D3B}" type="datetimeFigureOut">
              <a:rPr lang="en-US" smtClean="0"/>
              <a:t>10/4/2018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3CB8A9B-3582-43D7-8E20-B9A87164E37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029E34-2BF0-4EDD-B798-00664B028D3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B8A9B-3582-43D7-8E20-B9A87164E3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029E34-2BF0-4EDD-B798-00664B028D3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B8A9B-3582-43D7-8E20-B9A87164E3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029E34-2BF0-4EDD-B798-00664B028D3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B8A9B-3582-43D7-8E20-B9A87164E3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029E34-2BF0-4EDD-B798-00664B028D3B}" type="datetimeFigureOut">
              <a:rPr lang="en-US" smtClean="0"/>
              <a:t>10/4/2018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B8A9B-3582-43D7-8E20-B9A87164E37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029E34-2BF0-4EDD-B798-00664B028D3B}"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B8A9B-3582-43D7-8E20-B9A87164E3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D029E34-2BF0-4EDD-B798-00664B028D3B}" type="datetimeFigureOut">
              <a:rPr lang="en-US" smtClean="0"/>
              <a:t>10/4/2018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CB8A9B-3582-43D7-8E20-B9A87164E3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029E34-2BF0-4EDD-B798-00664B028D3B}" type="datetimeFigureOut">
              <a:rPr lang="en-US" smtClean="0"/>
              <a:t>10/4/2018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CB8A9B-3582-43D7-8E20-B9A87164E3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029E34-2BF0-4EDD-B798-00664B028D3B}" type="datetimeFigureOut">
              <a:rPr lang="en-US" smtClean="0"/>
              <a:t>10/4/2018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CB8A9B-3582-43D7-8E20-B9A87164E3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029E34-2BF0-4EDD-B798-00664B028D3B}"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B8A9B-3582-43D7-8E20-B9A87164E3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029E34-2BF0-4EDD-B798-00664B028D3B}" type="datetimeFigureOut">
              <a:rPr lang="en-US" smtClean="0"/>
              <a:t>10/4/2018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3CB8A9B-3582-43D7-8E20-B9A87164E37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D029E34-2BF0-4EDD-B798-00664B028D3B}" type="datetimeFigureOut">
              <a:rPr lang="en-US" smtClean="0"/>
              <a:t>10/4/2018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CB8A9B-3582-43D7-8E20-B9A87164E37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gif"/><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81200"/>
            <a:ext cx="7772400" cy="1780108"/>
          </a:xfrm>
        </p:spPr>
        <p:txBody>
          <a:bodyPr>
            <a:normAutofit/>
          </a:bodyPr>
          <a:lstStyle/>
          <a:p>
            <a:r>
              <a:rPr lang="en-US" sz="4800" dirty="0" smtClean="0">
                <a:solidFill>
                  <a:schemeClr val="accent3"/>
                </a:solidFill>
                <a:latin typeface="Arial Black" panose="020B0A04020102020204" pitchFamily="34" charset="0"/>
              </a:rPr>
              <a:t>Setoff Debt Collection Program</a:t>
            </a:r>
            <a:endParaRPr lang="en-US" sz="4800" dirty="0">
              <a:solidFill>
                <a:schemeClr val="accent3"/>
              </a:solidFill>
              <a:latin typeface="Arial Black" panose="020B0A04020102020204" pitchFamily="34" charset="0"/>
            </a:endParaRPr>
          </a:p>
        </p:txBody>
      </p:sp>
      <p:sp>
        <p:nvSpPr>
          <p:cNvPr id="3" name="Subtitle 2"/>
          <p:cNvSpPr>
            <a:spLocks noGrp="1"/>
          </p:cNvSpPr>
          <p:nvPr>
            <p:ph type="subTitle" idx="1"/>
          </p:nvPr>
        </p:nvSpPr>
        <p:spPr>
          <a:xfrm>
            <a:off x="1600200" y="3962400"/>
            <a:ext cx="6400800" cy="634999"/>
          </a:xfrm>
        </p:spPr>
        <p:txBody>
          <a:bodyPr>
            <a:normAutofit/>
          </a:bodyPr>
          <a:lstStyle/>
          <a:p>
            <a:r>
              <a:rPr lang="en-US" sz="2400" dirty="0" smtClean="0">
                <a:solidFill>
                  <a:schemeClr val="bg2"/>
                </a:solidFill>
              </a:rPr>
              <a:t>October 9, 2018</a:t>
            </a:r>
          </a:p>
          <a:p>
            <a:endParaRPr lang="en-US" sz="2400" dirty="0">
              <a:solidFill>
                <a:schemeClr val="bg2"/>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 y="5480905"/>
            <a:ext cx="1219200" cy="1219200"/>
          </a:xfrm>
          <a:prstGeom prst="rect">
            <a:avLst/>
          </a:prstGeom>
        </p:spPr>
      </p:pic>
      <p:sp>
        <p:nvSpPr>
          <p:cNvPr id="5" name="TextBox 4"/>
          <p:cNvSpPr txBox="1"/>
          <p:nvPr/>
        </p:nvSpPr>
        <p:spPr>
          <a:xfrm>
            <a:off x="1812471" y="5616653"/>
            <a:ext cx="2743200" cy="1015663"/>
          </a:xfrm>
          <a:prstGeom prst="rect">
            <a:avLst/>
          </a:prstGeom>
          <a:noFill/>
        </p:spPr>
        <p:txBody>
          <a:bodyPr wrap="square" rtlCol="0">
            <a:spAutoFit/>
          </a:bodyPr>
          <a:lstStyle/>
          <a:p>
            <a:r>
              <a:rPr lang="en-US" sz="2000" b="1" dirty="0" smtClean="0"/>
              <a:t>South Carolina</a:t>
            </a:r>
          </a:p>
          <a:p>
            <a:r>
              <a:rPr lang="en-US" sz="2000" b="1" dirty="0" smtClean="0"/>
              <a:t>Association</a:t>
            </a:r>
          </a:p>
          <a:p>
            <a:r>
              <a:rPr lang="en-US" sz="2000" b="1" dirty="0" smtClean="0"/>
              <a:t>Of Counties</a:t>
            </a:r>
            <a:endParaRPr lang="en-US" sz="2000" b="1" dirty="0"/>
          </a:p>
        </p:txBody>
      </p:sp>
      <p:sp>
        <p:nvSpPr>
          <p:cNvPr id="8" name="Rectangle 7"/>
          <p:cNvSpPr/>
          <p:nvPr/>
        </p:nvSpPr>
        <p:spPr>
          <a:xfrm>
            <a:off x="3429000" y="1219200"/>
            <a:ext cx="3496470" cy="1107996"/>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6600" b="1" spc="150" dirty="0" smtClean="0">
                <a:ln w="11430"/>
                <a:solidFill>
                  <a:schemeClr val="accent5"/>
                </a:solidFill>
                <a:effectLst>
                  <a:outerShdw blurRad="25400" algn="tl" rotWithShape="0">
                    <a:srgbClr val="000000">
                      <a:alpha val="43000"/>
                    </a:srgbClr>
                  </a:outerShdw>
                </a:effectLst>
                <a:latin typeface="Arial" panose="020B0604020202020204" pitchFamily="34" charset="0"/>
              </a:rPr>
              <a:t>SCAC’S</a:t>
            </a:r>
            <a:endParaRPr lang="en-US" sz="6600" b="1" spc="150" dirty="0">
              <a:ln w="11430"/>
              <a:solidFill>
                <a:schemeClr val="accent5"/>
              </a:solidFill>
              <a:effectLst>
                <a:outerShdw blurRad="25400" algn="tl" rotWithShape="0">
                  <a:srgbClr val="000000">
                    <a:alpha val="43000"/>
                  </a:srgbClr>
                </a:outerShdw>
              </a:effectLst>
              <a:latin typeface="Arial" panose="020B0604020202020204" pitchFamily="34" charset="0"/>
            </a:endParaRPr>
          </a:p>
        </p:txBody>
      </p:sp>
    </p:spTree>
    <p:extLst>
      <p:ext uri="{BB962C8B-B14F-4D97-AF65-F5344CB8AC3E}">
        <p14:creationId xmlns:p14="http://schemas.microsoft.com/office/powerpoint/2010/main" val="1307556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normAutofit/>
          </a:bodyPr>
          <a:lstStyle/>
          <a:p>
            <a:r>
              <a:rPr lang="en-US" b="1" dirty="0" smtClean="0">
                <a:solidFill>
                  <a:schemeClr val="tx2"/>
                </a:solidFill>
              </a:rPr>
              <a:t>Apportionment</a:t>
            </a:r>
            <a:r>
              <a:rPr lang="en-US" dirty="0" smtClean="0">
                <a:solidFill>
                  <a:schemeClr val="tx2"/>
                </a:solidFill>
              </a:rPr>
              <a:t> is </a:t>
            </a:r>
            <a:r>
              <a:rPr lang="en-US" b="1" dirty="0" smtClean="0">
                <a:solidFill>
                  <a:schemeClr val="tx2"/>
                </a:solidFill>
              </a:rPr>
              <a:t>not required </a:t>
            </a:r>
            <a:r>
              <a:rPr lang="en-US" dirty="0" smtClean="0">
                <a:solidFill>
                  <a:schemeClr val="tx2"/>
                </a:solidFill>
              </a:rPr>
              <a:t>in the case of a refund resulting from filing a joint return.</a:t>
            </a:r>
          </a:p>
          <a:p>
            <a:r>
              <a:rPr lang="en-US" dirty="0" smtClean="0">
                <a:solidFill>
                  <a:schemeClr val="tx2"/>
                </a:solidFill>
              </a:rPr>
              <a:t>A </a:t>
            </a:r>
            <a:r>
              <a:rPr lang="en-US" dirty="0">
                <a:solidFill>
                  <a:schemeClr val="tx2"/>
                </a:solidFill>
              </a:rPr>
              <a:t>p</a:t>
            </a:r>
            <a:r>
              <a:rPr lang="en-US" dirty="0" smtClean="0">
                <a:solidFill>
                  <a:schemeClr val="tx2"/>
                </a:solidFill>
              </a:rPr>
              <a:t>erson has </a:t>
            </a:r>
            <a:r>
              <a:rPr lang="en-US" b="1" dirty="0" smtClean="0">
                <a:solidFill>
                  <a:schemeClr val="tx2"/>
                </a:solidFill>
              </a:rPr>
              <a:t>no property right or property interest </a:t>
            </a:r>
            <a:r>
              <a:rPr lang="en-US" dirty="0" smtClean="0">
                <a:solidFill>
                  <a:schemeClr val="tx2"/>
                </a:solidFill>
              </a:rPr>
              <a:t>in a refund until all amounts due the State and claimant agencies are paid.</a:t>
            </a:r>
          </a:p>
          <a:p>
            <a:r>
              <a:rPr lang="en-US" dirty="0" smtClean="0">
                <a:solidFill>
                  <a:schemeClr val="tx2"/>
                </a:solidFill>
              </a:rPr>
              <a:t>The department </a:t>
            </a:r>
            <a:r>
              <a:rPr lang="en-US" u="sng" dirty="0" smtClean="0">
                <a:solidFill>
                  <a:schemeClr val="tx2"/>
                </a:solidFill>
              </a:rPr>
              <a:t>shall</a:t>
            </a:r>
            <a:r>
              <a:rPr lang="en-US" dirty="0" smtClean="0">
                <a:solidFill>
                  <a:schemeClr val="tx2"/>
                </a:solidFill>
              </a:rPr>
              <a:t> </a:t>
            </a:r>
            <a:r>
              <a:rPr lang="en-US" b="1" dirty="0" smtClean="0">
                <a:solidFill>
                  <a:schemeClr val="tx2"/>
                </a:solidFill>
              </a:rPr>
              <a:t>consider</a:t>
            </a:r>
            <a:r>
              <a:rPr lang="en-US" dirty="0" smtClean="0">
                <a:solidFill>
                  <a:schemeClr val="tx2"/>
                </a:solidFill>
              </a:rPr>
              <a:t> a delinquent debt and debtor list provided by the claimant agency </a:t>
            </a:r>
            <a:r>
              <a:rPr lang="en-US" b="1" dirty="0" smtClean="0">
                <a:solidFill>
                  <a:schemeClr val="tx2"/>
                </a:solidFill>
              </a:rPr>
              <a:t>as correct </a:t>
            </a:r>
            <a:r>
              <a:rPr lang="en-US" dirty="0" smtClean="0">
                <a:solidFill>
                  <a:schemeClr val="tx2"/>
                </a:solidFill>
              </a:rPr>
              <a:t>and </a:t>
            </a:r>
            <a:r>
              <a:rPr lang="en-US" b="1" dirty="0" smtClean="0">
                <a:solidFill>
                  <a:schemeClr val="tx2"/>
                </a:solidFill>
              </a:rPr>
              <a:t>the department is not liable for a wrongful or improper setoff</a:t>
            </a:r>
            <a:r>
              <a:rPr lang="en-US" dirty="0" smtClean="0">
                <a:solidFill>
                  <a:schemeClr val="tx2"/>
                </a:solidFill>
              </a:rPr>
              <a:t>.</a:t>
            </a:r>
            <a:endParaRPr lang="en-US" dirty="0">
              <a:solidFill>
                <a:schemeClr val="tx2"/>
              </a:solidFill>
            </a:endParaRPr>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12-56-60 (B)</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55088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solidFill>
                  <a:schemeClr val="tx2"/>
                </a:solidFill>
              </a:rPr>
              <a:t>The </a:t>
            </a:r>
            <a:r>
              <a:rPr lang="en-US" b="1" dirty="0" smtClean="0">
                <a:solidFill>
                  <a:schemeClr val="tx2"/>
                </a:solidFill>
              </a:rPr>
              <a:t>notice</a:t>
            </a:r>
            <a:r>
              <a:rPr lang="en-US" dirty="0" smtClean="0">
                <a:solidFill>
                  <a:schemeClr val="tx2"/>
                </a:solidFill>
              </a:rPr>
              <a:t> of intention to set off must be given by </a:t>
            </a:r>
            <a:r>
              <a:rPr lang="en-US" b="1" dirty="0" smtClean="0">
                <a:solidFill>
                  <a:schemeClr val="tx2"/>
                </a:solidFill>
              </a:rPr>
              <a:t>mailing</a:t>
            </a:r>
            <a:r>
              <a:rPr lang="en-US" dirty="0" smtClean="0">
                <a:solidFill>
                  <a:schemeClr val="tx2"/>
                </a:solidFill>
              </a:rPr>
              <a:t> the notice, with </a:t>
            </a:r>
            <a:r>
              <a:rPr lang="en-US" b="1" dirty="0" smtClean="0">
                <a:solidFill>
                  <a:schemeClr val="tx2"/>
                </a:solidFill>
              </a:rPr>
              <a:t>postage prepaid</a:t>
            </a:r>
            <a:r>
              <a:rPr lang="en-US" dirty="0" smtClean="0">
                <a:solidFill>
                  <a:schemeClr val="tx2"/>
                </a:solidFill>
              </a:rPr>
              <a:t>, addressed to the debtor at the </a:t>
            </a:r>
            <a:r>
              <a:rPr lang="en-US" b="1" dirty="0" smtClean="0">
                <a:solidFill>
                  <a:schemeClr val="tx2"/>
                </a:solidFill>
              </a:rPr>
              <a:t>address provided</a:t>
            </a:r>
            <a:r>
              <a:rPr lang="en-US" dirty="0" smtClean="0">
                <a:solidFill>
                  <a:schemeClr val="tx2"/>
                </a:solidFill>
              </a:rPr>
              <a:t> to the claimant agency when the debt was incurred or at the debtor’s </a:t>
            </a:r>
            <a:r>
              <a:rPr lang="en-US" b="1" dirty="0" smtClean="0">
                <a:solidFill>
                  <a:schemeClr val="tx2"/>
                </a:solidFill>
              </a:rPr>
              <a:t>last known address</a:t>
            </a:r>
            <a:r>
              <a:rPr lang="en-US" dirty="0" smtClean="0">
                <a:solidFill>
                  <a:schemeClr val="tx2"/>
                </a:solidFill>
              </a:rPr>
              <a:t>.</a:t>
            </a:r>
          </a:p>
          <a:p>
            <a:r>
              <a:rPr lang="en-US" dirty="0" smtClean="0">
                <a:solidFill>
                  <a:schemeClr val="tx2"/>
                </a:solidFill>
              </a:rPr>
              <a:t>A </a:t>
            </a:r>
            <a:r>
              <a:rPr lang="en-US" b="1" dirty="0" smtClean="0">
                <a:solidFill>
                  <a:schemeClr val="tx2"/>
                </a:solidFill>
              </a:rPr>
              <a:t>certification</a:t>
            </a:r>
            <a:r>
              <a:rPr lang="en-US" dirty="0" smtClean="0">
                <a:solidFill>
                  <a:schemeClr val="tx2"/>
                </a:solidFill>
              </a:rPr>
              <a:t> by the claimant agency that the notice has been sent is </a:t>
            </a:r>
            <a:r>
              <a:rPr lang="en-US" b="1" dirty="0" smtClean="0">
                <a:solidFill>
                  <a:schemeClr val="tx2"/>
                </a:solidFill>
              </a:rPr>
              <a:t>presumptive proof</a:t>
            </a:r>
            <a:r>
              <a:rPr lang="en-US" dirty="0" smtClean="0">
                <a:solidFill>
                  <a:schemeClr val="tx2"/>
                </a:solidFill>
              </a:rPr>
              <a:t> that the requirements as to notice are met, even if the notice actually has </a:t>
            </a:r>
            <a:r>
              <a:rPr lang="en-US" b="1" dirty="0" smtClean="0">
                <a:solidFill>
                  <a:schemeClr val="tx2"/>
                </a:solidFill>
              </a:rPr>
              <a:t>not been received </a:t>
            </a:r>
            <a:r>
              <a:rPr lang="en-US" dirty="0" smtClean="0">
                <a:solidFill>
                  <a:schemeClr val="tx2"/>
                </a:solidFill>
              </a:rPr>
              <a:t>by the debtor.</a:t>
            </a:r>
            <a:endParaRPr lang="en-US" dirty="0">
              <a:solidFill>
                <a:schemeClr val="tx2"/>
              </a:solidFill>
            </a:endParaRPr>
          </a:p>
        </p:txBody>
      </p:sp>
      <p:sp>
        <p:nvSpPr>
          <p:cNvPr id="5" name="Rectangle 4"/>
          <p:cNvSpPr/>
          <p:nvPr/>
        </p:nvSpPr>
        <p:spPr>
          <a:xfrm>
            <a:off x="762000" y="1429434"/>
            <a:ext cx="78486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12-56-62</a:t>
            </a:r>
            <a:endParaRPr lang="en-US" dirty="0">
              <a:solidFill>
                <a:schemeClr val="accent2"/>
              </a:solidFill>
            </a:endParaRPr>
          </a:p>
        </p:txBody>
      </p:sp>
    </p:spTree>
    <p:extLst>
      <p:ext uri="{BB962C8B-B14F-4D97-AF65-F5344CB8AC3E}">
        <p14:creationId xmlns:p14="http://schemas.microsoft.com/office/powerpoint/2010/main" val="118133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normAutofit lnSpcReduction="10000"/>
          </a:bodyPr>
          <a:lstStyle/>
          <a:p>
            <a:r>
              <a:rPr lang="en-US" dirty="0" smtClean="0">
                <a:solidFill>
                  <a:schemeClr val="tx2"/>
                </a:solidFill>
              </a:rPr>
              <a:t>The notice </a:t>
            </a:r>
            <a:r>
              <a:rPr lang="en-US" b="1" dirty="0" smtClean="0">
                <a:solidFill>
                  <a:schemeClr val="tx2"/>
                </a:solidFill>
              </a:rPr>
              <a:t>must</a:t>
            </a:r>
            <a:r>
              <a:rPr lang="en-US" dirty="0" smtClean="0">
                <a:solidFill>
                  <a:schemeClr val="tx2"/>
                </a:solidFill>
              </a:rPr>
              <a:t> include a statement of appeal procedures available to the debtor, </a:t>
            </a:r>
            <a:r>
              <a:rPr lang="en-US" b="1" dirty="0" smtClean="0">
                <a:solidFill>
                  <a:schemeClr val="tx2"/>
                </a:solidFill>
              </a:rPr>
              <a:t>substantially as follows</a:t>
            </a:r>
            <a:r>
              <a:rPr lang="en-US" dirty="0" smtClean="0">
                <a:solidFill>
                  <a:schemeClr val="tx2"/>
                </a:solidFill>
              </a:rPr>
              <a:t>: </a:t>
            </a:r>
          </a:p>
          <a:p>
            <a:pPr marL="0" indent="0">
              <a:buNone/>
            </a:pPr>
            <a:r>
              <a:rPr lang="en-US" dirty="0" smtClean="0">
                <a:solidFill>
                  <a:schemeClr val="tx2"/>
                </a:solidFill>
              </a:rPr>
              <a:t>According to our records, you owe the (claimant agency) a debt in the amount of (amount of debt), plus interest, if applicable, for (type of debt). You are hereby notified of the (claimant agency’s) intention to submit this debt to the South Carolina Department of Revenue to be set off against your individual income tax refunds until the debt is paid in full. Pursuant to the Setoff Debt Collection Act, this amount, plus all costs,…</a:t>
            </a:r>
          </a:p>
          <a:p>
            <a:pPr marL="0" indent="0">
              <a:buNone/>
            </a:pPr>
            <a:endParaRPr lang="en-US" dirty="0"/>
          </a:p>
        </p:txBody>
      </p:sp>
      <p:sp>
        <p:nvSpPr>
          <p:cNvPr id="5" name="Rectangle 4"/>
          <p:cNvSpPr/>
          <p:nvPr/>
        </p:nvSpPr>
        <p:spPr>
          <a:xfrm>
            <a:off x="762000" y="1429434"/>
            <a:ext cx="78486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12-56-62</a:t>
            </a:r>
            <a:endParaRPr lang="en-US" dirty="0">
              <a:solidFill>
                <a:schemeClr val="accent2"/>
              </a:solidFill>
            </a:endParaRPr>
          </a:p>
        </p:txBody>
      </p:sp>
    </p:spTree>
    <p:extLst>
      <p:ext uri="{BB962C8B-B14F-4D97-AF65-F5344CB8AC3E}">
        <p14:creationId xmlns:p14="http://schemas.microsoft.com/office/powerpoint/2010/main" val="361635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normAutofit/>
          </a:bodyPr>
          <a:lstStyle/>
          <a:p>
            <a:pPr marL="0" indent="0">
              <a:buNone/>
            </a:pPr>
            <a:r>
              <a:rPr lang="en-US" dirty="0" smtClean="0">
                <a:solidFill>
                  <a:schemeClr val="tx2"/>
                </a:solidFill>
              </a:rPr>
              <a:t>will be deducted from your South Carolina individual income tax refunds unless you file a written protest within thirty days of the date of this notice. If you file a joint return with your spouse, this amount will be deducted from the total joint refunds without regard to which spouse incurred the debt or actually withheld the taxes. The protest must contain the following information:</a:t>
            </a:r>
            <a:endParaRPr lang="en-US" dirty="0">
              <a:solidFill>
                <a:schemeClr val="tx2"/>
              </a:solidFill>
            </a:endParaRPr>
          </a:p>
        </p:txBody>
      </p:sp>
      <p:sp>
        <p:nvSpPr>
          <p:cNvPr id="5" name="Rectangle 4"/>
          <p:cNvSpPr/>
          <p:nvPr/>
        </p:nvSpPr>
        <p:spPr>
          <a:xfrm>
            <a:off x="762000" y="1429434"/>
            <a:ext cx="78486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12-56-62</a:t>
            </a:r>
            <a:endParaRPr lang="en-US" dirty="0">
              <a:solidFill>
                <a:schemeClr val="accent2"/>
              </a:solidFill>
            </a:endParaRPr>
          </a:p>
        </p:txBody>
      </p:sp>
    </p:spTree>
    <p:extLst>
      <p:ext uri="{BB962C8B-B14F-4D97-AF65-F5344CB8AC3E}">
        <p14:creationId xmlns:p14="http://schemas.microsoft.com/office/powerpoint/2010/main" val="3107657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normAutofit/>
          </a:bodyPr>
          <a:lstStyle/>
          <a:p>
            <a:pPr marL="0" indent="0">
              <a:buNone/>
            </a:pPr>
            <a:r>
              <a:rPr lang="en-US" dirty="0" smtClean="0">
                <a:solidFill>
                  <a:schemeClr val="tx2"/>
                </a:solidFill>
              </a:rPr>
              <a:t>(1) your name;</a:t>
            </a:r>
          </a:p>
          <a:p>
            <a:pPr marL="0" indent="0">
              <a:buNone/>
            </a:pPr>
            <a:r>
              <a:rPr lang="en-US" dirty="0" smtClean="0">
                <a:solidFill>
                  <a:schemeClr val="tx2"/>
                </a:solidFill>
              </a:rPr>
              <a:t>(2) your address;</a:t>
            </a:r>
          </a:p>
          <a:p>
            <a:pPr marL="0" indent="0">
              <a:buNone/>
            </a:pPr>
            <a:r>
              <a:rPr lang="en-US" dirty="0" smtClean="0">
                <a:solidFill>
                  <a:schemeClr val="tx2"/>
                </a:solidFill>
              </a:rPr>
              <a:t>(3) your social security number;</a:t>
            </a:r>
          </a:p>
          <a:p>
            <a:pPr marL="0" indent="0">
              <a:buNone/>
            </a:pPr>
            <a:r>
              <a:rPr lang="en-US" dirty="0" smtClean="0">
                <a:solidFill>
                  <a:schemeClr val="tx2"/>
                </a:solidFill>
              </a:rPr>
              <a:t>(4) the type of debt in dispute; and</a:t>
            </a:r>
          </a:p>
          <a:p>
            <a:pPr marL="0" indent="0">
              <a:buNone/>
            </a:pPr>
            <a:r>
              <a:rPr lang="en-US" dirty="0" smtClean="0">
                <a:solidFill>
                  <a:schemeClr val="tx2"/>
                </a:solidFill>
              </a:rPr>
              <a:t>(5) A detailed statement of all the reasons you disagree with or dispute the debt.</a:t>
            </a:r>
          </a:p>
          <a:p>
            <a:pPr marL="0" indent="0">
              <a:buNone/>
            </a:pPr>
            <a:r>
              <a:rPr lang="en-US" dirty="0" smtClean="0">
                <a:solidFill>
                  <a:schemeClr val="tx2"/>
                </a:solidFill>
              </a:rPr>
              <a:t>The original written protest must be mailed to the claimant agency at the following address: (address of the entity requesting the setoff).</a:t>
            </a:r>
          </a:p>
          <a:p>
            <a:pPr marL="0" indent="0">
              <a:buNone/>
            </a:pPr>
            <a:endParaRPr lang="en-US" dirty="0"/>
          </a:p>
        </p:txBody>
      </p:sp>
      <p:sp>
        <p:nvSpPr>
          <p:cNvPr id="5" name="Rectangle 4"/>
          <p:cNvSpPr/>
          <p:nvPr/>
        </p:nvSpPr>
        <p:spPr>
          <a:xfrm>
            <a:off x="762000" y="1429434"/>
            <a:ext cx="78486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12-56-62</a:t>
            </a:r>
            <a:endParaRPr lang="en-US" dirty="0">
              <a:solidFill>
                <a:schemeClr val="accent2"/>
              </a:solidFill>
            </a:endParaRPr>
          </a:p>
        </p:txBody>
      </p:sp>
    </p:spTree>
    <p:extLst>
      <p:ext uri="{BB962C8B-B14F-4D97-AF65-F5344CB8AC3E}">
        <p14:creationId xmlns:p14="http://schemas.microsoft.com/office/powerpoint/2010/main" val="3722446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normAutofit lnSpcReduction="10000"/>
          </a:bodyPr>
          <a:lstStyle/>
          <a:p>
            <a:r>
              <a:rPr lang="en-US" dirty="0" smtClean="0">
                <a:solidFill>
                  <a:schemeClr val="tx2"/>
                </a:solidFill>
              </a:rPr>
              <a:t>A debtor who protests the debt </a:t>
            </a:r>
            <a:r>
              <a:rPr lang="en-US" u="sng" dirty="0" smtClean="0">
                <a:solidFill>
                  <a:schemeClr val="tx2"/>
                </a:solidFill>
              </a:rPr>
              <a:t>shall</a:t>
            </a:r>
            <a:r>
              <a:rPr lang="en-US" dirty="0" smtClean="0">
                <a:solidFill>
                  <a:schemeClr val="tx2"/>
                </a:solidFill>
              </a:rPr>
              <a:t> file a </a:t>
            </a:r>
            <a:r>
              <a:rPr lang="en-US" b="1" dirty="0" smtClean="0">
                <a:solidFill>
                  <a:schemeClr val="tx2"/>
                </a:solidFill>
              </a:rPr>
              <a:t>written protest </a:t>
            </a:r>
            <a:r>
              <a:rPr lang="en-US" dirty="0" smtClean="0">
                <a:solidFill>
                  <a:schemeClr val="tx2"/>
                </a:solidFill>
              </a:rPr>
              <a:t>with the claimant agency </a:t>
            </a:r>
            <a:r>
              <a:rPr lang="en-US" b="1" dirty="0" smtClean="0">
                <a:solidFill>
                  <a:schemeClr val="tx2"/>
                </a:solidFill>
              </a:rPr>
              <a:t>at the address provided</a:t>
            </a:r>
            <a:r>
              <a:rPr lang="en-US" dirty="0" smtClean="0">
                <a:solidFill>
                  <a:schemeClr val="tx2"/>
                </a:solidFill>
              </a:rPr>
              <a:t> in the claimant agency’s notification of intention to set off.</a:t>
            </a:r>
          </a:p>
          <a:p>
            <a:r>
              <a:rPr lang="en-US" dirty="0" smtClean="0">
                <a:solidFill>
                  <a:schemeClr val="tx2"/>
                </a:solidFill>
              </a:rPr>
              <a:t>The protest </a:t>
            </a:r>
            <a:r>
              <a:rPr lang="en-US" u="sng" dirty="0" smtClean="0">
                <a:solidFill>
                  <a:schemeClr val="tx2"/>
                </a:solidFill>
              </a:rPr>
              <a:t>must</a:t>
            </a:r>
            <a:r>
              <a:rPr lang="en-US" dirty="0" smtClean="0">
                <a:solidFill>
                  <a:schemeClr val="tx2"/>
                </a:solidFill>
              </a:rPr>
              <a:t> be filed within </a:t>
            </a:r>
            <a:r>
              <a:rPr lang="en-US" b="1" dirty="0" smtClean="0">
                <a:solidFill>
                  <a:schemeClr val="tx2"/>
                </a:solidFill>
              </a:rPr>
              <a:t>thirty days </a:t>
            </a:r>
            <a:r>
              <a:rPr lang="en-US" dirty="0" smtClean="0">
                <a:solidFill>
                  <a:schemeClr val="tx2"/>
                </a:solidFill>
              </a:rPr>
              <a:t>of the notice of intention to set off and </a:t>
            </a:r>
            <a:r>
              <a:rPr lang="en-US" u="sng" dirty="0" smtClean="0">
                <a:solidFill>
                  <a:schemeClr val="tx2"/>
                </a:solidFill>
              </a:rPr>
              <a:t>must</a:t>
            </a:r>
            <a:r>
              <a:rPr lang="en-US" dirty="0" smtClean="0">
                <a:solidFill>
                  <a:schemeClr val="tx2"/>
                </a:solidFill>
              </a:rPr>
              <a:t> contain the </a:t>
            </a:r>
            <a:r>
              <a:rPr lang="en-US" b="1" dirty="0" smtClean="0">
                <a:solidFill>
                  <a:schemeClr val="tx2"/>
                </a:solidFill>
              </a:rPr>
              <a:t>debtor’s name, address and tax identification number, identify the type of debt in dispute, and give a detailed statement of all the reasons that support the protest.</a:t>
            </a:r>
            <a:endParaRPr lang="en-US" b="1" dirty="0">
              <a:solidFill>
                <a:schemeClr val="tx2"/>
              </a:solidFill>
            </a:endParaRPr>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12-56-63 (A)</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133215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667000"/>
            <a:ext cx="8229600" cy="3657600"/>
          </a:xfrm>
        </p:spPr>
        <p:txBody>
          <a:bodyPr/>
          <a:lstStyle/>
          <a:p>
            <a:r>
              <a:rPr lang="en-US" b="1" dirty="0" smtClean="0">
                <a:solidFill>
                  <a:schemeClr val="tx2"/>
                </a:solidFill>
              </a:rPr>
              <a:t>The requirements of this section are jurisdictional.</a:t>
            </a:r>
            <a:endParaRPr lang="en-US" b="1" dirty="0">
              <a:solidFill>
                <a:schemeClr val="tx2"/>
              </a:solidFill>
            </a:endParaRPr>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12-56-63 (A)</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357597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solidFill>
                  <a:schemeClr val="tx2"/>
                </a:solidFill>
              </a:rPr>
              <a:t>[T]he claimant agency </a:t>
            </a:r>
            <a:r>
              <a:rPr lang="en-US" u="sng" dirty="0" smtClean="0">
                <a:solidFill>
                  <a:schemeClr val="tx2"/>
                </a:solidFill>
              </a:rPr>
              <a:t>shall</a:t>
            </a:r>
            <a:r>
              <a:rPr lang="en-US" dirty="0" smtClean="0">
                <a:solidFill>
                  <a:schemeClr val="tx2"/>
                </a:solidFill>
              </a:rPr>
              <a:t> appoint a hearing officer to hear a protest of a debtor.  </a:t>
            </a:r>
          </a:p>
          <a:p>
            <a:r>
              <a:rPr lang="en-US" dirty="0" smtClean="0">
                <a:solidFill>
                  <a:schemeClr val="tx2"/>
                </a:solidFill>
              </a:rPr>
              <a:t>The hearing officer is vested with the </a:t>
            </a:r>
            <a:r>
              <a:rPr lang="en-US" b="1" dirty="0" smtClean="0">
                <a:solidFill>
                  <a:schemeClr val="tx2"/>
                </a:solidFill>
              </a:rPr>
              <a:t>authority to decide a protest</a:t>
            </a:r>
            <a:r>
              <a:rPr lang="en-US" dirty="0" smtClean="0">
                <a:solidFill>
                  <a:schemeClr val="tx2"/>
                </a:solidFill>
              </a:rPr>
              <a:t> in favor of either the debtor or the claimant agency.</a:t>
            </a:r>
          </a:p>
          <a:p>
            <a:r>
              <a:rPr lang="en-US" dirty="0" smtClean="0">
                <a:solidFill>
                  <a:schemeClr val="tx2"/>
                </a:solidFill>
              </a:rPr>
              <a:t>If the hearing officer is </a:t>
            </a:r>
            <a:r>
              <a:rPr lang="en-US" b="1" dirty="0" smtClean="0">
                <a:solidFill>
                  <a:schemeClr val="tx2"/>
                </a:solidFill>
              </a:rPr>
              <a:t>unable to serve </a:t>
            </a:r>
            <a:r>
              <a:rPr lang="en-US" dirty="0" smtClean="0">
                <a:solidFill>
                  <a:schemeClr val="tx2"/>
                </a:solidFill>
              </a:rPr>
              <a:t>at any time, the claimant agency </a:t>
            </a:r>
            <a:r>
              <a:rPr lang="en-US" u="sng" dirty="0" smtClean="0">
                <a:solidFill>
                  <a:schemeClr val="tx2"/>
                </a:solidFill>
              </a:rPr>
              <a:t>shall</a:t>
            </a:r>
            <a:r>
              <a:rPr lang="en-US" dirty="0" smtClean="0">
                <a:solidFill>
                  <a:schemeClr val="tx2"/>
                </a:solidFill>
              </a:rPr>
              <a:t> appoint another hearing officer.</a:t>
            </a:r>
            <a:endParaRPr lang="en-US" dirty="0">
              <a:solidFill>
                <a:schemeClr val="tx2"/>
              </a:solidFill>
            </a:endParaRPr>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12-56-65 (A) Hearing Officer</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12515313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solidFill>
                  <a:schemeClr val="tx2"/>
                </a:solidFill>
              </a:rPr>
              <a:t>Upon receipt of a notice of protest, the claimant agency </a:t>
            </a:r>
            <a:r>
              <a:rPr lang="en-US" u="sng" dirty="0" smtClean="0">
                <a:solidFill>
                  <a:schemeClr val="tx2"/>
                </a:solidFill>
              </a:rPr>
              <a:t>shall</a:t>
            </a:r>
            <a:r>
              <a:rPr lang="en-US" dirty="0" smtClean="0">
                <a:solidFill>
                  <a:schemeClr val="tx2"/>
                </a:solidFill>
              </a:rPr>
              <a:t> </a:t>
            </a:r>
            <a:r>
              <a:rPr lang="en-US" b="1" dirty="0" smtClean="0">
                <a:solidFill>
                  <a:schemeClr val="tx2"/>
                </a:solidFill>
              </a:rPr>
              <a:t>notify</a:t>
            </a:r>
            <a:r>
              <a:rPr lang="en-US" dirty="0" smtClean="0">
                <a:solidFill>
                  <a:schemeClr val="tx2"/>
                </a:solidFill>
              </a:rPr>
              <a:t> the department that a </a:t>
            </a:r>
            <a:r>
              <a:rPr lang="en-US" b="1" dirty="0" smtClean="0">
                <a:solidFill>
                  <a:schemeClr val="tx2"/>
                </a:solidFill>
              </a:rPr>
              <a:t>protest has been received</a:t>
            </a:r>
            <a:r>
              <a:rPr lang="en-US" dirty="0" smtClean="0">
                <a:solidFill>
                  <a:schemeClr val="tx2"/>
                </a:solidFill>
              </a:rPr>
              <a:t> and </a:t>
            </a:r>
            <a:r>
              <a:rPr lang="en-US" u="sng" dirty="0" smtClean="0">
                <a:solidFill>
                  <a:schemeClr val="tx2"/>
                </a:solidFill>
              </a:rPr>
              <a:t>shall</a:t>
            </a:r>
            <a:r>
              <a:rPr lang="en-US" dirty="0" smtClean="0">
                <a:solidFill>
                  <a:schemeClr val="tx2"/>
                </a:solidFill>
              </a:rPr>
              <a:t> hold an </a:t>
            </a:r>
            <a:r>
              <a:rPr lang="en-US" b="1" dirty="0" smtClean="0">
                <a:solidFill>
                  <a:schemeClr val="tx2"/>
                </a:solidFill>
              </a:rPr>
              <a:t>informal hearing </a:t>
            </a:r>
            <a:r>
              <a:rPr lang="en-US" dirty="0" smtClean="0">
                <a:solidFill>
                  <a:schemeClr val="tx2"/>
                </a:solidFill>
              </a:rPr>
              <a:t>at which the </a:t>
            </a:r>
            <a:r>
              <a:rPr lang="en-US" b="1" dirty="0" smtClean="0">
                <a:solidFill>
                  <a:schemeClr val="tx2"/>
                </a:solidFill>
              </a:rPr>
              <a:t>debtor may present evidence, documents, and testimony to dispute the debt</a:t>
            </a:r>
            <a:r>
              <a:rPr lang="en-US" dirty="0" smtClean="0">
                <a:solidFill>
                  <a:schemeClr val="tx2"/>
                </a:solidFill>
              </a:rPr>
              <a:t>.</a:t>
            </a:r>
          </a:p>
          <a:p>
            <a:r>
              <a:rPr lang="en-US" dirty="0" smtClean="0">
                <a:solidFill>
                  <a:schemeClr val="tx2"/>
                </a:solidFill>
              </a:rPr>
              <a:t>The claimant agency </a:t>
            </a:r>
            <a:r>
              <a:rPr lang="en-US" u="sng" dirty="0" smtClean="0">
                <a:solidFill>
                  <a:schemeClr val="tx2"/>
                </a:solidFill>
              </a:rPr>
              <a:t>shall</a:t>
            </a:r>
            <a:r>
              <a:rPr lang="en-US" dirty="0" smtClean="0">
                <a:solidFill>
                  <a:schemeClr val="tx2"/>
                </a:solidFill>
              </a:rPr>
              <a:t> </a:t>
            </a:r>
            <a:r>
              <a:rPr lang="en-US" b="1" dirty="0" smtClean="0">
                <a:solidFill>
                  <a:schemeClr val="tx2"/>
                </a:solidFill>
              </a:rPr>
              <a:t>notify</a:t>
            </a:r>
            <a:r>
              <a:rPr lang="en-US" dirty="0" smtClean="0">
                <a:solidFill>
                  <a:schemeClr val="tx2"/>
                </a:solidFill>
              </a:rPr>
              <a:t> the debtor of the </a:t>
            </a:r>
            <a:r>
              <a:rPr lang="en-US" b="1" dirty="0" smtClean="0">
                <a:solidFill>
                  <a:schemeClr val="tx2"/>
                </a:solidFill>
              </a:rPr>
              <a:t>date, time, and location</a:t>
            </a:r>
            <a:r>
              <a:rPr lang="en-US" dirty="0" smtClean="0">
                <a:solidFill>
                  <a:schemeClr val="tx2"/>
                </a:solidFill>
              </a:rPr>
              <a:t> of the informal hearing.</a:t>
            </a:r>
          </a:p>
          <a:p>
            <a:r>
              <a:rPr lang="en-US" dirty="0" smtClean="0">
                <a:solidFill>
                  <a:schemeClr val="tx2"/>
                </a:solidFill>
              </a:rPr>
              <a:t>At the conclusion of the informal hearing, the hearing officer </a:t>
            </a:r>
            <a:r>
              <a:rPr lang="en-US" u="sng" dirty="0" smtClean="0">
                <a:solidFill>
                  <a:schemeClr val="tx2"/>
                </a:solidFill>
              </a:rPr>
              <a:t>shall</a:t>
            </a:r>
            <a:r>
              <a:rPr lang="en-US" dirty="0" smtClean="0">
                <a:solidFill>
                  <a:schemeClr val="tx2"/>
                </a:solidFill>
              </a:rPr>
              <a:t> </a:t>
            </a:r>
            <a:r>
              <a:rPr lang="en-US" b="1" dirty="0" smtClean="0">
                <a:solidFill>
                  <a:schemeClr val="tx2"/>
                </a:solidFill>
              </a:rPr>
              <a:t>render his determination</a:t>
            </a:r>
            <a:r>
              <a:rPr lang="en-US" dirty="0" smtClean="0">
                <a:solidFill>
                  <a:schemeClr val="tx2"/>
                </a:solidFill>
              </a:rPr>
              <a:t>.</a:t>
            </a:r>
            <a:endParaRPr lang="en-US" dirty="0">
              <a:solidFill>
                <a:schemeClr val="tx2"/>
              </a:solidFill>
            </a:endParaRPr>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12-56-65 (B) (Protest Hearings)</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238378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solidFill>
                  <a:schemeClr val="tx2"/>
                </a:solidFill>
              </a:rPr>
              <a:t>Upon receipt of a </a:t>
            </a:r>
            <a:r>
              <a:rPr lang="en-US" b="1" dirty="0" smtClean="0">
                <a:solidFill>
                  <a:schemeClr val="tx2"/>
                </a:solidFill>
              </a:rPr>
              <a:t>sworn certification </a:t>
            </a:r>
            <a:r>
              <a:rPr lang="en-US" dirty="0" smtClean="0">
                <a:solidFill>
                  <a:schemeClr val="tx2"/>
                </a:solidFill>
              </a:rPr>
              <a:t>from the hearing officer that he held an informal hearing and ruled in favor of the claimant agency, the </a:t>
            </a:r>
            <a:r>
              <a:rPr lang="en-US" b="1" dirty="0" smtClean="0">
                <a:solidFill>
                  <a:schemeClr val="tx2"/>
                </a:solidFill>
              </a:rPr>
              <a:t>department may proceed to collect</a:t>
            </a:r>
            <a:r>
              <a:rPr lang="en-US" dirty="0" smtClean="0">
                <a:solidFill>
                  <a:schemeClr val="tx2"/>
                </a:solidFill>
              </a:rPr>
              <a:t> the delinquent debt regardless of  a subsequent appeal by the debtor.</a:t>
            </a:r>
          </a:p>
          <a:p>
            <a:endParaRPr lang="en-US" dirty="0">
              <a:solidFill>
                <a:schemeClr val="tx2"/>
              </a:solidFill>
            </a:endParaRPr>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12-56-65 (B)(Protest Hearings)</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945783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8686800" cy="1252728"/>
          </a:xfrm>
        </p:spPr>
        <p:txBody>
          <a:bodyPr>
            <a:normAutofit/>
          </a:bodyPr>
          <a:lstStyle/>
          <a:p>
            <a:pPr algn="ctr"/>
            <a:r>
              <a:rPr lang="en-US" sz="4000" b="1" dirty="0" smtClean="0">
                <a:solidFill>
                  <a:schemeClr val="accent1"/>
                </a:solidFill>
              </a:rPr>
              <a:t>Debt Collection Programs</a:t>
            </a:r>
            <a:endParaRPr lang="en-US" sz="4000" b="1" dirty="0">
              <a:solidFill>
                <a:schemeClr val="accent1"/>
              </a:solidFill>
            </a:endParaRPr>
          </a:p>
        </p:txBody>
      </p:sp>
      <p:sp>
        <p:nvSpPr>
          <p:cNvPr id="2" name="Content Placeholder 1"/>
          <p:cNvSpPr>
            <a:spLocks noGrp="1"/>
          </p:cNvSpPr>
          <p:nvPr>
            <p:ph idx="1"/>
          </p:nvPr>
        </p:nvSpPr>
        <p:spPr>
          <a:xfrm>
            <a:off x="723900" y="2451616"/>
            <a:ext cx="7886700" cy="3822369"/>
          </a:xfrm>
        </p:spPr>
        <p:txBody>
          <a:bodyPr>
            <a:normAutofit fontScale="92500" lnSpcReduction="10000"/>
          </a:bodyPr>
          <a:lstStyle/>
          <a:p>
            <a:r>
              <a:rPr lang="en-US" altLang="en-US" sz="2800" b="1" dirty="0">
                <a:solidFill>
                  <a:schemeClr val="tx2"/>
                </a:solidFill>
              </a:rPr>
              <a:t>The Setoff Debt Collection program </a:t>
            </a:r>
            <a:r>
              <a:rPr lang="en-US" altLang="en-US" sz="2800" i="1" dirty="0">
                <a:solidFill>
                  <a:schemeClr val="tx2"/>
                </a:solidFill>
              </a:rPr>
              <a:t>(S.C. Code Section 12-56-10)</a:t>
            </a:r>
            <a:r>
              <a:rPr lang="en-US" altLang="en-US" sz="2800" b="1" dirty="0">
                <a:solidFill>
                  <a:schemeClr val="tx2"/>
                </a:solidFill>
              </a:rPr>
              <a:t> </a:t>
            </a:r>
            <a:r>
              <a:rPr lang="en-US" altLang="en-US" sz="2800" dirty="0">
                <a:solidFill>
                  <a:schemeClr val="tx2"/>
                </a:solidFill>
              </a:rPr>
              <a:t>allows the Department of Revenue to deduct from any State income tax refund a sum due and owing a qualified </a:t>
            </a:r>
            <a:r>
              <a:rPr lang="en-US" altLang="en-US" sz="2800" dirty="0" smtClean="0">
                <a:solidFill>
                  <a:schemeClr val="tx2"/>
                </a:solidFill>
              </a:rPr>
              <a:t>claimant agency.</a:t>
            </a:r>
            <a:endParaRPr lang="en-US" altLang="en-US" sz="2800" dirty="0">
              <a:solidFill>
                <a:schemeClr val="tx2"/>
              </a:solidFill>
            </a:endParaRPr>
          </a:p>
          <a:p>
            <a:r>
              <a:rPr lang="en-US" altLang="en-US" sz="2800" b="1" dirty="0">
                <a:solidFill>
                  <a:schemeClr val="tx2"/>
                </a:solidFill>
              </a:rPr>
              <a:t>GEAR - Government Enterprise Accounts Receivable program </a:t>
            </a:r>
            <a:r>
              <a:rPr lang="en-US" altLang="en-US" sz="2800" i="1" dirty="0">
                <a:solidFill>
                  <a:schemeClr val="tx2"/>
                </a:solidFill>
              </a:rPr>
              <a:t>(S.C. Code Section 12-4-580)</a:t>
            </a:r>
            <a:r>
              <a:rPr lang="en-US" altLang="en-US" sz="2800" b="1" dirty="0">
                <a:solidFill>
                  <a:schemeClr val="tx2"/>
                </a:solidFill>
              </a:rPr>
              <a:t> </a:t>
            </a:r>
            <a:r>
              <a:rPr lang="en-US" altLang="en-US" sz="2800" dirty="0">
                <a:solidFill>
                  <a:schemeClr val="tx2"/>
                </a:solidFill>
              </a:rPr>
              <a:t>expands collection services performed by the Department of Revenue to include setoff, payment plans, wage garnishments, </a:t>
            </a:r>
            <a:r>
              <a:rPr lang="en-US" altLang="en-US" sz="2800" dirty="0" smtClean="0">
                <a:solidFill>
                  <a:schemeClr val="tx2"/>
                </a:solidFill>
              </a:rPr>
              <a:t>bank levies, and license </a:t>
            </a:r>
            <a:r>
              <a:rPr lang="en-US" altLang="en-US" sz="2800" dirty="0">
                <a:solidFill>
                  <a:schemeClr val="tx2"/>
                </a:solidFill>
              </a:rPr>
              <a:t>suspension.</a:t>
            </a:r>
          </a:p>
          <a:p>
            <a:endParaRPr lang="en-US" dirty="0">
              <a:solidFill>
                <a:schemeClr val="tx2"/>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273985"/>
            <a:ext cx="495300" cy="495300"/>
          </a:xfrm>
          <a:prstGeom prst="rect">
            <a:avLst/>
          </a:prstGeom>
        </p:spPr>
      </p:pic>
      <p:sp>
        <p:nvSpPr>
          <p:cNvPr id="5" name="TextBox 4"/>
          <p:cNvSpPr txBox="1"/>
          <p:nvPr/>
        </p:nvSpPr>
        <p:spPr>
          <a:xfrm>
            <a:off x="723900" y="6336969"/>
            <a:ext cx="838200" cy="369332"/>
          </a:xfrm>
          <a:prstGeom prst="rect">
            <a:avLst/>
          </a:prstGeom>
          <a:noFill/>
        </p:spPr>
        <p:txBody>
          <a:bodyPr wrap="square" rtlCol="0">
            <a:spAutoFit/>
          </a:bodyPr>
          <a:lstStyle/>
          <a:p>
            <a:r>
              <a:rPr lang="en-US" b="1" dirty="0" smtClean="0"/>
              <a:t>SCAC</a:t>
            </a:r>
            <a:endParaRPr lang="en-US" b="1" dirty="0"/>
          </a:p>
        </p:txBody>
      </p:sp>
      <p:sp>
        <p:nvSpPr>
          <p:cNvPr id="9" name="TextBox 8"/>
          <p:cNvSpPr txBox="1"/>
          <p:nvPr/>
        </p:nvSpPr>
        <p:spPr>
          <a:xfrm>
            <a:off x="237460" y="1379079"/>
            <a:ext cx="8686800" cy="646331"/>
          </a:xfrm>
          <a:prstGeom prst="rect">
            <a:avLst/>
          </a:prstGeom>
          <a:noFill/>
        </p:spPr>
        <p:txBody>
          <a:bodyPr wrap="square" rtlCol="0">
            <a:spAutoFit/>
          </a:bodyPr>
          <a:lstStyle/>
          <a:p>
            <a:pPr algn="ctr"/>
            <a:r>
              <a:rPr lang="en-US" sz="3600" dirty="0" smtClean="0">
                <a:solidFill>
                  <a:schemeClr val="accent2"/>
                </a:solidFill>
              </a:rPr>
              <a:t>Statutory Authority</a:t>
            </a:r>
            <a:endParaRPr lang="en-US" sz="3600" dirty="0">
              <a:solidFill>
                <a:schemeClr val="accent2"/>
              </a:solidFill>
            </a:endParaRPr>
          </a:p>
        </p:txBody>
      </p:sp>
    </p:spTree>
    <p:extLst>
      <p:ext uri="{BB962C8B-B14F-4D97-AF65-F5344CB8AC3E}">
        <p14:creationId xmlns:p14="http://schemas.microsoft.com/office/powerpoint/2010/main" val="11397554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solidFill>
                  <a:schemeClr val="tx2"/>
                </a:solidFill>
              </a:rPr>
              <a:t>A debtor </a:t>
            </a:r>
            <a:r>
              <a:rPr lang="en-US" u="sng" dirty="0" smtClean="0">
                <a:solidFill>
                  <a:schemeClr val="tx2"/>
                </a:solidFill>
              </a:rPr>
              <a:t>may</a:t>
            </a:r>
            <a:r>
              <a:rPr lang="en-US" dirty="0" smtClean="0">
                <a:solidFill>
                  <a:schemeClr val="tx2"/>
                </a:solidFill>
              </a:rPr>
              <a:t> </a:t>
            </a:r>
            <a:r>
              <a:rPr lang="en-US" u="sng" dirty="0" smtClean="0">
                <a:solidFill>
                  <a:schemeClr val="tx2"/>
                </a:solidFill>
              </a:rPr>
              <a:t>seek relief</a:t>
            </a:r>
            <a:r>
              <a:rPr lang="en-US" dirty="0" smtClean="0">
                <a:solidFill>
                  <a:schemeClr val="tx2"/>
                </a:solidFill>
              </a:rPr>
              <a:t> from a hearing officer’s determination by requesting, </a:t>
            </a:r>
            <a:r>
              <a:rPr lang="en-US" b="1" dirty="0" smtClean="0">
                <a:solidFill>
                  <a:schemeClr val="tx2"/>
                </a:solidFill>
              </a:rPr>
              <a:t>within thirty days </a:t>
            </a:r>
            <a:r>
              <a:rPr lang="en-US" dirty="0" smtClean="0">
                <a:solidFill>
                  <a:schemeClr val="tx2"/>
                </a:solidFill>
              </a:rPr>
              <a:t>of the determination, a </a:t>
            </a:r>
            <a:r>
              <a:rPr lang="en-US" b="1" dirty="0" smtClean="0">
                <a:solidFill>
                  <a:schemeClr val="tx2"/>
                </a:solidFill>
              </a:rPr>
              <a:t>contested case</a:t>
            </a:r>
            <a:r>
              <a:rPr lang="en-US" dirty="0" smtClean="0">
                <a:solidFill>
                  <a:schemeClr val="tx2"/>
                </a:solidFill>
              </a:rPr>
              <a:t> hearing before the </a:t>
            </a:r>
            <a:r>
              <a:rPr lang="en-US" b="1" dirty="0" smtClean="0">
                <a:solidFill>
                  <a:schemeClr val="tx2"/>
                </a:solidFill>
              </a:rPr>
              <a:t>Administrative Law Judge Division</a:t>
            </a:r>
            <a:r>
              <a:rPr lang="en-US" dirty="0" smtClean="0">
                <a:solidFill>
                  <a:schemeClr val="tx2"/>
                </a:solidFill>
              </a:rPr>
              <a:t>.</a:t>
            </a:r>
          </a:p>
          <a:p>
            <a:r>
              <a:rPr lang="en-US" dirty="0" smtClean="0">
                <a:solidFill>
                  <a:schemeClr val="tx2"/>
                </a:solidFill>
              </a:rPr>
              <a:t>A request for a hearing before the Administrative Law Judge Division </a:t>
            </a:r>
            <a:r>
              <a:rPr lang="en-US" u="sng" dirty="0" smtClean="0">
                <a:solidFill>
                  <a:schemeClr val="tx2"/>
                </a:solidFill>
              </a:rPr>
              <a:t>must</a:t>
            </a:r>
            <a:r>
              <a:rPr lang="en-US" dirty="0" smtClean="0">
                <a:solidFill>
                  <a:schemeClr val="tx2"/>
                </a:solidFill>
              </a:rPr>
              <a:t> be made </a:t>
            </a:r>
            <a:r>
              <a:rPr lang="en-US" b="1" dirty="0" smtClean="0">
                <a:solidFill>
                  <a:schemeClr val="tx2"/>
                </a:solidFill>
              </a:rPr>
              <a:t>in accordance with its rules</a:t>
            </a:r>
            <a:r>
              <a:rPr lang="en-US" dirty="0" smtClean="0">
                <a:solidFill>
                  <a:schemeClr val="tx2"/>
                </a:solidFill>
              </a:rPr>
              <a:t>.</a:t>
            </a:r>
            <a:endParaRPr lang="en-US" dirty="0">
              <a:solidFill>
                <a:schemeClr val="tx2"/>
              </a:solidFill>
            </a:endParaRPr>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12-56-65 (C) (Appeal)</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159796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solidFill>
                  <a:schemeClr val="tx2"/>
                </a:solidFill>
              </a:rPr>
              <a:t>If a portion of the delinquent debt is collected by the department and the determination of the hearing officer later reversed or the debtor prevails in a claim for refund, the claimant agency shall refund the appropriate amount to the taxpayer, including the appropriate amount of the fee.</a:t>
            </a:r>
          </a:p>
          <a:p>
            <a:r>
              <a:rPr lang="en-US" dirty="0" smtClean="0">
                <a:solidFill>
                  <a:schemeClr val="tx2"/>
                </a:solidFill>
              </a:rPr>
              <a:t>That portion of the refund reflecting the department’s fee must be paid from the claimant agency funds.</a:t>
            </a:r>
            <a:endParaRPr lang="en-US" dirty="0">
              <a:solidFill>
                <a:schemeClr val="tx2"/>
              </a:solidFill>
            </a:endParaRPr>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12-56-65 (D)</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192084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normAutofit lnSpcReduction="10000"/>
          </a:bodyPr>
          <a:lstStyle/>
          <a:p>
            <a:r>
              <a:rPr lang="en-US" dirty="0" smtClean="0">
                <a:solidFill>
                  <a:schemeClr val="tx2"/>
                </a:solidFill>
              </a:rPr>
              <a:t>Simultaneously with the transmittal of proceeds collected to a claimant agency, the department shall provide the agency with an accounting, which, whenever possible, must include the full names of the debtors and the debtors’ social security numbers.</a:t>
            </a:r>
          </a:p>
          <a:p>
            <a:r>
              <a:rPr lang="en-US" dirty="0" smtClean="0">
                <a:solidFill>
                  <a:schemeClr val="tx2"/>
                </a:solidFill>
              </a:rPr>
              <a:t>Upon receipt by the claimant agency of proceeds collected on its behalf by the department and an accounting thereof as specified in this section, the agency shall credit the debtor’s obligation and shall notify the debtor in writing of the amount of the setoff. </a:t>
            </a:r>
            <a:endParaRPr lang="en-US" dirty="0">
              <a:solidFill>
                <a:schemeClr val="tx2"/>
              </a:solidFill>
            </a:endParaRPr>
          </a:p>
        </p:txBody>
      </p:sp>
      <p:sp>
        <p:nvSpPr>
          <p:cNvPr id="5" name="Rectangle 4"/>
          <p:cNvSpPr/>
          <p:nvPr/>
        </p:nvSpPr>
        <p:spPr>
          <a:xfrm>
            <a:off x="609600" y="1429434"/>
            <a:ext cx="80772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12-56-80 (Notification after Setoff)</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396181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chemeClr val="accent1"/>
                </a:solidFill>
              </a:rPr>
              <a:t>SCAC Support</a:t>
            </a:r>
            <a:endParaRPr lang="en-US" b="1" dirty="0">
              <a:solidFill>
                <a:schemeClr val="accent1"/>
              </a:solidFill>
            </a:endParaRPr>
          </a:p>
        </p:txBody>
      </p:sp>
      <p:sp>
        <p:nvSpPr>
          <p:cNvPr id="2" name="Content Placeholder 1"/>
          <p:cNvSpPr>
            <a:spLocks noGrp="1"/>
          </p:cNvSpPr>
          <p:nvPr>
            <p:ph idx="1"/>
          </p:nvPr>
        </p:nvSpPr>
        <p:spPr>
          <a:xfrm>
            <a:off x="872067" y="2257156"/>
            <a:ext cx="7408333" cy="3869007"/>
          </a:xfrm>
        </p:spPr>
        <p:txBody>
          <a:bodyPr>
            <a:normAutofit fontScale="92500" lnSpcReduction="20000"/>
          </a:bodyPr>
          <a:lstStyle/>
          <a:p>
            <a:pPr>
              <a:buClr>
                <a:schemeClr val="tx2"/>
              </a:buClr>
              <a:buSzPct val="75000"/>
              <a:buNone/>
              <a:defRPr/>
            </a:pPr>
            <a:r>
              <a:rPr lang="en-US" sz="3600" b="1" dirty="0" smtClean="0">
                <a:solidFill>
                  <a:schemeClr val="tx2"/>
                </a:solidFill>
              </a:rPr>
              <a:t>Alex Smith</a:t>
            </a:r>
          </a:p>
          <a:p>
            <a:pPr>
              <a:buClr>
                <a:schemeClr val="tx2"/>
              </a:buClr>
              <a:buSzPct val="75000"/>
              <a:buNone/>
              <a:defRPr/>
            </a:pPr>
            <a:r>
              <a:rPr lang="en-US" sz="3600" b="1" dirty="0" smtClean="0">
                <a:solidFill>
                  <a:schemeClr val="tx2"/>
                </a:solidFill>
              </a:rPr>
              <a:t>Ruthie Duvall</a:t>
            </a:r>
          </a:p>
          <a:p>
            <a:pPr>
              <a:buClr>
                <a:schemeClr val="tx2"/>
              </a:buClr>
              <a:buSzPct val="75000"/>
              <a:buNone/>
              <a:defRPr/>
            </a:pPr>
            <a:r>
              <a:rPr lang="en-US" sz="3600" b="1" dirty="0" smtClean="0">
                <a:solidFill>
                  <a:schemeClr val="tx2"/>
                </a:solidFill>
              </a:rPr>
              <a:t>Sharon Berkowitz </a:t>
            </a:r>
            <a:endParaRPr lang="en-US" sz="3600" b="1" dirty="0">
              <a:solidFill>
                <a:schemeClr val="tx2"/>
              </a:solidFill>
            </a:endParaRPr>
          </a:p>
          <a:p>
            <a:pPr lvl="1">
              <a:buClr>
                <a:schemeClr val="tx1"/>
              </a:buClr>
              <a:defRPr/>
            </a:pPr>
            <a:r>
              <a:rPr lang="en-US" sz="3200" dirty="0">
                <a:solidFill>
                  <a:schemeClr val="tx2"/>
                </a:solidFill>
              </a:rPr>
              <a:t>Phone: 803-252-7255</a:t>
            </a:r>
          </a:p>
          <a:p>
            <a:pPr marL="393192" lvl="1" indent="0">
              <a:buClr>
                <a:schemeClr val="tx1"/>
              </a:buClr>
              <a:buNone/>
              <a:defRPr/>
            </a:pPr>
            <a:r>
              <a:rPr lang="en-US" sz="3200" dirty="0">
                <a:solidFill>
                  <a:schemeClr val="tx2"/>
                </a:solidFill>
              </a:rPr>
              <a:t>	         </a:t>
            </a:r>
            <a:r>
              <a:rPr lang="en-US" sz="3200" dirty="0" smtClean="0">
                <a:solidFill>
                  <a:schemeClr val="tx2"/>
                </a:solidFill>
              </a:rPr>
              <a:t> 800-922-6081</a:t>
            </a:r>
            <a:endParaRPr lang="en-US" sz="3200" dirty="0">
              <a:solidFill>
                <a:schemeClr val="tx2"/>
              </a:solidFill>
            </a:endParaRPr>
          </a:p>
          <a:p>
            <a:pPr lvl="1">
              <a:buClr>
                <a:schemeClr val="tx1"/>
              </a:buClr>
              <a:defRPr/>
            </a:pPr>
            <a:r>
              <a:rPr lang="en-US" sz="3200" dirty="0">
                <a:solidFill>
                  <a:schemeClr val="tx2"/>
                </a:solidFill>
              </a:rPr>
              <a:t>Email:  </a:t>
            </a:r>
            <a:r>
              <a:rPr lang="en-US" sz="3200" dirty="0" smtClean="0">
                <a:solidFill>
                  <a:schemeClr val="tx2"/>
                </a:solidFill>
              </a:rPr>
              <a:t>CollectionPrograms@scac.sc</a:t>
            </a:r>
            <a:endParaRPr lang="en-US" sz="3200" dirty="0">
              <a:solidFill>
                <a:schemeClr val="tx2"/>
              </a:solidFill>
            </a:endParaRPr>
          </a:p>
          <a:p>
            <a:pPr lvl="1">
              <a:buClr>
                <a:schemeClr val="tx1"/>
              </a:buClr>
              <a:defRPr/>
            </a:pPr>
            <a:r>
              <a:rPr lang="en-US" sz="3200" dirty="0">
                <a:solidFill>
                  <a:schemeClr val="tx2"/>
                </a:solidFill>
              </a:rPr>
              <a:t>Fax:  803-252-0379</a:t>
            </a:r>
          </a:p>
          <a:p>
            <a:pPr lvl="1">
              <a:buClr>
                <a:schemeClr val="tx1"/>
              </a:buClr>
              <a:defRPr/>
            </a:pPr>
            <a:r>
              <a:rPr lang="en-US" sz="3200" dirty="0">
                <a:solidFill>
                  <a:schemeClr val="tx2"/>
                </a:solidFill>
              </a:rPr>
              <a:t>Website: </a:t>
            </a:r>
            <a:r>
              <a:rPr lang="en-US" sz="3200" u="sng" dirty="0">
                <a:solidFill>
                  <a:schemeClr val="tx2"/>
                </a:solidFill>
              </a:rPr>
              <a:t> www.sccounties.org</a:t>
            </a:r>
          </a:p>
          <a:p>
            <a:pPr marL="0" indent="0">
              <a:buNone/>
            </a:pPr>
            <a:endParaRPr lang="en-US" dirty="0">
              <a:solidFill>
                <a:schemeClr val="tx2"/>
              </a:solidFill>
            </a:endParaRPr>
          </a:p>
        </p:txBody>
      </p:sp>
    </p:spTree>
    <p:extLst>
      <p:ext uri="{BB962C8B-B14F-4D97-AF65-F5344CB8AC3E}">
        <p14:creationId xmlns:p14="http://schemas.microsoft.com/office/powerpoint/2010/main" val="3859478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81000"/>
            <a:ext cx="8686800" cy="871728"/>
          </a:xfrm>
        </p:spPr>
        <p:txBody>
          <a:bodyPr>
            <a:normAutofit/>
          </a:bodyPr>
          <a:lstStyle/>
          <a:p>
            <a:pPr algn="ctr"/>
            <a:r>
              <a:rPr lang="en-US" sz="4000" b="1" dirty="0" smtClean="0">
                <a:solidFill>
                  <a:schemeClr val="accent1"/>
                </a:solidFill>
                <a:latin typeface="+mn-lt"/>
              </a:rPr>
              <a:t>Debt Collection Programs</a:t>
            </a:r>
            <a:endParaRPr lang="en-US" sz="4000" b="1" dirty="0">
              <a:solidFill>
                <a:schemeClr val="accent1"/>
              </a:solidFill>
              <a:latin typeface="+mn-lt"/>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273985"/>
            <a:ext cx="495300" cy="495300"/>
          </a:xfrm>
          <a:prstGeom prst="rect">
            <a:avLst/>
          </a:prstGeom>
        </p:spPr>
      </p:pic>
      <p:sp>
        <p:nvSpPr>
          <p:cNvPr id="12" name="TextBox 11"/>
          <p:cNvSpPr txBox="1"/>
          <p:nvPr/>
        </p:nvSpPr>
        <p:spPr>
          <a:xfrm>
            <a:off x="723900" y="6336969"/>
            <a:ext cx="838200" cy="369332"/>
          </a:xfrm>
          <a:prstGeom prst="rect">
            <a:avLst/>
          </a:prstGeom>
          <a:noFill/>
        </p:spPr>
        <p:txBody>
          <a:bodyPr wrap="square" rtlCol="0">
            <a:spAutoFit/>
          </a:bodyPr>
          <a:lstStyle/>
          <a:p>
            <a:r>
              <a:rPr lang="en-US" b="1" dirty="0" smtClean="0"/>
              <a:t>SCAC</a:t>
            </a:r>
            <a:endParaRPr lang="en-US" b="1" dirty="0"/>
          </a:p>
        </p:txBody>
      </p:sp>
      <p:graphicFrame>
        <p:nvGraphicFramePr>
          <p:cNvPr id="2" name="Diagram 1"/>
          <p:cNvGraphicFramePr/>
          <p:nvPr>
            <p:extLst>
              <p:ext uri="{D42A27DB-BD31-4B8C-83A1-F6EECF244321}">
                <p14:modId xmlns:p14="http://schemas.microsoft.com/office/powerpoint/2010/main" val="1493872274"/>
              </p:ext>
            </p:extLst>
          </p:nvPr>
        </p:nvGraphicFramePr>
        <p:xfrm>
          <a:off x="476250" y="1905000"/>
          <a:ext cx="8286750" cy="4191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p:cNvSpPr txBox="1"/>
          <p:nvPr/>
        </p:nvSpPr>
        <p:spPr>
          <a:xfrm>
            <a:off x="1828800" y="6089319"/>
            <a:ext cx="6629400" cy="369332"/>
          </a:xfrm>
          <a:prstGeom prst="rect">
            <a:avLst/>
          </a:prstGeom>
          <a:noFill/>
        </p:spPr>
        <p:txBody>
          <a:bodyPr wrap="square" rtlCol="0">
            <a:spAutoFit/>
          </a:bodyPr>
          <a:lstStyle/>
          <a:p>
            <a:r>
              <a:rPr lang="en-US" dirty="0" smtClean="0">
                <a:solidFill>
                  <a:schemeClr val="accent3"/>
                </a:solidFill>
              </a:rPr>
              <a:t>(Entities send adjustment files throughout the year, as needed.)</a:t>
            </a:r>
            <a:endParaRPr lang="en-US" dirty="0">
              <a:solidFill>
                <a:schemeClr val="accent3"/>
              </a:solidFill>
            </a:endParaRPr>
          </a:p>
        </p:txBody>
      </p:sp>
      <p:sp>
        <p:nvSpPr>
          <p:cNvPr id="5" name="TextBox 4"/>
          <p:cNvSpPr txBox="1"/>
          <p:nvPr/>
        </p:nvSpPr>
        <p:spPr>
          <a:xfrm>
            <a:off x="228600" y="1219200"/>
            <a:ext cx="8686800" cy="646331"/>
          </a:xfrm>
          <a:prstGeom prst="rect">
            <a:avLst/>
          </a:prstGeom>
          <a:noFill/>
        </p:spPr>
        <p:txBody>
          <a:bodyPr wrap="square" rtlCol="0">
            <a:spAutoFit/>
          </a:bodyPr>
          <a:lstStyle/>
          <a:p>
            <a:pPr algn="ctr"/>
            <a:r>
              <a:rPr lang="en-US" sz="3600" dirty="0" smtClean="0">
                <a:solidFill>
                  <a:schemeClr val="accent2"/>
                </a:solidFill>
              </a:rPr>
              <a:t>Steps for Participating</a:t>
            </a:r>
            <a:endParaRPr lang="en-US" sz="3600" dirty="0">
              <a:solidFill>
                <a:schemeClr val="accent2"/>
              </a:solidFill>
            </a:endParaRPr>
          </a:p>
        </p:txBody>
      </p:sp>
    </p:spTree>
    <p:extLst>
      <p:ext uri="{BB962C8B-B14F-4D97-AF65-F5344CB8AC3E}">
        <p14:creationId xmlns:p14="http://schemas.microsoft.com/office/powerpoint/2010/main" val="21551239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solidFill>
                  <a:schemeClr val="tx2"/>
                </a:solidFill>
              </a:rPr>
              <a:t>(1) “Claimant agency” means any state agency, board, committee, commission, public institution of higher learning, political subdivision, or other governmental or quasi-governmental entity of any state or the United States…. A political subdivision who submits a claim through an association is a claimant agency for the purpose of the notice and appeal provisions and other requirements of this chapter.</a:t>
            </a:r>
            <a:endParaRPr lang="en-US" dirty="0">
              <a:solidFill>
                <a:schemeClr val="tx2"/>
              </a:solidFill>
            </a:endParaRPr>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12-56-20 (Definitions)</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21583728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solidFill>
                  <a:schemeClr val="tx2"/>
                </a:solidFill>
              </a:rPr>
              <a:t>(4) “Delinquent debt” means </a:t>
            </a:r>
            <a:r>
              <a:rPr lang="en-US" b="1" dirty="0" smtClean="0">
                <a:solidFill>
                  <a:schemeClr val="tx2"/>
                </a:solidFill>
              </a:rPr>
              <a:t>a sum due and owing a claimant agency</a:t>
            </a:r>
            <a:r>
              <a:rPr lang="en-US" dirty="0" smtClean="0">
                <a:solidFill>
                  <a:schemeClr val="tx2"/>
                </a:solidFill>
              </a:rPr>
              <a:t> including collection costs, court costs, fines, penalties, and interest, which have accrued through contract, subrogation, tort, operation of law, or other legal theory regardless of whether there is an outstanding judgment for that sum which is legally collectable and </a:t>
            </a:r>
            <a:r>
              <a:rPr lang="en-US" b="1" dirty="0" smtClean="0">
                <a:solidFill>
                  <a:schemeClr val="tx2"/>
                </a:solidFill>
              </a:rPr>
              <a:t>for which a collection effort has been or is being made.</a:t>
            </a:r>
            <a:endParaRPr lang="en-US" b="1" dirty="0">
              <a:solidFill>
                <a:schemeClr val="tx2"/>
              </a:solidFill>
            </a:endParaRPr>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12-56-20 (Definitions)</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2906163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lstStyle/>
          <a:p>
            <a:r>
              <a:rPr lang="en-US" dirty="0" smtClean="0">
                <a:solidFill>
                  <a:schemeClr val="tx2"/>
                </a:solidFill>
              </a:rPr>
              <a:t>"Delinquent debt”…also </a:t>
            </a:r>
            <a:r>
              <a:rPr lang="en-US" dirty="0">
                <a:solidFill>
                  <a:schemeClr val="tx2"/>
                </a:solidFill>
              </a:rPr>
              <a:t>includes any fine, penalty, cost, fee, assessment, surcharge, service charge, restitution, or other amount imposed by a court or as a direct consequence of a final court order </a:t>
            </a:r>
            <a:r>
              <a:rPr lang="en-US" b="1" dirty="0">
                <a:solidFill>
                  <a:schemeClr val="tx2"/>
                </a:solidFill>
              </a:rPr>
              <a:t>which is received by or payable to the clerk of the appropriate court or treasurer of the entity where the court is located</a:t>
            </a:r>
            <a:r>
              <a:rPr lang="en-US" dirty="0" smtClean="0">
                <a:solidFill>
                  <a:schemeClr val="tx2"/>
                </a:solidFill>
              </a:rPr>
              <a:t>.</a:t>
            </a:r>
            <a:endParaRPr lang="en-US" b="1" dirty="0">
              <a:solidFill>
                <a:schemeClr val="tx2"/>
              </a:solidFill>
            </a:endParaRPr>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12-56-20 (Definitions)</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3713954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895600"/>
            <a:ext cx="8229600" cy="3429000"/>
          </a:xfrm>
        </p:spPr>
        <p:txBody>
          <a:bodyPr/>
          <a:lstStyle/>
          <a:p>
            <a:r>
              <a:rPr lang="en-US" dirty="0" smtClean="0">
                <a:solidFill>
                  <a:schemeClr val="tx2"/>
                </a:solidFill>
              </a:rPr>
              <a:t>(A) The collection remedy under this chapter is </a:t>
            </a:r>
            <a:r>
              <a:rPr lang="en-US" b="1" dirty="0" smtClean="0">
                <a:solidFill>
                  <a:schemeClr val="tx2"/>
                </a:solidFill>
              </a:rPr>
              <a:t>in addition to </a:t>
            </a:r>
            <a:r>
              <a:rPr lang="en-US" dirty="0" smtClean="0">
                <a:solidFill>
                  <a:schemeClr val="tx2"/>
                </a:solidFill>
              </a:rPr>
              <a:t>any other remedy available by law.</a:t>
            </a:r>
          </a:p>
          <a:p>
            <a:r>
              <a:rPr lang="en-US" dirty="0" smtClean="0">
                <a:solidFill>
                  <a:schemeClr val="tx2"/>
                </a:solidFill>
              </a:rPr>
              <a:t>(B) Claimant agencies </a:t>
            </a:r>
            <a:r>
              <a:rPr lang="en-US" u="sng" dirty="0" smtClean="0">
                <a:solidFill>
                  <a:schemeClr val="tx2"/>
                </a:solidFill>
              </a:rPr>
              <a:t>may</a:t>
            </a:r>
            <a:r>
              <a:rPr lang="en-US" dirty="0" smtClean="0">
                <a:solidFill>
                  <a:schemeClr val="tx2"/>
                </a:solidFill>
              </a:rPr>
              <a:t> </a:t>
            </a:r>
            <a:r>
              <a:rPr lang="en-US" b="1" dirty="0" smtClean="0">
                <a:solidFill>
                  <a:schemeClr val="tx2"/>
                </a:solidFill>
              </a:rPr>
              <a:t>submit…all delinquent debts</a:t>
            </a:r>
            <a:r>
              <a:rPr lang="en-US" dirty="0" smtClean="0">
                <a:solidFill>
                  <a:schemeClr val="tx2"/>
                </a:solidFill>
              </a:rPr>
              <a:t> which they are owed.</a:t>
            </a:r>
          </a:p>
          <a:p>
            <a:endParaRPr lang="en-US" dirty="0"/>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12-56-30 (Collection of Debt)</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32655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895600"/>
            <a:ext cx="8229600" cy="3429000"/>
          </a:xfrm>
        </p:spPr>
        <p:txBody>
          <a:bodyPr/>
          <a:lstStyle/>
          <a:p>
            <a:r>
              <a:rPr lang="en-US" dirty="0" smtClean="0">
                <a:solidFill>
                  <a:schemeClr val="tx2"/>
                </a:solidFill>
              </a:rPr>
              <a:t>“The </a:t>
            </a:r>
            <a:r>
              <a:rPr lang="en-US" dirty="0">
                <a:solidFill>
                  <a:schemeClr val="tx2"/>
                </a:solidFill>
              </a:rPr>
              <a:t>license must remain suspended </a:t>
            </a:r>
            <a:r>
              <a:rPr lang="en-US" b="1" dirty="0">
                <a:solidFill>
                  <a:schemeClr val="tx2"/>
                </a:solidFill>
              </a:rPr>
              <a:t>until satisfactory evidence has been furnished to the department </a:t>
            </a:r>
            <a:r>
              <a:rPr lang="en-US" dirty="0">
                <a:solidFill>
                  <a:schemeClr val="tx2"/>
                </a:solidFill>
              </a:rPr>
              <a:t>of compliance with the terms of the citation </a:t>
            </a:r>
            <a:r>
              <a:rPr lang="en-US" dirty="0" smtClean="0">
                <a:solidFill>
                  <a:schemeClr val="tx2"/>
                </a:solidFill>
              </a:rPr>
              <a:t>… and </a:t>
            </a:r>
            <a:r>
              <a:rPr lang="en-US" dirty="0">
                <a:solidFill>
                  <a:schemeClr val="tx2"/>
                </a:solidFill>
              </a:rPr>
              <a:t>any further order of the court having jurisdiction in the matter </a:t>
            </a:r>
            <a:r>
              <a:rPr lang="en-US" u="sng" dirty="0">
                <a:solidFill>
                  <a:schemeClr val="tx2"/>
                </a:solidFill>
              </a:rPr>
              <a:t>and</a:t>
            </a:r>
            <a:r>
              <a:rPr lang="en-US" dirty="0">
                <a:solidFill>
                  <a:schemeClr val="tx2"/>
                </a:solidFill>
              </a:rPr>
              <a:t> until a </a:t>
            </a:r>
            <a:r>
              <a:rPr lang="en-US" b="1" dirty="0">
                <a:solidFill>
                  <a:schemeClr val="tx2"/>
                </a:solidFill>
              </a:rPr>
              <a:t>reinstatement fee </a:t>
            </a:r>
            <a:r>
              <a:rPr lang="en-US" dirty="0">
                <a:solidFill>
                  <a:schemeClr val="tx2"/>
                </a:solidFill>
              </a:rPr>
              <a:t>as provided in Section 56-1-390 is paid to the department</a:t>
            </a:r>
            <a:r>
              <a:rPr lang="en-US" dirty="0" smtClean="0">
                <a:solidFill>
                  <a:schemeClr val="tx2"/>
                </a:solidFill>
              </a:rPr>
              <a:t>.”</a:t>
            </a:r>
            <a:endParaRPr lang="en-US" dirty="0"/>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56-25-20 (NRVC)</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2541770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85088"/>
          </a:xfrm>
        </p:spPr>
        <p:txBody>
          <a:bodyPr>
            <a:normAutofit/>
          </a:bodyPr>
          <a:lstStyle/>
          <a:p>
            <a:pPr algn="ctr"/>
            <a:r>
              <a:rPr lang="en-US" sz="5400" b="1" dirty="0">
                <a:solidFill>
                  <a:schemeClr val="accent1"/>
                </a:solidFill>
                <a:effectLst>
                  <a:outerShdw blurRad="38100" dist="38100" dir="2700000" algn="tl">
                    <a:srgbClr val="C0C0C0"/>
                  </a:outerShdw>
                </a:effectLst>
              </a:rPr>
              <a:t> </a:t>
            </a:r>
            <a:r>
              <a:rPr lang="en-US" sz="5400" b="1" dirty="0">
                <a:solidFill>
                  <a:schemeClr val="accent1"/>
                </a:solidFill>
              </a:rPr>
              <a:t>Setoff Debt Collection Act</a:t>
            </a:r>
            <a:endParaRPr lang="en-US" dirty="0"/>
          </a:p>
        </p:txBody>
      </p:sp>
      <p:sp>
        <p:nvSpPr>
          <p:cNvPr id="3" name="Content Placeholder 2"/>
          <p:cNvSpPr>
            <a:spLocks noGrp="1"/>
          </p:cNvSpPr>
          <p:nvPr>
            <p:ph idx="1"/>
          </p:nvPr>
        </p:nvSpPr>
        <p:spPr>
          <a:xfrm>
            <a:off x="457200" y="2209800"/>
            <a:ext cx="8229600" cy="4114800"/>
          </a:xfrm>
        </p:spPr>
        <p:txBody>
          <a:bodyPr>
            <a:normAutofit lnSpcReduction="10000"/>
          </a:bodyPr>
          <a:lstStyle/>
          <a:p>
            <a:r>
              <a:rPr lang="en-US" dirty="0" smtClean="0">
                <a:solidFill>
                  <a:schemeClr val="tx2"/>
                </a:solidFill>
              </a:rPr>
              <a:t>A request for setoff may be made only </a:t>
            </a:r>
            <a:r>
              <a:rPr lang="en-US" b="1" dirty="0" smtClean="0">
                <a:solidFill>
                  <a:schemeClr val="tx2"/>
                </a:solidFill>
              </a:rPr>
              <a:t>after</a:t>
            </a:r>
            <a:r>
              <a:rPr lang="en-US" dirty="0" smtClean="0">
                <a:solidFill>
                  <a:schemeClr val="tx2"/>
                </a:solidFill>
              </a:rPr>
              <a:t> the claimant agency has </a:t>
            </a:r>
            <a:r>
              <a:rPr lang="en-US" b="1" dirty="0" smtClean="0">
                <a:solidFill>
                  <a:schemeClr val="tx2"/>
                </a:solidFill>
              </a:rPr>
              <a:t>notified the debtor </a:t>
            </a:r>
            <a:r>
              <a:rPr lang="en-US" dirty="0" smtClean="0">
                <a:solidFill>
                  <a:schemeClr val="tx2"/>
                </a:solidFill>
              </a:rPr>
              <a:t>of its intention to cause the debtor’s refund to be set off </a:t>
            </a:r>
            <a:r>
              <a:rPr lang="en-US" b="1" dirty="0" smtClean="0">
                <a:solidFill>
                  <a:schemeClr val="tx2"/>
                </a:solidFill>
              </a:rPr>
              <a:t>not less than thirty days</a:t>
            </a:r>
            <a:r>
              <a:rPr lang="en-US" dirty="0" smtClean="0">
                <a:solidFill>
                  <a:schemeClr val="tx2"/>
                </a:solidFill>
              </a:rPr>
              <a:t> before the claimant agency’s request to the department. </a:t>
            </a:r>
          </a:p>
          <a:p>
            <a:r>
              <a:rPr lang="en-US" dirty="0" smtClean="0">
                <a:solidFill>
                  <a:schemeClr val="tx2"/>
                </a:solidFill>
              </a:rPr>
              <a:t>The claimant agency </a:t>
            </a:r>
            <a:r>
              <a:rPr lang="en-US" u="sng" dirty="0" smtClean="0">
                <a:solidFill>
                  <a:schemeClr val="tx2"/>
                </a:solidFill>
              </a:rPr>
              <a:t>shall</a:t>
            </a:r>
            <a:r>
              <a:rPr lang="en-US" dirty="0" smtClean="0">
                <a:solidFill>
                  <a:schemeClr val="tx2"/>
                </a:solidFill>
              </a:rPr>
              <a:t> </a:t>
            </a:r>
            <a:r>
              <a:rPr lang="en-US" b="1" dirty="0" smtClean="0">
                <a:solidFill>
                  <a:schemeClr val="tx2"/>
                </a:solidFill>
              </a:rPr>
              <a:t>promptly notify</a:t>
            </a:r>
            <a:r>
              <a:rPr lang="en-US" dirty="0" smtClean="0">
                <a:solidFill>
                  <a:schemeClr val="tx2"/>
                </a:solidFill>
              </a:rPr>
              <a:t> the debtor </a:t>
            </a:r>
            <a:r>
              <a:rPr lang="en-US" b="1" dirty="0" smtClean="0">
                <a:solidFill>
                  <a:schemeClr val="tx2"/>
                </a:solidFill>
              </a:rPr>
              <a:t>when the liability out of which the setoff arises is satisfied</a:t>
            </a:r>
            <a:r>
              <a:rPr lang="en-US" dirty="0" smtClean="0">
                <a:solidFill>
                  <a:schemeClr val="tx2"/>
                </a:solidFill>
              </a:rPr>
              <a:t>.</a:t>
            </a:r>
          </a:p>
          <a:p>
            <a:r>
              <a:rPr lang="en-US" dirty="0" smtClean="0">
                <a:solidFill>
                  <a:schemeClr val="tx2"/>
                </a:solidFill>
              </a:rPr>
              <a:t>The claimant agency </a:t>
            </a:r>
            <a:r>
              <a:rPr lang="en-US" u="sng" dirty="0" smtClean="0">
                <a:solidFill>
                  <a:schemeClr val="tx2"/>
                </a:solidFill>
              </a:rPr>
              <a:t>shall</a:t>
            </a:r>
            <a:r>
              <a:rPr lang="en-US" dirty="0" smtClean="0">
                <a:solidFill>
                  <a:schemeClr val="tx2"/>
                </a:solidFill>
              </a:rPr>
              <a:t> </a:t>
            </a:r>
            <a:r>
              <a:rPr lang="en-US" b="1" dirty="0" smtClean="0">
                <a:solidFill>
                  <a:schemeClr val="tx2"/>
                </a:solidFill>
              </a:rPr>
              <a:t>promptly notify </a:t>
            </a:r>
            <a:r>
              <a:rPr lang="en-US" dirty="0" smtClean="0">
                <a:solidFill>
                  <a:schemeClr val="tx2"/>
                </a:solidFill>
              </a:rPr>
              <a:t>the department of a </a:t>
            </a:r>
            <a:r>
              <a:rPr lang="en-US" b="1" dirty="0" smtClean="0">
                <a:solidFill>
                  <a:schemeClr val="tx2"/>
                </a:solidFill>
              </a:rPr>
              <a:t>reduction in the delinquent debt</a:t>
            </a:r>
            <a:r>
              <a:rPr lang="en-US" dirty="0" smtClean="0">
                <a:solidFill>
                  <a:schemeClr val="tx2"/>
                </a:solidFill>
              </a:rPr>
              <a:t>.</a:t>
            </a:r>
            <a:endParaRPr lang="en-US" dirty="0">
              <a:solidFill>
                <a:schemeClr val="tx2"/>
              </a:solidFill>
            </a:endParaRPr>
          </a:p>
        </p:txBody>
      </p:sp>
      <p:sp>
        <p:nvSpPr>
          <p:cNvPr id="5" name="Rectangle 4"/>
          <p:cNvSpPr/>
          <p:nvPr/>
        </p:nvSpPr>
        <p:spPr>
          <a:xfrm>
            <a:off x="1143000" y="1429434"/>
            <a:ext cx="7162800" cy="646331"/>
          </a:xfrm>
          <a:prstGeom prst="rect">
            <a:avLst/>
          </a:prstGeom>
        </p:spPr>
        <p:txBody>
          <a:bodyPr wrap="square">
            <a:spAutoFit/>
          </a:bodyPr>
          <a:lstStyle/>
          <a:p>
            <a:pPr algn="ctr"/>
            <a:r>
              <a:rPr lang="en-US" b="1" dirty="0">
                <a:solidFill>
                  <a:schemeClr val="accent2"/>
                </a:solidFill>
              </a:rPr>
              <a:t>§ </a:t>
            </a:r>
            <a:r>
              <a:rPr lang="en-US" sz="3600" b="1" dirty="0" smtClean="0">
                <a:solidFill>
                  <a:schemeClr val="accent2"/>
                </a:solidFill>
              </a:rPr>
              <a:t>12-56-60 (A)</a:t>
            </a:r>
            <a:r>
              <a:rPr lang="en-US" b="1" dirty="0" smtClean="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393809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27248</TotalTime>
  <Words>1683</Words>
  <Application>Microsoft Office PowerPoint</Application>
  <PresentationFormat>On-screen Show (4:3)</PresentationFormat>
  <Paragraphs>138</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Black</vt:lpstr>
      <vt:lpstr>Calibri</vt:lpstr>
      <vt:lpstr>Constantia</vt:lpstr>
      <vt:lpstr>Wingdings 2</vt:lpstr>
      <vt:lpstr>Flow</vt:lpstr>
      <vt:lpstr>Setoff Debt Collection Program</vt:lpstr>
      <vt:lpstr>Debt Collection Programs</vt:lpstr>
      <vt:lpstr>Debt Collection Programs</vt:lpstr>
      <vt:lpstr> Setoff Debt Collection Act</vt:lpstr>
      <vt:lpstr> Setoff Debt Collection Act</vt:lpstr>
      <vt:lpstr> Setoff Debt Collection Act</vt:lpstr>
      <vt:lpstr> Setoff Debt Collection Act</vt:lpstr>
      <vt:lpstr> Setoff Debt Collection Act</vt:lpstr>
      <vt:lpstr> Setoff Debt Collection Act</vt:lpstr>
      <vt:lpstr> Setoff Debt Collection Act</vt:lpstr>
      <vt:lpstr> Setoff Debt Collection Act</vt:lpstr>
      <vt:lpstr> Setoff Debt Collection Act</vt:lpstr>
      <vt:lpstr> Setoff Debt Collection Act</vt:lpstr>
      <vt:lpstr> Setoff Debt Collection Act</vt:lpstr>
      <vt:lpstr> Setoff Debt Collection Act</vt:lpstr>
      <vt:lpstr> Setoff Debt Collection Act</vt:lpstr>
      <vt:lpstr> Setoff Debt Collection Act</vt:lpstr>
      <vt:lpstr> Setoff Debt Collection Act</vt:lpstr>
      <vt:lpstr> Setoff Debt Collection Act</vt:lpstr>
      <vt:lpstr> Setoff Debt Collection Act</vt:lpstr>
      <vt:lpstr> Setoff Debt Collection Act</vt:lpstr>
      <vt:lpstr> Setoff Debt Collection Act</vt:lpstr>
      <vt:lpstr>SCAC Support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Debt Collection Workshop</dc:title>
  <dc:creator>Melinda Suddes</dc:creator>
  <cp:lastModifiedBy>JAMES HAYES</cp:lastModifiedBy>
  <cp:revision>289</cp:revision>
  <cp:lastPrinted>2018-08-14T20:58:01Z</cp:lastPrinted>
  <dcterms:created xsi:type="dcterms:W3CDTF">2014-06-05T15:59:02Z</dcterms:created>
  <dcterms:modified xsi:type="dcterms:W3CDTF">2018-10-04T17:55:13Z</dcterms:modified>
</cp:coreProperties>
</file>