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42"/>
  </p:notesMasterIdLst>
  <p:sldIdLst>
    <p:sldId id="256" r:id="rId2"/>
    <p:sldId id="257" r:id="rId3"/>
    <p:sldId id="294" r:id="rId4"/>
    <p:sldId id="295" r:id="rId5"/>
    <p:sldId id="296" r:id="rId6"/>
    <p:sldId id="292" r:id="rId7"/>
    <p:sldId id="293" r:id="rId8"/>
    <p:sldId id="258" r:id="rId9"/>
    <p:sldId id="260" r:id="rId10"/>
    <p:sldId id="288" r:id="rId11"/>
    <p:sldId id="287" r:id="rId12"/>
    <p:sldId id="290" r:id="rId13"/>
    <p:sldId id="291" r:id="rId14"/>
    <p:sldId id="289" r:id="rId15"/>
    <p:sldId id="259" r:id="rId16"/>
    <p:sldId id="261" r:id="rId17"/>
    <p:sldId id="262" r:id="rId18"/>
    <p:sldId id="263" r:id="rId19"/>
    <p:sldId id="264" r:id="rId20"/>
    <p:sldId id="276" r:id="rId21"/>
    <p:sldId id="277" r:id="rId22"/>
    <p:sldId id="265" r:id="rId23"/>
    <p:sldId id="266" r:id="rId24"/>
    <p:sldId id="286" r:id="rId25"/>
    <p:sldId id="278" r:id="rId26"/>
    <p:sldId id="279" r:id="rId27"/>
    <p:sldId id="280" r:id="rId28"/>
    <p:sldId id="281" r:id="rId29"/>
    <p:sldId id="282" r:id="rId30"/>
    <p:sldId id="267" r:id="rId31"/>
    <p:sldId id="268" r:id="rId32"/>
    <p:sldId id="269" r:id="rId33"/>
    <p:sldId id="270" r:id="rId34"/>
    <p:sldId id="271" r:id="rId35"/>
    <p:sldId id="272" r:id="rId36"/>
    <p:sldId id="273" r:id="rId37"/>
    <p:sldId id="285" r:id="rId38"/>
    <p:sldId id="274" r:id="rId39"/>
    <p:sldId id="275" r:id="rId40"/>
    <p:sldId id="283" r:id="rId41"/>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snapToGrid="0">
      <p:cViewPr varScale="1">
        <p:scale>
          <a:sx n="161" d="100"/>
          <a:sy n="161" d="100"/>
        </p:scale>
        <p:origin x="150" y="20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E0852C0C-4A91-4305-8596-A07897AA388C}" type="datetimeFigureOut">
              <a:rPr lang="en-US" smtClean="0"/>
              <a:t>10/5/2018</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A27EA928-F1A2-4474-9365-9760AD79C33D}" type="slidenum">
              <a:rPr lang="en-US" smtClean="0"/>
              <a:t>‹#›</a:t>
            </a:fld>
            <a:endParaRPr lang="en-US"/>
          </a:p>
        </p:txBody>
      </p:sp>
    </p:spTree>
    <p:extLst>
      <p:ext uri="{BB962C8B-B14F-4D97-AF65-F5344CB8AC3E}">
        <p14:creationId xmlns:p14="http://schemas.microsoft.com/office/powerpoint/2010/main" val="30039526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27EA928-F1A2-4474-9365-9760AD79C33D}" type="slidenum">
              <a:rPr lang="en-US" smtClean="0"/>
              <a:t>7</a:t>
            </a:fld>
            <a:endParaRPr lang="en-US"/>
          </a:p>
        </p:txBody>
      </p:sp>
    </p:spTree>
    <p:extLst>
      <p:ext uri="{BB962C8B-B14F-4D97-AF65-F5344CB8AC3E}">
        <p14:creationId xmlns:p14="http://schemas.microsoft.com/office/powerpoint/2010/main" val="387524694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HD-PanelTitle-GrommetsCombin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10/5/2018</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4"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1"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5BFA754-D5C3-4E66-96A6-867B257F58DC}" type="datetimeFigureOut">
              <a:rPr lang="en-US" dirty="0"/>
              <a:t>10/5/2018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10/5/2018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10/5/2018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10/5/2018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10/5/2018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HD-PanelContent-GrommetsCombined.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10/5/2018</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s://www.dol.gov/whd/media/press/whdprssToc.asp?topic=MIS#CurrentTopic"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s://www.irs.gov/pub/irs-pdf/f8919.pdf"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hyperlink" Target="https://www.irs.gov/pub/irs-pdf/f8952.pdf"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hyperlink" Target="https://www.irsvideos.gov/Business/Employers/ProperWorkerClassification"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1800" b="1" dirty="0" smtClean="0"/>
              <a:t>Employee vs. Independent Contractor Dilemma and Due Diligence Considerations</a:t>
            </a:r>
            <a:r>
              <a:rPr lang="en-US" dirty="0" smtClean="0"/>
              <a:t>	</a:t>
            </a:r>
            <a:endParaRPr lang="en-US" dirty="0"/>
          </a:p>
        </p:txBody>
      </p:sp>
      <p:sp>
        <p:nvSpPr>
          <p:cNvPr id="3" name="Subtitle 2"/>
          <p:cNvSpPr>
            <a:spLocks noGrp="1"/>
          </p:cNvSpPr>
          <p:nvPr>
            <p:ph type="subTitle" idx="1"/>
          </p:nvPr>
        </p:nvSpPr>
        <p:spPr/>
        <p:txBody>
          <a:bodyPr>
            <a:normAutofit/>
          </a:bodyPr>
          <a:lstStyle/>
          <a:p>
            <a:r>
              <a:rPr lang="en-US" sz="1400" dirty="0" smtClean="0"/>
              <a:t>Presented by: Ronnie Head, CPA</a:t>
            </a:r>
          </a:p>
          <a:p>
            <a:r>
              <a:rPr lang="en-US" sz="1400" dirty="0" smtClean="0"/>
              <a:t>Senior Assistant Comptroller General </a:t>
            </a:r>
          </a:p>
          <a:p>
            <a:r>
              <a:rPr lang="en-US" sz="1400" dirty="0" smtClean="0"/>
              <a:t>State of South Carolina</a:t>
            </a:r>
          </a:p>
          <a:p>
            <a:endParaRPr lang="en-US" sz="1400" dirty="0" smtClean="0"/>
          </a:p>
        </p:txBody>
      </p:sp>
    </p:spTree>
    <p:extLst>
      <p:ext uri="{BB962C8B-B14F-4D97-AF65-F5344CB8AC3E}">
        <p14:creationId xmlns:p14="http://schemas.microsoft.com/office/powerpoint/2010/main" val="3053387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 Department of Labor </a:t>
            </a:r>
            <a:endParaRPr lang="en-US" dirty="0"/>
          </a:p>
        </p:txBody>
      </p:sp>
      <p:sp>
        <p:nvSpPr>
          <p:cNvPr id="3" name="Text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3312785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443975" y="708454"/>
            <a:ext cx="9304050" cy="5519351"/>
          </a:xfrm>
          <a:prstGeom prst="rect">
            <a:avLst/>
          </a:prstGeom>
        </p:spPr>
      </p:pic>
    </p:spTree>
    <p:extLst>
      <p:ext uri="{BB962C8B-B14F-4D97-AF65-F5344CB8AC3E}">
        <p14:creationId xmlns:p14="http://schemas.microsoft.com/office/powerpoint/2010/main" val="297376361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Wage and Hour Division of DOL</a:t>
            </a:r>
            <a:endParaRPr lang="en-US" dirty="0"/>
          </a:p>
        </p:txBody>
      </p:sp>
      <p:sp>
        <p:nvSpPr>
          <p:cNvPr id="3" name="Content Placeholder 2"/>
          <p:cNvSpPr>
            <a:spLocks noGrp="1"/>
          </p:cNvSpPr>
          <p:nvPr>
            <p:ph idx="1"/>
          </p:nvPr>
        </p:nvSpPr>
        <p:spPr>
          <a:xfrm>
            <a:off x="1295402" y="2540457"/>
            <a:ext cx="9601196" cy="3318936"/>
          </a:xfrm>
        </p:spPr>
        <p:txBody>
          <a:bodyPr>
            <a:normAutofit lnSpcReduction="10000"/>
          </a:bodyPr>
          <a:lstStyle/>
          <a:p>
            <a:r>
              <a:rPr lang="en-US" dirty="0" smtClean="0"/>
              <a:t>Employer-Employee relationship tested by “economic reality” rather than “technical concepts”:</a:t>
            </a:r>
          </a:p>
          <a:p>
            <a:r>
              <a:rPr lang="en-US" dirty="0" smtClean="0"/>
              <a:t>U.S. Supreme Court- no single rule or test for making the determination…total activity or situation which controls.  Factors include:</a:t>
            </a:r>
          </a:p>
          <a:p>
            <a:pPr lvl="1"/>
            <a:r>
              <a:rPr lang="en-US" dirty="0" smtClean="0"/>
              <a:t>Extent to which the services rendered are an integral part of the principal’s business</a:t>
            </a:r>
          </a:p>
          <a:p>
            <a:pPr lvl="1"/>
            <a:r>
              <a:rPr lang="en-US" dirty="0" smtClean="0"/>
              <a:t>Permanency of the relationship</a:t>
            </a:r>
          </a:p>
          <a:p>
            <a:pPr lvl="1"/>
            <a:r>
              <a:rPr lang="en-US" dirty="0" smtClean="0"/>
              <a:t>Amount of the alleged contractor’s investment in facilities and equipment</a:t>
            </a:r>
          </a:p>
          <a:p>
            <a:pPr lvl="1"/>
            <a:r>
              <a:rPr lang="en-US" dirty="0" smtClean="0"/>
              <a:t>Nature and degree of control by the principal</a:t>
            </a:r>
          </a:p>
        </p:txBody>
      </p:sp>
    </p:spTree>
    <p:extLst>
      <p:ext uri="{BB962C8B-B14F-4D97-AF65-F5344CB8AC3E}">
        <p14:creationId xmlns:p14="http://schemas.microsoft.com/office/powerpoint/2010/main" val="266258495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Wage and Hour Division of </a:t>
            </a:r>
            <a:r>
              <a:rPr lang="en-US" dirty="0" smtClean="0"/>
              <a:t>DOL (continued)</a:t>
            </a:r>
            <a:endParaRPr lang="en-US" dirty="0"/>
          </a:p>
        </p:txBody>
      </p:sp>
      <p:sp>
        <p:nvSpPr>
          <p:cNvPr id="3" name="Content Placeholder 2"/>
          <p:cNvSpPr>
            <a:spLocks noGrp="1"/>
          </p:cNvSpPr>
          <p:nvPr>
            <p:ph idx="1"/>
          </p:nvPr>
        </p:nvSpPr>
        <p:spPr/>
        <p:txBody>
          <a:bodyPr/>
          <a:lstStyle/>
          <a:p>
            <a:pPr lvl="1"/>
            <a:r>
              <a:rPr lang="en-US" dirty="0" smtClean="0"/>
              <a:t>Alleged contractor’s opportunities for profit and loss</a:t>
            </a:r>
          </a:p>
          <a:p>
            <a:pPr lvl="1"/>
            <a:r>
              <a:rPr lang="en-US" dirty="0" smtClean="0"/>
              <a:t>Amount of initiative, judgment, or foresight in open market competition with others required for the success of the claimed independent contractor</a:t>
            </a:r>
          </a:p>
          <a:p>
            <a:pPr lvl="1"/>
            <a:r>
              <a:rPr lang="en-US" dirty="0" smtClean="0"/>
              <a:t>Degree of independent business organization and operation</a:t>
            </a:r>
          </a:p>
          <a:p>
            <a:r>
              <a:rPr lang="en-US" dirty="0" smtClean="0"/>
              <a:t>DOL and IRS have a MOU- Agreement of parties with respect to a joint initiative to improve compliance with laws and regulations</a:t>
            </a:r>
          </a:p>
          <a:p>
            <a:pPr lvl="1"/>
            <a:r>
              <a:rPr lang="en-US" dirty="0" smtClean="0"/>
              <a:t>Information sharing and other collaboration </a:t>
            </a:r>
          </a:p>
        </p:txBody>
      </p:sp>
    </p:spTree>
    <p:extLst>
      <p:ext uri="{BB962C8B-B14F-4D97-AF65-F5344CB8AC3E}">
        <p14:creationId xmlns:p14="http://schemas.microsoft.com/office/powerpoint/2010/main" val="383641448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U.S. DOL Misclassification News Releases</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hlinkClick r:id="rId2"/>
              </a:rPr>
              <a:t>https</a:t>
            </a:r>
            <a:r>
              <a:rPr lang="en-US" dirty="0">
                <a:hlinkClick r:id="rId2"/>
              </a:rPr>
              <a:t>://</a:t>
            </a:r>
            <a:r>
              <a:rPr lang="en-US" dirty="0" smtClean="0">
                <a:hlinkClick r:id="rId2"/>
              </a:rPr>
              <a:t>www.dol.gov/whd/media/press/whdprssToc.asp?topic=MIS#CurrentTopic</a:t>
            </a:r>
            <a:endParaRPr lang="en-US" dirty="0" smtClean="0"/>
          </a:p>
          <a:p>
            <a:pPr lvl="1"/>
            <a:r>
              <a:rPr lang="en-US" dirty="0" smtClean="0"/>
              <a:t>9/11/2018- San Diego Area- US DOL reclassified 17 workers as employees resulting in a $61k payment (minimum wage, overtime, accurate payroll records)</a:t>
            </a:r>
          </a:p>
          <a:p>
            <a:pPr lvl="1"/>
            <a:r>
              <a:rPr lang="en-US" dirty="0" smtClean="0"/>
              <a:t>9/11/2018- Mississippi- Paid $15k in back wages to 12 employees – minimum wage and OT violations due to miss-classified employees. Also child labor violations…</a:t>
            </a:r>
          </a:p>
          <a:p>
            <a:pPr lvl="1"/>
            <a:r>
              <a:rPr lang="en-US" dirty="0" smtClean="0"/>
              <a:t>4/30/2018- Michigan- US DOL reclassified 17 workers as employees- $137k (back wages)</a:t>
            </a:r>
          </a:p>
          <a:p>
            <a:pPr lvl="1"/>
            <a:r>
              <a:rPr lang="en-US" dirty="0" smtClean="0"/>
              <a:t>6/20/2017- San Francisco- FLSA violation of misclassifying 743 workers- Company paid $3.4 million in unpaid overtime and Company entered into an enhanced compliance agreement</a:t>
            </a:r>
          </a:p>
          <a:p>
            <a:pPr lvl="1"/>
            <a:r>
              <a:rPr lang="en-US" dirty="0" smtClean="0"/>
              <a:t>5/9/2013- Kentucky- 196 workers misclassified- $1.075M in back wages and liquidated damages paid</a:t>
            </a:r>
          </a:p>
          <a:p>
            <a:pPr marL="457200" lvl="1" indent="0">
              <a:buNone/>
            </a:pPr>
            <a:endParaRPr lang="en-US" dirty="0" smtClean="0"/>
          </a:p>
          <a:p>
            <a:pPr lvl="1"/>
            <a:endParaRPr lang="en-US" dirty="0"/>
          </a:p>
        </p:txBody>
      </p:sp>
    </p:spTree>
    <p:extLst>
      <p:ext uri="{BB962C8B-B14F-4D97-AF65-F5344CB8AC3E}">
        <p14:creationId xmlns:p14="http://schemas.microsoft.com/office/powerpoint/2010/main" val="397413420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IRS Publication 15-A 	</a:t>
            </a:r>
            <a:endParaRPr lang="en-US" dirty="0"/>
          </a:p>
        </p:txBody>
      </p:sp>
      <p:sp>
        <p:nvSpPr>
          <p:cNvPr id="3" name="Content Placeholder 2"/>
          <p:cNvSpPr>
            <a:spLocks noGrp="1"/>
          </p:cNvSpPr>
          <p:nvPr>
            <p:ph idx="1"/>
          </p:nvPr>
        </p:nvSpPr>
        <p:spPr/>
        <p:txBody>
          <a:bodyPr/>
          <a:lstStyle/>
          <a:p>
            <a:endParaRPr lang="en-US" dirty="0" smtClean="0"/>
          </a:p>
          <a:p>
            <a:endParaRPr lang="en-US" dirty="0"/>
          </a:p>
          <a:p>
            <a:r>
              <a:rPr lang="en-US" dirty="0" smtClean="0"/>
              <a:t>General Rule- if you have the </a:t>
            </a:r>
            <a:r>
              <a:rPr lang="en-US" b="1" dirty="0" smtClean="0"/>
              <a:t>right to control or direct only the result of the work and not the means and methods of accomplishing the result- independent contractor</a:t>
            </a:r>
          </a:p>
          <a:p>
            <a:endParaRPr lang="en-US" b="1" dirty="0" smtClean="0"/>
          </a:p>
          <a:p>
            <a:endParaRPr lang="en-US" dirty="0"/>
          </a:p>
        </p:txBody>
      </p:sp>
    </p:spTree>
    <p:extLst>
      <p:ext uri="{BB962C8B-B14F-4D97-AF65-F5344CB8AC3E}">
        <p14:creationId xmlns:p14="http://schemas.microsoft.com/office/powerpoint/2010/main" val="51190047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IRS Publication 15-A</a:t>
            </a:r>
          </a:p>
        </p:txBody>
      </p:sp>
      <p:sp>
        <p:nvSpPr>
          <p:cNvPr id="3" name="Content Placeholder 2"/>
          <p:cNvSpPr>
            <a:spLocks noGrp="1"/>
          </p:cNvSpPr>
          <p:nvPr>
            <p:ph idx="1"/>
          </p:nvPr>
        </p:nvSpPr>
        <p:spPr/>
        <p:txBody>
          <a:bodyPr/>
          <a:lstStyle/>
          <a:p>
            <a:r>
              <a:rPr lang="en-US" dirty="0" smtClean="0"/>
              <a:t>3 Main Categories in making the determination	</a:t>
            </a:r>
          </a:p>
          <a:p>
            <a:pPr lvl="1"/>
            <a:r>
              <a:rPr lang="en-US" dirty="0" smtClean="0"/>
              <a:t>Behavioral Control</a:t>
            </a:r>
          </a:p>
          <a:p>
            <a:pPr lvl="1"/>
            <a:r>
              <a:rPr lang="en-US" dirty="0" smtClean="0"/>
              <a:t>Financial Control</a:t>
            </a:r>
          </a:p>
          <a:p>
            <a:pPr lvl="1"/>
            <a:r>
              <a:rPr lang="en-US" dirty="0" smtClean="0"/>
              <a:t>Relationship of the parties</a:t>
            </a:r>
          </a:p>
          <a:p>
            <a:r>
              <a:rPr lang="en-US" dirty="0" smtClean="0"/>
              <a:t>This is a question of fact- in resolving the issue of whether a worker is an employee, all of the facts and circumstances must be considered, and no one factor is dispositive.</a:t>
            </a:r>
          </a:p>
          <a:p>
            <a:pPr marL="457200" lvl="1" indent="0">
              <a:buNone/>
            </a:pPr>
            <a:endParaRPr lang="en-US" dirty="0"/>
          </a:p>
          <a:p>
            <a:pPr lvl="1"/>
            <a:endParaRPr lang="en-US" dirty="0"/>
          </a:p>
        </p:txBody>
      </p:sp>
    </p:spTree>
    <p:extLst>
      <p:ext uri="{BB962C8B-B14F-4D97-AF65-F5344CB8AC3E}">
        <p14:creationId xmlns:p14="http://schemas.microsoft.com/office/powerpoint/2010/main" val="273154953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IRS Publication 15-A</a:t>
            </a:r>
          </a:p>
        </p:txBody>
      </p:sp>
      <p:sp>
        <p:nvSpPr>
          <p:cNvPr id="3" name="Content Placeholder 2"/>
          <p:cNvSpPr>
            <a:spLocks noGrp="1"/>
          </p:cNvSpPr>
          <p:nvPr>
            <p:ph idx="1"/>
          </p:nvPr>
        </p:nvSpPr>
        <p:spPr/>
        <p:txBody>
          <a:bodyPr>
            <a:normAutofit lnSpcReduction="10000"/>
          </a:bodyPr>
          <a:lstStyle/>
          <a:p>
            <a:r>
              <a:rPr lang="en-US" dirty="0" smtClean="0"/>
              <a:t>Behavioral Control</a:t>
            </a:r>
          </a:p>
          <a:p>
            <a:pPr lvl="1"/>
            <a:r>
              <a:rPr lang="en-US" dirty="0" smtClean="0"/>
              <a:t>Right to direct or control how a worker does the work </a:t>
            </a:r>
            <a:endParaRPr lang="en-US" dirty="0"/>
          </a:p>
          <a:p>
            <a:pPr lvl="2"/>
            <a:r>
              <a:rPr lang="en-US" dirty="0" smtClean="0"/>
              <a:t>For example, extensive instructions suggest you are an employee</a:t>
            </a:r>
          </a:p>
          <a:p>
            <a:pPr lvl="3"/>
            <a:r>
              <a:rPr lang="en-US" dirty="0" smtClean="0"/>
              <a:t>How, when, or where to do the work</a:t>
            </a:r>
          </a:p>
          <a:p>
            <a:pPr lvl="3"/>
            <a:r>
              <a:rPr lang="en-US" dirty="0" smtClean="0"/>
              <a:t>What tools and equipment to use</a:t>
            </a:r>
          </a:p>
          <a:p>
            <a:pPr lvl="3"/>
            <a:r>
              <a:rPr lang="en-US" dirty="0" smtClean="0"/>
              <a:t>What assistants to hire to help</a:t>
            </a:r>
          </a:p>
          <a:p>
            <a:pPr lvl="3"/>
            <a:r>
              <a:rPr lang="en-US" dirty="0" smtClean="0"/>
              <a:t>Where to purchase supplies and services</a:t>
            </a:r>
            <a:endParaRPr lang="en-US" dirty="0"/>
          </a:p>
          <a:p>
            <a:pPr lvl="1"/>
            <a:r>
              <a:rPr lang="en-US" dirty="0" smtClean="0"/>
              <a:t>Training- Provided about required procedures and methods- suggests you are an employee</a:t>
            </a:r>
          </a:p>
        </p:txBody>
      </p:sp>
    </p:spTree>
    <p:extLst>
      <p:ext uri="{BB962C8B-B14F-4D97-AF65-F5344CB8AC3E}">
        <p14:creationId xmlns:p14="http://schemas.microsoft.com/office/powerpoint/2010/main" val="76489141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IRS Publication 15-A</a:t>
            </a:r>
          </a:p>
        </p:txBody>
      </p:sp>
      <p:sp>
        <p:nvSpPr>
          <p:cNvPr id="3" name="Content Placeholder 2"/>
          <p:cNvSpPr>
            <a:spLocks noGrp="1"/>
          </p:cNvSpPr>
          <p:nvPr>
            <p:ph idx="1"/>
          </p:nvPr>
        </p:nvSpPr>
        <p:spPr/>
        <p:txBody>
          <a:bodyPr/>
          <a:lstStyle/>
          <a:p>
            <a:r>
              <a:rPr lang="en-US" dirty="0" smtClean="0"/>
              <a:t>Financial Control	</a:t>
            </a:r>
          </a:p>
          <a:p>
            <a:pPr lvl="1"/>
            <a:r>
              <a:rPr lang="en-US" dirty="0" smtClean="0"/>
              <a:t>Significant investment- if a significant investment in your work, you may be an independent contractor</a:t>
            </a:r>
          </a:p>
          <a:p>
            <a:pPr lvl="1"/>
            <a:r>
              <a:rPr lang="en-US" dirty="0" smtClean="0"/>
              <a:t>Expenses- If you are not reimbursed for some or all business expenses, then you may be an independent contractor</a:t>
            </a:r>
          </a:p>
          <a:p>
            <a:pPr lvl="1"/>
            <a:r>
              <a:rPr lang="en-US" dirty="0" smtClean="0"/>
              <a:t>Opportunity for profit or loss- If you can realize a profit or incur a loss, this suggests that you are in business for yourself and that you may be an independent contractor</a:t>
            </a:r>
          </a:p>
        </p:txBody>
      </p:sp>
    </p:spTree>
    <p:extLst>
      <p:ext uri="{BB962C8B-B14F-4D97-AF65-F5344CB8AC3E}">
        <p14:creationId xmlns:p14="http://schemas.microsoft.com/office/powerpoint/2010/main" val="340172524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IRS Publication 15-A</a:t>
            </a:r>
          </a:p>
        </p:txBody>
      </p:sp>
      <p:sp>
        <p:nvSpPr>
          <p:cNvPr id="3" name="Content Placeholder 2"/>
          <p:cNvSpPr>
            <a:spLocks noGrp="1"/>
          </p:cNvSpPr>
          <p:nvPr>
            <p:ph idx="1"/>
          </p:nvPr>
        </p:nvSpPr>
        <p:spPr/>
        <p:txBody>
          <a:bodyPr/>
          <a:lstStyle/>
          <a:p>
            <a:r>
              <a:rPr lang="en-US" dirty="0" smtClean="0"/>
              <a:t>Relationship of the Parties</a:t>
            </a:r>
          </a:p>
          <a:p>
            <a:pPr lvl="1"/>
            <a:r>
              <a:rPr lang="en-US" dirty="0" smtClean="0"/>
              <a:t>Employee Benefits- If you receive benefits, such as insurance, pension, or paid leave- indication of an employee</a:t>
            </a:r>
          </a:p>
          <a:p>
            <a:pPr lvl="1"/>
            <a:r>
              <a:rPr lang="en-US" dirty="0" smtClean="0"/>
              <a:t>Written contracts?</a:t>
            </a:r>
          </a:p>
          <a:p>
            <a:pPr lvl="1"/>
            <a:r>
              <a:rPr lang="en-US" dirty="0" smtClean="0"/>
              <a:t>Work performed as a key aspect of operations?</a:t>
            </a:r>
            <a:endParaRPr lang="en-US" dirty="0"/>
          </a:p>
        </p:txBody>
      </p:sp>
    </p:spTree>
    <p:extLst>
      <p:ext uri="{BB962C8B-B14F-4D97-AF65-F5344CB8AC3E}">
        <p14:creationId xmlns:p14="http://schemas.microsoft.com/office/powerpoint/2010/main" val="27343751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Dilemma and Considerations	</a:t>
            </a:r>
            <a:endParaRPr lang="en-US" dirty="0"/>
          </a:p>
        </p:txBody>
      </p:sp>
      <p:sp>
        <p:nvSpPr>
          <p:cNvPr id="3" name="Content Placeholder 2"/>
          <p:cNvSpPr>
            <a:spLocks noGrp="1"/>
          </p:cNvSpPr>
          <p:nvPr>
            <p:ph idx="1"/>
          </p:nvPr>
        </p:nvSpPr>
        <p:spPr/>
        <p:txBody>
          <a:bodyPr/>
          <a:lstStyle/>
          <a:p>
            <a:r>
              <a:rPr lang="en-US" dirty="0" smtClean="0"/>
              <a:t>Impact</a:t>
            </a:r>
          </a:p>
          <a:p>
            <a:r>
              <a:rPr lang="en-US" dirty="0" smtClean="0"/>
              <a:t>What’s the difference?</a:t>
            </a:r>
          </a:p>
          <a:p>
            <a:r>
              <a:rPr lang="en-US" dirty="0"/>
              <a:t>Tax </a:t>
            </a:r>
            <a:r>
              <a:rPr lang="en-US" dirty="0" smtClean="0"/>
              <a:t>treatment and </a:t>
            </a:r>
            <a:r>
              <a:rPr lang="en-US" dirty="0"/>
              <a:t>due dates</a:t>
            </a:r>
          </a:p>
          <a:p>
            <a:r>
              <a:rPr lang="en-US" dirty="0" smtClean="0"/>
              <a:t>Adequate due diligence and documentation considerations</a:t>
            </a:r>
          </a:p>
          <a:p>
            <a:r>
              <a:rPr lang="en-US" dirty="0" smtClean="0"/>
              <a:t>ACA considerations</a:t>
            </a:r>
          </a:p>
          <a:p>
            <a:endParaRPr lang="en-US" dirty="0" smtClean="0"/>
          </a:p>
        </p:txBody>
      </p:sp>
    </p:spTree>
    <p:extLst>
      <p:ext uri="{BB962C8B-B14F-4D97-AF65-F5344CB8AC3E}">
        <p14:creationId xmlns:p14="http://schemas.microsoft.com/office/powerpoint/2010/main" val="398817316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IRS Publication </a:t>
            </a:r>
            <a:r>
              <a:rPr lang="en-US" dirty="0" smtClean="0"/>
              <a:t>15-A- Special Categories		</a:t>
            </a:r>
            <a:endParaRPr lang="en-US" dirty="0"/>
          </a:p>
        </p:txBody>
      </p:sp>
      <p:sp>
        <p:nvSpPr>
          <p:cNvPr id="3" name="Content Placeholder 2"/>
          <p:cNvSpPr>
            <a:spLocks noGrp="1"/>
          </p:cNvSpPr>
          <p:nvPr>
            <p:ph idx="1"/>
          </p:nvPr>
        </p:nvSpPr>
        <p:spPr/>
        <p:txBody>
          <a:bodyPr/>
          <a:lstStyle/>
          <a:p>
            <a:r>
              <a:rPr lang="en-US" dirty="0" smtClean="0"/>
              <a:t>Statutory Employees</a:t>
            </a:r>
          </a:p>
          <a:p>
            <a:pPr lvl="1"/>
            <a:r>
              <a:rPr lang="en-US" dirty="0" smtClean="0"/>
              <a:t>Statue defines some workers as employees if they fall within any one of 4 categories and meet 3 Social Security and Medicare taxes conditions</a:t>
            </a:r>
          </a:p>
          <a:p>
            <a:pPr lvl="2"/>
            <a:r>
              <a:rPr lang="en-US" dirty="0" smtClean="0"/>
              <a:t>W-2 must be furnished with box checked “Statutory employee” in box 13</a:t>
            </a:r>
          </a:p>
          <a:p>
            <a:pPr lvl="2"/>
            <a:r>
              <a:rPr lang="en-US" dirty="0" smtClean="0"/>
              <a:t>Don’t withhold federal income tax from the wages of statutory employees</a:t>
            </a:r>
          </a:p>
          <a:p>
            <a:pPr lvl="2"/>
            <a:r>
              <a:rPr lang="en-US" dirty="0" smtClean="0"/>
              <a:t>Certain FUTA requirements</a:t>
            </a:r>
          </a:p>
          <a:p>
            <a:endParaRPr lang="en-US" dirty="0" smtClean="0"/>
          </a:p>
          <a:p>
            <a:pPr marL="457200" lvl="1" indent="0">
              <a:buNone/>
            </a:pPr>
            <a:endParaRPr lang="en-US" dirty="0" smtClean="0"/>
          </a:p>
        </p:txBody>
      </p:sp>
    </p:spTree>
    <p:extLst>
      <p:ext uri="{BB962C8B-B14F-4D97-AF65-F5344CB8AC3E}">
        <p14:creationId xmlns:p14="http://schemas.microsoft.com/office/powerpoint/2010/main" val="56293022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IRS Publication 15-A- Special </a:t>
            </a:r>
            <a:r>
              <a:rPr lang="en-US" dirty="0" smtClean="0"/>
              <a:t>Categories (continued)</a:t>
            </a:r>
            <a:endParaRPr lang="en-US" dirty="0"/>
          </a:p>
        </p:txBody>
      </p:sp>
      <p:sp>
        <p:nvSpPr>
          <p:cNvPr id="3" name="Content Placeholder 2"/>
          <p:cNvSpPr>
            <a:spLocks noGrp="1"/>
          </p:cNvSpPr>
          <p:nvPr>
            <p:ph idx="1"/>
          </p:nvPr>
        </p:nvSpPr>
        <p:spPr/>
        <p:txBody>
          <a:bodyPr/>
          <a:lstStyle/>
          <a:p>
            <a:r>
              <a:rPr lang="en-US" dirty="0" smtClean="0"/>
              <a:t>Statutory Nonemployees</a:t>
            </a:r>
          </a:p>
          <a:p>
            <a:pPr lvl="1"/>
            <a:r>
              <a:rPr lang="en-US" dirty="0" smtClean="0"/>
              <a:t>3 Categories of statutory nonemployees</a:t>
            </a:r>
          </a:p>
          <a:p>
            <a:pPr lvl="2"/>
            <a:r>
              <a:rPr lang="en-US" dirty="0" smtClean="0"/>
              <a:t>Direct Sellers</a:t>
            </a:r>
          </a:p>
          <a:p>
            <a:pPr lvl="2"/>
            <a:r>
              <a:rPr lang="en-US" dirty="0" smtClean="0"/>
              <a:t>Licensed real estate agents</a:t>
            </a:r>
          </a:p>
          <a:p>
            <a:pPr lvl="2"/>
            <a:r>
              <a:rPr lang="en-US" dirty="0" smtClean="0"/>
              <a:t>Companion sitters</a:t>
            </a:r>
          </a:p>
        </p:txBody>
      </p:sp>
    </p:spTree>
    <p:extLst>
      <p:ext uri="{BB962C8B-B14F-4D97-AF65-F5344CB8AC3E}">
        <p14:creationId xmlns:p14="http://schemas.microsoft.com/office/powerpoint/2010/main" val="164897462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IRS Publication </a:t>
            </a:r>
            <a:r>
              <a:rPr lang="en-US" dirty="0" smtClean="0"/>
              <a:t>15-A- Examples	</a:t>
            </a:r>
            <a:endParaRPr lang="en-US" dirty="0"/>
          </a:p>
        </p:txBody>
      </p:sp>
      <p:sp>
        <p:nvSpPr>
          <p:cNvPr id="3" name="Content Placeholder 2"/>
          <p:cNvSpPr>
            <a:spLocks noGrp="1"/>
          </p:cNvSpPr>
          <p:nvPr>
            <p:ph idx="1"/>
          </p:nvPr>
        </p:nvSpPr>
        <p:spPr/>
        <p:txBody>
          <a:bodyPr/>
          <a:lstStyle/>
          <a:p>
            <a:r>
              <a:rPr lang="en-US" dirty="0" smtClean="0"/>
              <a:t>Jerry Jones enters into an agreement with Wilma to supervise remodeling of her house</a:t>
            </a:r>
          </a:p>
          <a:p>
            <a:pPr lvl="1"/>
            <a:r>
              <a:rPr lang="en-US" dirty="0" smtClean="0"/>
              <a:t>Wilma pays suppliers directly</a:t>
            </a:r>
          </a:p>
          <a:p>
            <a:pPr lvl="1"/>
            <a:r>
              <a:rPr lang="en-US" dirty="0" smtClean="0"/>
              <a:t>Wilma carries liability and workers compensation insurance</a:t>
            </a:r>
          </a:p>
          <a:p>
            <a:pPr lvl="1"/>
            <a:r>
              <a:rPr lang="en-US" dirty="0" smtClean="0"/>
              <a:t>Wilma pays an hourly rate and exercises almost constant supervision</a:t>
            </a:r>
          </a:p>
          <a:p>
            <a:pPr lvl="1"/>
            <a:r>
              <a:rPr lang="en-US" dirty="0" smtClean="0"/>
              <a:t>Jerry assumes no responsibility to complete work and incurs no contractual liability</a:t>
            </a:r>
          </a:p>
          <a:p>
            <a:pPr lvl="1"/>
            <a:r>
              <a:rPr lang="en-US" dirty="0" smtClean="0"/>
              <a:t>Jerry is an Independent Contractor or an Employee?</a:t>
            </a:r>
          </a:p>
        </p:txBody>
      </p:sp>
    </p:spTree>
    <p:extLst>
      <p:ext uri="{BB962C8B-B14F-4D97-AF65-F5344CB8AC3E}">
        <p14:creationId xmlns:p14="http://schemas.microsoft.com/office/powerpoint/2010/main" val="278877372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IRS Publication 15-A- Examples</a:t>
            </a:r>
          </a:p>
        </p:txBody>
      </p:sp>
      <p:sp>
        <p:nvSpPr>
          <p:cNvPr id="3" name="Content Placeholder 2"/>
          <p:cNvSpPr>
            <a:spLocks noGrp="1"/>
          </p:cNvSpPr>
          <p:nvPr>
            <p:ph idx="1"/>
          </p:nvPr>
        </p:nvSpPr>
        <p:spPr/>
        <p:txBody>
          <a:bodyPr/>
          <a:lstStyle/>
          <a:p>
            <a:r>
              <a:rPr lang="en-US" dirty="0" smtClean="0"/>
              <a:t>Steve, a computer programmer, laid off from Megabyte, Inc.</a:t>
            </a:r>
          </a:p>
          <a:p>
            <a:pPr lvl="1"/>
            <a:r>
              <a:rPr lang="en-US" dirty="0" smtClean="0"/>
              <a:t>Megabyte agrees to pay Steve a flat amount to complete a one-time project with no guarantees of any minimum payment for hours spent on the program</a:t>
            </a:r>
          </a:p>
          <a:p>
            <a:pPr lvl="1"/>
            <a:r>
              <a:rPr lang="en-US" dirty="0" smtClean="0"/>
              <a:t>Megabyte provides no instructions beyond the spec’s of the product itself</a:t>
            </a:r>
          </a:p>
          <a:p>
            <a:pPr lvl="1"/>
            <a:r>
              <a:rPr lang="en-US" dirty="0" smtClean="0"/>
              <a:t>Steve receives no benefits from Megabyte</a:t>
            </a:r>
          </a:p>
          <a:p>
            <a:pPr lvl="1"/>
            <a:r>
              <a:rPr lang="en-US" dirty="0" smtClean="0"/>
              <a:t>Steve works from home and isn’t expected to attend meetings </a:t>
            </a:r>
          </a:p>
          <a:p>
            <a:pPr lvl="1"/>
            <a:r>
              <a:rPr lang="en-US" dirty="0" smtClean="0"/>
              <a:t>Steve is an Independent Contractor or an Employee?</a:t>
            </a:r>
          </a:p>
          <a:p>
            <a:pPr lvl="1"/>
            <a:endParaRPr lang="en-US" dirty="0"/>
          </a:p>
        </p:txBody>
      </p:sp>
    </p:spTree>
    <p:extLst>
      <p:ext uri="{BB962C8B-B14F-4D97-AF65-F5344CB8AC3E}">
        <p14:creationId xmlns:p14="http://schemas.microsoft.com/office/powerpoint/2010/main" val="55892299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Considerations</a:t>
            </a:r>
            <a:endParaRPr lang="en-US" dirty="0"/>
          </a:p>
        </p:txBody>
      </p:sp>
      <p:sp>
        <p:nvSpPr>
          <p:cNvPr id="3" name="Content Placeholder 2"/>
          <p:cNvSpPr>
            <a:spLocks noGrp="1"/>
          </p:cNvSpPr>
          <p:nvPr>
            <p:ph idx="1"/>
          </p:nvPr>
        </p:nvSpPr>
        <p:spPr/>
        <p:txBody>
          <a:bodyPr/>
          <a:lstStyle/>
          <a:p>
            <a:r>
              <a:rPr lang="en-US" dirty="0" smtClean="0"/>
              <a:t>Both an employee and an independent contractor?  </a:t>
            </a:r>
          </a:p>
          <a:p>
            <a:r>
              <a:rPr lang="en-US" dirty="0" smtClean="0"/>
              <a:t>If misclassified, </a:t>
            </a:r>
            <a:r>
              <a:rPr lang="en-US" dirty="0"/>
              <a:t>IRS Form 8919- </a:t>
            </a:r>
            <a:r>
              <a:rPr lang="en-US" dirty="0">
                <a:hlinkClick r:id="rId2"/>
              </a:rPr>
              <a:t>https://</a:t>
            </a:r>
            <a:r>
              <a:rPr lang="en-US" dirty="0" smtClean="0">
                <a:hlinkClick r:id="rId2"/>
              </a:rPr>
              <a:t>www.irs.gov/pub/irs-pdf/f8919.pdf</a:t>
            </a:r>
            <a:endParaRPr lang="en-US" dirty="0" smtClean="0"/>
          </a:p>
          <a:p>
            <a:pPr lvl="1"/>
            <a:r>
              <a:rPr lang="en-US" dirty="0" smtClean="0"/>
              <a:t>Form is included with IRS Form 1040 which basically raises the question to the IRS</a:t>
            </a:r>
          </a:p>
          <a:p>
            <a:r>
              <a:rPr lang="en-US" dirty="0" smtClean="0"/>
              <a:t>Consideration of employees and outsourced employees- could be same individual.  Consider overtime requirements…</a:t>
            </a:r>
          </a:p>
          <a:p>
            <a:r>
              <a:rPr lang="en-US" dirty="0" smtClean="0"/>
              <a:t>Awareness that an issue could exist- research</a:t>
            </a:r>
          </a:p>
          <a:p>
            <a:endParaRPr lang="en-US" dirty="0"/>
          </a:p>
        </p:txBody>
      </p:sp>
    </p:spTree>
    <p:extLst>
      <p:ext uri="{BB962C8B-B14F-4D97-AF65-F5344CB8AC3E}">
        <p14:creationId xmlns:p14="http://schemas.microsoft.com/office/powerpoint/2010/main" val="101388384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Simpson v Commissioner (1975)	</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Simpson was an insurance agent for Farmers Insurance (“FI”), amongst other companies</a:t>
            </a:r>
            <a:r>
              <a:rPr lang="en-US" dirty="0"/>
              <a:t> </a:t>
            </a:r>
            <a:r>
              <a:rPr lang="en-US" dirty="0" smtClean="0"/>
              <a:t>and claimed he was an Employee of FI</a:t>
            </a:r>
          </a:p>
          <a:p>
            <a:r>
              <a:rPr lang="en-US" dirty="0" smtClean="0"/>
              <a:t>Simpson paid for and maintained an office and supplies, he employed his own secretary and fixed terms and conditions of her employment, </a:t>
            </a:r>
          </a:p>
          <a:p>
            <a:r>
              <a:rPr lang="en-US" dirty="0" smtClean="0"/>
              <a:t>FI did not exercise control over Simpson and Simpson’s pay was substantially in the form of Commissions</a:t>
            </a:r>
          </a:p>
          <a:p>
            <a:r>
              <a:rPr lang="en-US" dirty="0" smtClean="0"/>
              <a:t>Simpson’s District Manager with FI never provided leads or dictated the methods by which Simpson Sold insurance</a:t>
            </a:r>
          </a:p>
          <a:p>
            <a:r>
              <a:rPr lang="en-US" dirty="0" smtClean="0"/>
              <a:t>Tax Court Decision was???</a:t>
            </a:r>
          </a:p>
        </p:txBody>
      </p:sp>
    </p:spTree>
    <p:extLst>
      <p:ext uri="{BB962C8B-B14F-4D97-AF65-F5344CB8AC3E}">
        <p14:creationId xmlns:p14="http://schemas.microsoft.com/office/powerpoint/2010/main" val="164595629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Hampton Software Development LLC v. Commissioner (2018)	</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Owners of Orchard Park Apartments retained Mr. Herndon to be the property manager and handyperson for the complex</a:t>
            </a:r>
          </a:p>
          <a:p>
            <a:r>
              <a:rPr lang="en-US" dirty="0" smtClean="0"/>
              <a:t>Owners had the right to control or direct what work Mr. Herndon was to perform and provided certain tasks and responsibilities</a:t>
            </a:r>
          </a:p>
          <a:p>
            <a:r>
              <a:rPr lang="en-US" dirty="0" smtClean="0"/>
              <a:t>Mr. Herndon had to follow guidelines for rejecting or accepting applications to rent from prospective tenants.  </a:t>
            </a:r>
          </a:p>
          <a:p>
            <a:r>
              <a:rPr lang="en-US" dirty="0" smtClean="0"/>
              <a:t>Mr. Herndon had to request approval before incurring an expense for work that exceeded certain dollar amounts, and he routinely used a credit card in the name of the owners</a:t>
            </a:r>
          </a:p>
          <a:p>
            <a:r>
              <a:rPr lang="en-US" dirty="0" smtClean="0"/>
              <a:t>Owners did not closely supervise Mr. Herndon or did not supervise him at all in his performance of routine general maintenance work or minor tasks</a:t>
            </a:r>
            <a:endParaRPr lang="en-US" dirty="0"/>
          </a:p>
        </p:txBody>
      </p:sp>
    </p:spTree>
    <p:extLst>
      <p:ext uri="{BB962C8B-B14F-4D97-AF65-F5344CB8AC3E}">
        <p14:creationId xmlns:p14="http://schemas.microsoft.com/office/powerpoint/2010/main" val="141115110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Hampton Software Development LLC v. Commissioner (2018</a:t>
            </a:r>
            <a:r>
              <a:rPr lang="en-US" dirty="0" smtClean="0"/>
              <a:t>) (continued)</a:t>
            </a:r>
            <a:endParaRPr lang="en-US" dirty="0"/>
          </a:p>
        </p:txBody>
      </p:sp>
      <p:sp>
        <p:nvSpPr>
          <p:cNvPr id="3" name="Content Placeholder 2"/>
          <p:cNvSpPr>
            <a:spLocks noGrp="1"/>
          </p:cNvSpPr>
          <p:nvPr>
            <p:ph idx="1"/>
          </p:nvPr>
        </p:nvSpPr>
        <p:spPr/>
        <p:txBody>
          <a:bodyPr/>
          <a:lstStyle/>
          <a:p>
            <a:r>
              <a:rPr lang="en-US" dirty="0" smtClean="0"/>
              <a:t>Owner paid a flat $2,000 per month for Mr. Herndon’s service</a:t>
            </a:r>
          </a:p>
          <a:p>
            <a:r>
              <a:rPr lang="en-US" dirty="0" smtClean="0"/>
              <a:t>No formal vacation time was provided as well as no health insurance</a:t>
            </a:r>
          </a:p>
          <a:p>
            <a:r>
              <a:rPr lang="en-US" dirty="0" smtClean="0"/>
              <a:t>Owner treated Mr. Herndon as an independent contractor, but failed to issue a form 1099 for taxable year 2009</a:t>
            </a:r>
          </a:p>
          <a:p>
            <a:r>
              <a:rPr lang="en-US" dirty="0" smtClean="0"/>
              <a:t>Issue of worker relationship then brought to the attention of the IRS</a:t>
            </a:r>
          </a:p>
          <a:p>
            <a:r>
              <a:rPr lang="en-US" dirty="0" smtClean="0"/>
              <a:t>Tax Court decision?</a:t>
            </a:r>
          </a:p>
          <a:p>
            <a:endParaRPr lang="en-US" dirty="0" smtClean="0"/>
          </a:p>
          <a:p>
            <a:endParaRPr lang="en-US" dirty="0"/>
          </a:p>
        </p:txBody>
      </p:sp>
    </p:spTree>
    <p:extLst>
      <p:ext uri="{BB962C8B-B14F-4D97-AF65-F5344CB8AC3E}">
        <p14:creationId xmlns:p14="http://schemas.microsoft.com/office/powerpoint/2010/main" val="112189378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Hampton Software Development LLC v. Commissioner (2018) (continued)</a:t>
            </a:r>
          </a:p>
        </p:txBody>
      </p:sp>
      <p:sp>
        <p:nvSpPr>
          <p:cNvPr id="3" name="Content Placeholder 2"/>
          <p:cNvSpPr>
            <a:spLocks noGrp="1"/>
          </p:cNvSpPr>
          <p:nvPr>
            <p:ph idx="1"/>
          </p:nvPr>
        </p:nvSpPr>
        <p:spPr/>
        <p:txBody>
          <a:bodyPr/>
          <a:lstStyle/>
          <a:p>
            <a:r>
              <a:rPr lang="en-US" dirty="0" smtClean="0"/>
              <a:t>IRS determined Mr. Herndon was an employee</a:t>
            </a:r>
          </a:p>
          <a:p>
            <a:r>
              <a:rPr lang="en-US" dirty="0" smtClean="0"/>
              <a:t>Owner directed Mr. Herndon to undertake ~8 specific duties</a:t>
            </a:r>
          </a:p>
          <a:p>
            <a:pPr lvl="1"/>
            <a:r>
              <a:rPr lang="en-US" dirty="0" smtClean="0"/>
              <a:t>Owner had the right to control or direct what work Mr. Herndon was to perform at the complex and how he was to do that work</a:t>
            </a:r>
          </a:p>
          <a:p>
            <a:pPr lvl="1"/>
            <a:r>
              <a:rPr lang="en-US" dirty="0" smtClean="0"/>
              <a:t>Owner gave instructions as to what to do or what not to do and when </a:t>
            </a:r>
          </a:p>
          <a:p>
            <a:pPr lvl="1"/>
            <a:r>
              <a:rPr lang="en-US" dirty="0" smtClean="0"/>
              <a:t>Prioritized his work – tax court finds that the degree-of-control factor weighs in favor of finding that Mr. Herndon was an employee</a:t>
            </a:r>
          </a:p>
          <a:p>
            <a:pPr lvl="1"/>
            <a:endParaRPr lang="en-US" dirty="0"/>
          </a:p>
        </p:txBody>
      </p:sp>
    </p:spTree>
    <p:extLst>
      <p:ext uri="{BB962C8B-B14F-4D97-AF65-F5344CB8AC3E}">
        <p14:creationId xmlns:p14="http://schemas.microsoft.com/office/powerpoint/2010/main" val="8744474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Hampton Software Development LLC v. Commissioner (2018) (continued)</a:t>
            </a:r>
          </a:p>
        </p:txBody>
      </p:sp>
      <p:sp>
        <p:nvSpPr>
          <p:cNvPr id="3" name="Content Placeholder 2"/>
          <p:cNvSpPr>
            <a:spLocks noGrp="1"/>
          </p:cNvSpPr>
          <p:nvPr>
            <p:ph idx="1"/>
          </p:nvPr>
        </p:nvSpPr>
        <p:spPr/>
        <p:txBody>
          <a:bodyPr>
            <a:normAutofit fontScale="92500"/>
          </a:bodyPr>
          <a:lstStyle/>
          <a:p>
            <a:r>
              <a:rPr lang="en-US" dirty="0" smtClean="0"/>
              <a:t>Other factors in the tax court decision</a:t>
            </a:r>
          </a:p>
          <a:p>
            <a:pPr lvl="1"/>
            <a:r>
              <a:rPr lang="en-US" dirty="0" smtClean="0"/>
              <a:t>Investment in facilities- owner provided the facilities and most of the tools and equipment used by Mr. Herndon</a:t>
            </a:r>
          </a:p>
          <a:p>
            <a:pPr lvl="1"/>
            <a:r>
              <a:rPr lang="en-US" dirty="0" smtClean="0"/>
              <a:t>Opportunity for profit and loss- Mr. Herndon had no opportunity for profit or risk of loss</a:t>
            </a:r>
          </a:p>
          <a:p>
            <a:pPr lvl="1"/>
            <a:r>
              <a:rPr lang="en-US" dirty="0" smtClean="0"/>
              <a:t>Owner had the right to discharge Mr. Herndon at any time</a:t>
            </a:r>
          </a:p>
          <a:p>
            <a:pPr lvl="1"/>
            <a:r>
              <a:rPr lang="en-US" dirty="0" smtClean="0"/>
              <a:t>Permanency of the relationship between owner and Mr. Herndon</a:t>
            </a:r>
          </a:p>
          <a:p>
            <a:r>
              <a:rPr lang="en-US" dirty="0" smtClean="0"/>
              <a:t>Owner did not qualify for Sec 530 relief due to not (a) failure to provide a 1099 for the taxable years in question</a:t>
            </a:r>
          </a:p>
          <a:p>
            <a:pPr lvl="1"/>
            <a:endParaRPr lang="en-US" dirty="0"/>
          </a:p>
        </p:txBody>
      </p:sp>
    </p:spTree>
    <p:extLst>
      <p:ext uri="{BB962C8B-B14F-4D97-AF65-F5344CB8AC3E}">
        <p14:creationId xmlns:p14="http://schemas.microsoft.com/office/powerpoint/2010/main" val="42271708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2017 Minnesota Timberwolves	</a:t>
            </a:r>
            <a:endParaRPr lang="en-US" dirty="0"/>
          </a:p>
        </p:txBody>
      </p:sp>
      <p:sp>
        <p:nvSpPr>
          <p:cNvPr id="5" name="Content Placeholder 4"/>
          <p:cNvSpPr>
            <a:spLocks noGrp="1"/>
          </p:cNvSpPr>
          <p:nvPr>
            <p:ph idx="1"/>
          </p:nvPr>
        </p:nvSpPr>
        <p:spPr/>
        <p:txBody>
          <a:bodyPr/>
          <a:lstStyle/>
          <a:p>
            <a:r>
              <a:rPr lang="en-US" dirty="0" smtClean="0"/>
              <a:t>Video display crewmembers paid as independent contractors</a:t>
            </a:r>
          </a:p>
          <a:p>
            <a:r>
              <a:rPr lang="en-US" dirty="0" smtClean="0"/>
              <a:t>Crewmembers decide to form a union, but could not do so as they were not deemed employees</a:t>
            </a:r>
          </a:p>
          <a:p>
            <a:r>
              <a:rPr lang="en-US" dirty="0" smtClean="0"/>
              <a:t>International Alliance of Theatrical State Employers filed a petition with the National Labor Relations Board seeking to represent workers to form a union</a:t>
            </a:r>
          </a:p>
          <a:p>
            <a:r>
              <a:rPr lang="en-US" dirty="0" smtClean="0"/>
              <a:t>Board Decided 2-1 these workers were misclassified	</a:t>
            </a:r>
          </a:p>
          <a:p>
            <a:endParaRPr lang="en-US" dirty="0" smtClean="0"/>
          </a:p>
        </p:txBody>
      </p:sp>
    </p:spTree>
    <p:extLst>
      <p:ext uri="{BB962C8B-B14F-4D97-AF65-F5344CB8AC3E}">
        <p14:creationId xmlns:p14="http://schemas.microsoft.com/office/powerpoint/2010/main" val="191623760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Tax Treatment and Due Dates- Employees	</a:t>
            </a:r>
            <a:endParaRPr lang="en-US" dirty="0"/>
          </a:p>
        </p:txBody>
      </p:sp>
      <p:sp>
        <p:nvSpPr>
          <p:cNvPr id="3" name="Content Placeholder 2"/>
          <p:cNvSpPr>
            <a:spLocks noGrp="1"/>
          </p:cNvSpPr>
          <p:nvPr>
            <p:ph idx="1"/>
          </p:nvPr>
        </p:nvSpPr>
        <p:spPr/>
        <p:txBody>
          <a:bodyPr>
            <a:normAutofit fontScale="92500"/>
          </a:bodyPr>
          <a:lstStyle/>
          <a:p>
            <a:pPr lvl="1"/>
            <a:r>
              <a:rPr lang="en-US" dirty="0" smtClean="0"/>
              <a:t>Employers must obtain an IRS Form W-4</a:t>
            </a:r>
          </a:p>
          <a:p>
            <a:pPr lvl="1"/>
            <a:r>
              <a:rPr lang="en-US" dirty="0" smtClean="0"/>
              <a:t>Employers must withhold federal, state, and FICA taxes on employees</a:t>
            </a:r>
          </a:p>
          <a:p>
            <a:pPr lvl="1"/>
            <a:r>
              <a:rPr lang="en-US" dirty="0" smtClean="0"/>
              <a:t>Employers must match FICA and pay unemployment tax/workers comp insurance</a:t>
            </a:r>
          </a:p>
          <a:p>
            <a:pPr lvl="1"/>
            <a:r>
              <a:rPr lang="en-US" dirty="0" smtClean="0"/>
              <a:t>Employers must deposit withheld and employer match amounts (“Trust Fund Taxes”) by certain deadlines-	</a:t>
            </a:r>
            <a:endParaRPr lang="en-US" dirty="0"/>
          </a:p>
          <a:p>
            <a:pPr lvl="2"/>
            <a:r>
              <a:rPr lang="en-US" dirty="0" smtClean="0"/>
              <a:t>The State is typically over the $100,000 mark, therefore, the next day deposit rule applies</a:t>
            </a:r>
          </a:p>
          <a:p>
            <a:pPr lvl="2"/>
            <a:r>
              <a:rPr lang="en-US" dirty="0" smtClean="0"/>
              <a:t>See IRS Publication 15 for a discussion on determining when specific Trust Fund Taxes are due</a:t>
            </a:r>
          </a:p>
          <a:p>
            <a:pPr lvl="1"/>
            <a:r>
              <a:rPr lang="en-US" dirty="0" smtClean="0"/>
              <a:t>Perform E-verify procedures</a:t>
            </a:r>
          </a:p>
          <a:p>
            <a:pPr lvl="2"/>
            <a:endParaRPr lang="en-US" dirty="0" smtClean="0"/>
          </a:p>
          <a:p>
            <a:pPr lvl="2"/>
            <a:endParaRPr lang="en-US" dirty="0" smtClean="0"/>
          </a:p>
        </p:txBody>
      </p:sp>
    </p:spTree>
    <p:extLst>
      <p:ext uri="{BB962C8B-B14F-4D97-AF65-F5344CB8AC3E}">
        <p14:creationId xmlns:p14="http://schemas.microsoft.com/office/powerpoint/2010/main" val="20099019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Tax Treatment and Due Dates- </a:t>
            </a:r>
            <a:r>
              <a:rPr lang="en-US" dirty="0" smtClean="0"/>
              <a:t>Employees (continued)	</a:t>
            </a:r>
            <a:endParaRPr lang="en-US" dirty="0"/>
          </a:p>
        </p:txBody>
      </p:sp>
      <p:sp>
        <p:nvSpPr>
          <p:cNvPr id="3" name="Content Placeholder 2"/>
          <p:cNvSpPr>
            <a:spLocks noGrp="1"/>
          </p:cNvSpPr>
          <p:nvPr>
            <p:ph idx="1"/>
          </p:nvPr>
        </p:nvSpPr>
        <p:spPr/>
        <p:txBody>
          <a:bodyPr/>
          <a:lstStyle/>
          <a:p>
            <a:r>
              <a:rPr lang="en-US" dirty="0" smtClean="0"/>
              <a:t>Employers must complete a quarterly 941 and an annual 940 statement</a:t>
            </a:r>
          </a:p>
          <a:p>
            <a:r>
              <a:rPr lang="en-US" dirty="0" smtClean="0"/>
              <a:t>Employers must furnish employees with a Form W-2 by 1/31 of each calendar year</a:t>
            </a:r>
          </a:p>
          <a:p>
            <a:r>
              <a:rPr lang="en-US" dirty="0" smtClean="0"/>
              <a:t>Employers must furnish a form 1095, if applicable, by 1/31 of each calendar year</a:t>
            </a:r>
          </a:p>
          <a:p>
            <a:r>
              <a:rPr lang="en-US" dirty="0" smtClean="0"/>
              <a:t>Employers must file this information with the IRS and applicable agencies by 1/31 of each calendar year for the proceeding year	</a:t>
            </a:r>
            <a:endParaRPr lang="en-US" dirty="0"/>
          </a:p>
        </p:txBody>
      </p:sp>
    </p:spTree>
    <p:extLst>
      <p:ext uri="{BB962C8B-B14F-4D97-AF65-F5344CB8AC3E}">
        <p14:creationId xmlns:p14="http://schemas.microsoft.com/office/powerpoint/2010/main" val="347945949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Tax Treatment and Due Dates- </a:t>
            </a:r>
            <a:r>
              <a:rPr lang="en-US" dirty="0" smtClean="0"/>
              <a:t>Independent Contractors	</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Obtain an IRS Form W-9 for persons not treated as employees</a:t>
            </a:r>
          </a:p>
          <a:p>
            <a:r>
              <a:rPr lang="en-US" dirty="0" smtClean="0"/>
              <a:t>Determine if required to furnish an IRS Form 1099.  Payments not required are as follows:</a:t>
            </a:r>
          </a:p>
          <a:p>
            <a:pPr lvl="1"/>
            <a:r>
              <a:rPr lang="en-US" dirty="0" smtClean="0"/>
              <a:t>Generally, payments to a corporation (including a limited liability company that is treated as a C or S Corp) </a:t>
            </a:r>
          </a:p>
          <a:p>
            <a:pPr lvl="1"/>
            <a:r>
              <a:rPr lang="en-US" dirty="0" smtClean="0"/>
              <a:t>Payments for merchandise, telegrams, telephone, freight, storage, and similar items</a:t>
            </a:r>
          </a:p>
          <a:p>
            <a:pPr lvl="1"/>
            <a:r>
              <a:rPr lang="en-US" dirty="0" smtClean="0"/>
              <a:t>Payments made to tax-exempt organizations, the United States, a state, the District of Columbia, a U.S. possession, or a foreign government</a:t>
            </a:r>
          </a:p>
          <a:p>
            <a:pPr lvl="1"/>
            <a:r>
              <a:rPr lang="en-US" dirty="0" smtClean="0"/>
              <a:t>Payments less than $600</a:t>
            </a:r>
          </a:p>
          <a:p>
            <a:pPr lvl="1"/>
            <a:r>
              <a:rPr lang="en-US" dirty="0" smtClean="0"/>
              <a:t>Other payments as listed within the instructions for the form 1099</a:t>
            </a:r>
            <a:endParaRPr lang="en-US" dirty="0"/>
          </a:p>
          <a:p>
            <a:pPr lvl="1"/>
            <a:endParaRPr lang="en-US" dirty="0" smtClean="0"/>
          </a:p>
          <a:p>
            <a:pPr lvl="1"/>
            <a:endParaRPr lang="en-US" dirty="0"/>
          </a:p>
        </p:txBody>
      </p:sp>
    </p:spTree>
    <p:extLst>
      <p:ext uri="{BB962C8B-B14F-4D97-AF65-F5344CB8AC3E}">
        <p14:creationId xmlns:p14="http://schemas.microsoft.com/office/powerpoint/2010/main" val="377703974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Tax Treatment and Due Dates- Independent </a:t>
            </a:r>
            <a:r>
              <a:rPr lang="en-US" dirty="0" smtClean="0"/>
              <a:t>Contractors (continued)</a:t>
            </a:r>
            <a:endParaRPr lang="en-US" dirty="0"/>
          </a:p>
        </p:txBody>
      </p:sp>
      <p:sp>
        <p:nvSpPr>
          <p:cNvPr id="3" name="Content Placeholder 2"/>
          <p:cNvSpPr>
            <a:spLocks noGrp="1"/>
          </p:cNvSpPr>
          <p:nvPr>
            <p:ph idx="1"/>
          </p:nvPr>
        </p:nvSpPr>
        <p:spPr/>
        <p:txBody>
          <a:bodyPr/>
          <a:lstStyle/>
          <a:p>
            <a:r>
              <a:rPr lang="en-US" dirty="0" smtClean="0"/>
              <a:t>If required:</a:t>
            </a:r>
          </a:p>
          <a:p>
            <a:pPr lvl="1"/>
            <a:r>
              <a:rPr lang="en-US" dirty="0" smtClean="0"/>
              <a:t>1099-Misc must be furnished</a:t>
            </a:r>
          </a:p>
          <a:p>
            <a:pPr lvl="2"/>
            <a:r>
              <a:rPr lang="en-US" dirty="0" smtClean="0"/>
              <a:t>Due date of 2/15 unless information included in box 7 (due by 1/31)</a:t>
            </a:r>
          </a:p>
          <a:p>
            <a:pPr lvl="1"/>
            <a:r>
              <a:rPr lang="en-US" dirty="0" smtClean="0"/>
              <a:t>File IRS Form 1096 by 2/28 unless box 7 (due by 1/31)</a:t>
            </a:r>
          </a:p>
          <a:p>
            <a:pPr lvl="2"/>
            <a:endParaRPr lang="en-US" dirty="0"/>
          </a:p>
        </p:txBody>
      </p:sp>
    </p:spTree>
    <p:extLst>
      <p:ext uri="{BB962C8B-B14F-4D97-AF65-F5344CB8AC3E}">
        <p14:creationId xmlns:p14="http://schemas.microsoft.com/office/powerpoint/2010/main" val="172196678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Due Diligence and Documentation Considerations	</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Most relationships are “slam dunk!” </a:t>
            </a:r>
          </a:p>
          <a:p>
            <a:r>
              <a:rPr lang="en-US" dirty="0" smtClean="0"/>
              <a:t>If questionable, consider all of the facts and circumstances surrounding the intended relationship</a:t>
            </a:r>
          </a:p>
          <a:p>
            <a:pPr lvl="1"/>
            <a:r>
              <a:rPr lang="en-US" dirty="0" smtClean="0"/>
              <a:t>Review publication 15-A</a:t>
            </a:r>
          </a:p>
          <a:p>
            <a:pPr lvl="1"/>
            <a:r>
              <a:rPr lang="en-US" dirty="0" smtClean="0"/>
              <a:t>Review court cases</a:t>
            </a:r>
          </a:p>
          <a:p>
            <a:pPr lvl="1"/>
            <a:r>
              <a:rPr lang="en-US" dirty="0" smtClean="0"/>
              <a:t>Obtain research guidance (BNA/CCH/other research)</a:t>
            </a:r>
          </a:p>
          <a:p>
            <a:pPr lvl="1"/>
            <a:r>
              <a:rPr lang="en-US" dirty="0" smtClean="0"/>
              <a:t>Obtain legal counsel opinion</a:t>
            </a:r>
          </a:p>
          <a:p>
            <a:r>
              <a:rPr lang="en-US" dirty="0" smtClean="0"/>
              <a:t>Ask the IRS- if you want the IRS to determine whether or not a worker is an employee, file Form SS-8 with the IRS</a:t>
            </a:r>
            <a:endParaRPr lang="en-US" dirty="0"/>
          </a:p>
          <a:p>
            <a:pPr marL="0" indent="0">
              <a:buNone/>
            </a:pPr>
            <a:endParaRPr lang="en-US" dirty="0" smtClean="0"/>
          </a:p>
        </p:txBody>
      </p:sp>
    </p:spTree>
    <p:extLst>
      <p:ext uri="{BB962C8B-B14F-4D97-AF65-F5344CB8AC3E}">
        <p14:creationId xmlns:p14="http://schemas.microsoft.com/office/powerpoint/2010/main" val="323948955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Due Diligence and Documentation </a:t>
            </a:r>
            <a:r>
              <a:rPr lang="en-US" dirty="0" smtClean="0"/>
              <a:t>Considerations (continued)</a:t>
            </a:r>
            <a:endParaRPr lang="en-US" dirty="0"/>
          </a:p>
        </p:txBody>
      </p:sp>
      <p:sp>
        <p:nvSpPr>
          <p:cNvPr id="3" name="Content Placeholder 2"/>
          <p:cNvSpPr>
            <a:spLocks noGrp="1"/>
          </p:cNvSpPr>
          <p:nvPr>
            <p:ph idx="1"/>
          </p:nvPr>
        </p:nvSpPr>
        <p:spPr/>
        <p:txBody>
          <a:bodyPr>
            <a:normAutofit lnSpcReduction="10000"/>
          </a:bodyPr>
          <a:lstStyle/>
          <a:p>
            <a:r>
              <a:rPr lang="en-US" dirty="0" smtClean="0"/>
              <a:t>Once a determination has been made:</a:t>
            </a:r>
          </a:p>
          <a:p>
            <a:pPr lvl="1"/>
            <a:r>
              <a:rPr lang="en-US" dirty="0" smtClean="0"/>
              <a:t>DOCUMENT and MAINTAIN your decision</a:t>
            </a:r>
          </a:p>
          <a:p>
            <a:pPr lvl="1"/>
            <a:r>
              <a:rPr lang="en-US" dirty="0" smtClean="0"/>
              <a:t>If a determination has been made for an independent contractor – ensure you have a DOCUMENTED reasonable basis for making this determination</a:t>
            </a:r>
          </a:p>
          <a:p>
            <a:pPr lvl="2"/>
            <a:r>
              <a:rPr lang="en-US" dirty="0" smtClean="0"/>
              <a:t>Failure to have a documented reasonable basis forfeits your rights to the relief provision</a:t>
            </a:r>
          </a:p>
          <a:p>
            <a:pPr lvl="1"/>
            <a:r>
              <a:rPr lang="en-US" dirty="0" smtClean="0"/>
              <a:t>Relief Provision- If you have a documented reasonable basis, you may be relieved from having to pay employment taxes for that worker.  To get this relief, you must file all required federal information returns on a basis consistent with your treatment of the worker. (Section 530 Relief)</a:t>
            </a:r>
          </a:p>
          <a:p>
            <a:pPr lvl="1"/>
            <a:endParaRPr lang="en-US" dirty="0" smtClean="0"/>
          </a:p>
        </p:txBody>
      </p:sp>
    </p:spTree>
    <p:extLst>
      <p:ext uri="{BB962C8B-B14F-4D97-AF65-F5344CB8AC3E}">
        <p14:creationId xmlns:p14="http://schemas.microsoft.com/office/powerpoint/2010/main" val="270276848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Due Diligence and Documentation </a:t>
            </a:r>
            <a:r>
              <a:rPr lang="en-US" dirty="0" smtClean="0"/>
              <a:t>Considerations (continued)</a:t>
            </a:r>
            <a:endParaRPr lang="en-US" dirty="0"/>
          </a:p>
        </p:txBody>
      </p:sp>
      <p:sp>
        <p:nvSpPr>
          <p:cNvPr id="3" name="Content Placeholder 2"/>
          <p:cNvSpPr>
            <a:spLocks noGrp="1"/>
          </p:cNvSpPr>
          <p:nvPr>
            <p:ph idx="1"/>
          </p:nvPr>
        </p:nvSpPr>
        <p:spPr/>
        <p:txBody>
          <a:bodyPr/>
          <a:lstStyle/>
          <a:p>
            <a:r>
              <a:rPr lang="en-US" dirty="0" smtClean="0"/>
              <a:t>IRS Voluntary Classification Settlement Program</a:t>
            </a:r>
          </a:p>
          <a:p>
            <a:pPr lvl="1"/>
            <a:r>
              <a:rPr lang="en-US" dirty="0" smtClean="0"/>
              <a:t>Employers currently treating workers as independent contractors and want to voluntarily reclassify their workers as employees for future tax periods may be eligible to participate in the VCSP is certain requirements are met. For more information, go to IRS.gov/VCSP</a:t>
            </a:r>
          </a:p>
          <a:p>
            <a:pPr lvl="2"/>
            <a:r>
              <a:rPr lang="en-US" dirty="0"/>
              <a:t>IRS Form 8952 </a:t>
            </a:r>
            <a:r>
              <a:rPr lang="en-US" dirty="0">
                <a:hlinkClick r:id="rId2"/>
              </a:rPr>
              <a:t>https://</a:t>
            </a:r>
            <a:r>
              <a:rPr lang="en-US" dirty="0" smtClean="0">
                <a:hlinkClick r:id="rId2"/>
              </a:rPr>
              <a:t>www.irs.gov/pub/irs-pdf/f8952.pdf</a:t>
            </a:r>
            <a:endParaRPr lang="en-US" dirty="0" smtClean="0"/>
          </a:p>
          <a:p>
            <a:pPr lvl="2"/>
            <a:endParaRPr lang="en-US" dirty="0" smtClean="0"/>
          </a:p>
          <a:p>
            <a:pPr lvl="1"/>
            <a:endParaRPr lang="en-US" dirty="0"/>
          </a:p>
        </p:txBody>
      </p:sp>
    </p:spTree>
    <p:extLst>
      <p:ext uri="{BB962C8B-B14F-4D97-AF65-F5344CB8AC3E}">
        <p14:creationId xmlns:p14="http://schemas.microsoft.com/office/powerpoint/2010/main" val="259929958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Due Diligence and Documentation Considerations (continued)</a:t>
            </a:r>
          </a:p>
        </p:txBody>
      </p:sp>
      <p:sp>
        <p:nvSpPr>
          <p:cNvPr id="3" name="Content Placeholder 2"/>
          <p:cNvSpPr>
            <a:spLocks noGrp="1"/>
          </p:cNvSpPr>
          <p:nvPr>
            <p:ph idx="1"/>
          </p:nvPr>
        </p:nvSpPr>
        <p:spPr/>
        <p:txBody>
          <a:bodyPr/>
          <a:lstStyle/>
          <a:p>
            <a:r>
              <a:rPr lang="en-US" dirty="0" smtClean="0"/>
              <a:t>Section 530 Relief (Publication 1976)- Must meet 3 requirements</a:t>
            </a:r>
          </a:p>
          <a:p>
            <a:pPr lvl="1"/>
            <a:r>
              <a:rPr lang="en-US" dirty="0" smtClean="0"/>
              <a:t>Reasonable Basis- relied on a reasonable basis </a:t>
            </a:r>
          </a:p>
          <a:p>
            <a:pPr lvl="1"/>
            <a:r>
              <a:rPr lang="en-US" dirty="0" smtClean="0"/>
              <a:t>Substantive Consistency- Treated similar workers the same</a:t>
            </a:r>
          </a:p>
          <a:p>
            <a:pPr lvl="1"/>
            <a:r>
              <a:rPr lang="en-US" dirty="0" smtClean="0"/>
              <a:t>Reporting Consistency- must have filed Form 1099-Misc for each worker unless the worker earned less than $600.  Relief is not available for any year you did not file the required forms.</a:t>
            </a:r>
          </a:p>
        </p:txBody>
      </p:sp>
    </p:spTree>
    <p:extLst>
      <p:ext uri="{BB962C8B-B14F-4D97-AF65-F5344CB8AC3E}">
        <p14:creationId xmlns:p14="http://schemas.microsoft.com/office/powerpoint/2010/main" val="298278068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ACA Considerations	</a:t>
            </a:r>
            <a:endParaRPr lang="en-US" dirty="0"/>
          </a:p>
        </p:txBody>
      </p:sp>
      <p:sp>
        <p:nvSpPr>
          <p:cNvPr id="3" name="Content Placeholder 2"/>
          <p:cNvSpPr>
            <a:spLocks noGrp="1"/>
          </p:cNvSpPr>
          <p:nvPr>
            <p:ph idx="1"/>
          </p:nvPr>
        </p:nvSpPr>
        <p:spPr/>
        <p:txBody>
          <a:bodyPr/>
          <a:lstStyle/>
          <a:p>
            <a:r>
              <a:rPr lang="en-US" dirty="0" smtClean="0"/>
              <a:t>Determination decision also impacts ACA</a:t>
            </a:r>
          </a:p>
          <a:p>
            <a:r>
              <a:rPr lang="en-US" dirty="0" smtClean="0"/>
              <a:t>If a worker is misclassified all of the provisions of the ACA may apply, and an employer may incur ACA related penalties such as:</a:t>
            </a:r>
          </a:p>
          <a:p>
            <a:pPr lvl="1"/>
            <a:r>
              <a:rPr lang="en-US" dirty="0" smtClean="0"/>
              <a:t>Failure to offer minimum value and affordable health coverage</a:t>
            </a:r>
          </a:p>
          <a:p>
            <a:pPr lvl="1"/>
            <a:r>
              <a:rPr lang="en-US" dirty="0" smtClean="0"/>
              <a:t>Failure to furnish a 1095 and file a 1094</a:t>
            </a:r>
          </a:p>
          <a:p>
            <a:r>
              <a:rPr lang="en-US" dirty="0" smtClean="0"/>
              <a:t>Basically adds another layer of complexity to this determination</a:t>
            </a:r>
          </a:p>
        </p:txBody>
      </p:sp>
    </p:spTree>
    <p:extLst>
      <p:ext uri="{BB962C8B-B14F-4D97-AF65-F5344CB8AC3E}">
        <p14:creationId xmlns:p14="http://schemas.microsoft.com/office/powerpoint/2010/main" val="132671141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IRS Video	</a:t>
            </a:r>
            <a:endParaRPr lang="en-US" dirty="0"/>
          </a:p>
        </p:txBody>
      </p:sp>
      <p:sp>
        <p:nvSpPr>
          <p:cNvPr id="3" name="Content Placeholder 2"/>
          <p:cNvSpPr>
            <a:spLocks noGrp="1"/>
          </p:cNvSpPr>
          <p:nvPr>
            <p:ph idx="1"/>
          </p:nvPr>
        </p:nvSpPr>
        <p:spPr/>
        <p:txBody>
          <a:bodyPr/>
          <a:lstStyle/>
          <a:p>
            <a:r>
              <a:rPr lang="en-US" dirty="0" smtClean="0"/>
              <a:t>Proper Worker Classification</a:t>
            </a:r>
          </a:p>
          <a:p>
            <a:r>
              <a:rPr lang="en-US" dirty="0" smtClean="0">
                <a:hlinkClick r:id="rId2"/>
              </a:rPr>
              <a:t>https</a:t>
            </a:r>
            <a:r>
              <a:rPr lang="en-US" dirty="0">
                <a:hlinkClick r:id="rId2"/>
              </a:rPr>
              <a:t>://</a:t>
            </a:r>
            <a:r>
              <a:rPr lang="en-US" dirty="0" smtClean="0">
                <a:hlinkClick r:id="rId2"/>
              </a:rPr>
              <a:t>www.irsvideos.gov/Business/Employers/ProperWorkerClassification</a:t>
            </a:r>
            <a:endParaRPr lang="en-US" dirty="0" smtClean="0"/>
          </a:p>
          <a:p>
            <a:endParaRPr lang="en-US" dirty="0"/>
          </a:p>
        </p:txBody>
      </p:sp>
    </p:spTree>
    <p:extLst>
      <p:ext uri="{BB962C8B-B14F-4D97-AF65-F5344CB8AC3E}">
        <p14:creationId xmlns:p14="http://schemas.microsoft.com/office/powerpoint/2010/main" val="14672270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Uber</a:t>
            </a:r>
            <a:endParaRPr lang="en-US" dirty="0"/>
          </a:p>
        </p:txBody>
      </p:sp>
      <p:sp>
        <p:nvSpPr>
          <p:cNvPr id="3" name="Content Placeholder 2"/>
          <p:cNvSpPr>
            <a:spLocks noGrp="1"/>
          </p:cNvSpPr>
          <p:nvPr>
            <p:ph idx="1"/>
          </p:nvPr>
        </p:nvSpPr>
        <p:spPr/>
        <p:txBody>
          <a:bodyPr/>
          <a:lstStyle/>
          <a:p>
            <a:r>
              <a:rPr lang="en-US" dirty="0" smtClean="0"/>
              <a:t>2018- Federal District Court in Pennsylvania- Are Uber drivers independent contractors?</a:t>
            </a:r>
          </a:p>
          <a:p>
            <a:r>
              <a:rPr lang="en-US" dirty="0" smtClean="0"/>
              <a:t>Judge </a:t>
            </a:r>
            <a:r>
              <a:rPr lang="en-US" dirty="0" err="1" smtClean="0"/>
              <a:t>Baylson</a:t>
            </a:r>
            <a:r>
              <a:rPr lang="en-US" dirty="0" smtClean="0"/>
              <a:t>- decided case under 6 factors with 4 factors leaning in favor of Independent Contractor status</a:t>
            </a:r>
          </a:p>
          <a:p>
            <a:r>
              <a:rPr lang="en-US" dirty="0" smtClean="0"/>
              <a:t>2015- California- The California Labor Commission ruled a worker was an Employee</a:t>
            </a:r>
          </a:p>
          <a:p>
            <a:endParaRPr lang="en-US" dirty="0" smtClean="0"/>
          </a:p>
          <a:p>
            <a:endParaRPr lang="en-US" dirty="0" smtClean="0"/>
          </a:p>
          <a:p>
            <a:endParaRPr lang="en-US" dirty="0"/>
          </a:p>
        </p:txBody>
      </p:sp>
    </p:spTree>
    <p:extLst>
      <p:ext uri="{BB962C8B-B14F-4D97-AF65-F5344CB8AC3E}">
        <p14:creationId xmlns:p14="http://schemas.microsoft.com/office/powerpoint/2010/main" val="166828240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Questions?	</a:t>
            </a:r>
            <a:endParaRPr lang="en-US" dirty="0"/>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18915416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Concussion Lawsuits	</a:t>
            </a:r>
            <a:endParaRPr lang="en-US" dirty="0"/>
          </a:p>
        </p:txBody>
      </p:sp>
      <p:sp>
        <p:nvSpPr>
          <p:cNvPr id="3" name="Content Placeholder 2"/>
          <p:cNvSpPr>
            <a:spLocks noGrp="1"/>
          </p:cNvSpPr>
          <p:nvPr>
            <p:ph idx="1"/>
          </p:nvPr>
        </p:nvSpPr>
        <p:spPr/>
        <p:txBody>
          <a:bodyPr/>
          <a:lstStyle/>
          <a:p>
            <a:r>
              <a:rPr lang="en-US" dirty="0" smtClean="0"/>
              <a:t>NFL- April 2016- Third Circuit court decision – Billions paid to retired players</a:t>
            </a:r>
          </a:p>
          <a:p>
            <a:r>
              <a:rPr lang="en-US" dirty="0" smtClean="0"/>
              <a:t>NFL players employees?</a:t>
            </a:r>
          </a:p>
          <a:p>
            <a:r>
              <a:rPr lang="en-US" dirty="0" smtClean="0"/>
              <a:t>WWE Wrestlers- most recently WWE Cleared in a concussion lawsuit which also addressed worker misclassification</a:t>
            </a:r>
          </a:p>
          <a:p>
            <a:endParaRPr lang="en-US" dirty="0"/>
          </a:p>
        </p:txBody>
      </p:sp>
    </p:spTree>
    <p:extLst>
      <p:ext uri="{BB962C8B-B14F-4D97-AF65-F5344CB8AC3E}">
        <p14:creationId xmlns:p14="http://schemas.microsoft.com/office/powerpoint/2010/main" val="273153423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Impact of Misclassification	</a:t>
            </a:r>
            <a:endParaRPr lang="en-US"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8772849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Impact of Misclassification*</a:t>
            </a:r>
            <a:endParaRPr lang="en-US" dirty="0"/>
          </a:p>
        </p:txBody>
      </p:sp>
      <p:sp>
        <p:nvSpPr>
          <p:cNvPr id="5" name="Content Placeholder 4"/>
          <p:cNvSpPr>
            <a:spLocks noGrp="1"/>
          </p:cNvSpPr>
          <p:nvPr>
            <p:ph idx="1"/>
          </p:nvPr>
        </p:nvSpPr>
        <p:spPr/>
        <p:txBody>
          <a:bodyPr>
            <a:normAutofit fontScale="62500" lnSpcReduction="20000"/>
          </a:bodyPr>
          <a:lstStyle/>
          <a:p>
            <a:pPr marL="0" indent="0">
              <a:buNone/>
            </a:pPr>
            <a:endParaRPr lang="en-US" dirty="0" smtClean="0"/>
          </a:p>
          <a:p>
            <a:endParaRPr lang="en-US" dirty="0" smtClean="0"/>
          </a:p>
          <a:p>
            <a:r>
              <a:rPr lang="en-US" dirty="0" smtClean="0"/>
              <a:t>Studies find 10-30% misclassification rate</a:t>
            </a:r>
          </a:p>
          <a:p>
            <a:r>
              <a:rPr lang="en-US" dirty="0" smtClean="0"/>
              <a:t>State and Federal Gov’ts lose billions in revenues annually</a:t>
            </a:r>
          </a:p>
          <a:p>
            <a:r>
              <a:rPr lang="en-US" dirty="0" smtClean="0"/>
              <a:t>Workplace law protections – FMLA, FLSA</a:t>
            </a:r>
          </a:p>
          <a:p>
            <a:r>
              <a:rPr lang="en-US" dirty="0" smtClean="0"/>
              <a:t>Unemployment insurance protections</a:t>
            </a:r>
          </a:p>
          <a:p>
            <a:r>
              <a:rPr lang="en-US" dirty="0" smtClean="0"/>
              <a:t>Workers Compensation insurance protections</a:t>
            </a:r>
          </a:p>
          <a:p>
            <a:r>
              <a:rPr lang="en-US" dirty="0" smtClean="0"/>
              <a:t>FICA Impact</a:t>
            </a:r>
          </a:p>
          <a:p>
            <a:r>
              <a:rPr lang="en-US" dirty="0" smtClean="0"/>
              <a:t>Hurts others who follow the rules</a:t>
            </a:r>
          </a:p>
          <a:p>
            <a:r>
              <a:rPr lang="en-US" dirty="0" smtClean="0"/>
              <a:t>Intentional- Payroll Fraud</a:t>
            </a:r>
          </a:p>
          <a:p>
            <a:endParaRPr lang="en-US" dirty="0"/>
          </a:p>
        </p:txBody>
      </p:sp>
      <p:sp>
        <p:nvSpPr>
          <p:cNvPr id="6" name="Footer Placeholder 5"/>
          <p:cNvSpPr>
            <a:spLocks noGrp="1"/>
          </p:cNvSpPr>
          <p:nvPr>
            <p:ph type="ftr" sz="quarter" idx="11"/>
          </p:nvPr>
        </p:nvSpPr>
        <p:spPr/>
        <p:txBody>
          <a:bodyPr/>
          <a:lstStyle/>
          <a:p>
            <a:r>
              <a:rPr lang="en-US" dirty="0" smtClean="0"/>
              <a:t>*Per National Employment Law Project "Independent Contractor Misclassification Imposes Huge Costs on Workers and Federal and State Treasuries- July 2015</a:t>
            </a:r>
            <a:endParaRPr lang="en-US" dirty="0"/>
          </a:p>
        </p:txBody>
      </p:sp>
    </p:spTree>
    <p:extLst>
      <p:ext uri="{BB962C8B-B14F-4D97-AF65-F5344CB8AC3E}">
        <p14:creationId xmlns:p14="http://schemas.microsoft.com/office/powerpoint/2010/main" val="369838933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What’s the Difference?</a:t>
            </a:r>
            <a:endParaRPr lang="en-US" dirty="0"/>
          </a:p>
        </p:txBody>
      </p:sp>
      <p:sp>
        <p:nvSpPr>
          <p:cNvPr id="3" name="Text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18409389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Major Treatment Differences	</a:t>
            </a:r>
            <a:endParaRPr lang="en-US" dirty="0"/>
          </a:p>
        </p:txBody>
      </p:sp>
      <p:sp>
        <p:nvSpPr>
          <p:cNvPr id="3" name="Content Placeholder 2"/>
          <p:cNvSpPr>
            <a:spLocks noGrp="1"/>
          </p:cNvSpPr>
          <p:nvPr>
            <p:ph sz="half" idx="1"/>
          </p:nvPr>
        </p:nvSpPr>
        <p:spPr/>
        <p:txBody>
          <a:bodyPr>
            <a:normAutofit fontScale="92500" lnSpcReduction="10000"/>
          </a:bodyPr>
          <a:lstStyle/>
          <a:p>
            <a:r>
              <a:rPr lang="en-US" dirty="0" smtClean="0"/>
              <a:t>Employees</a:t>
            </a:r>
          </a:p>
          <a:p>
            <a:pPr lvl="1"/>
            <a:r>
              <a:rPr lang="en-US" sz="1400" dirty="0" smtClean="0"/>
              <a:t>Withhold Federal, State, and local taxes</a:t>
            </a:r>
          </a:p>
          <a:p>
            <a:pPr lvl="1"/>
            <a:r>
              <a:rPr lang="en-US" sz="1400" dirty="0" smtClean="0"/>
              <a:t>Withhold Social Security and Medicare taxes</a:t>
            </a:r>
          </a:p>
          <a:p>
            <a:pPr lvl="1"/>
            <a:r>
              <a:rPr lang="en-US" sz="1400" dirty="0" smtClean="0"/>
              <a:t>Provide an employer match on Social Security and Medicare taxes</a:t>
            </a:r>
          </a:p>
          <a:p>
            <a:pPr lvl="1"/>
            <a:r>
              <a:rPr lang="en-US" sz="1400" dirty="0" smtClean="0"/>
              <a:t>Calculate and remit unemployment taxes</a:t>
            </a:r>
          </a:p>
          <a:p>
            <a:pPr lvl="1"/>
            <a:r>
              <a:rPr lang="en-US" sz="1400" dirty="0" smtClean="0"/>
              <a:t>Remit these taxes to Fed’s/State</a:t>
            </a:r>
          </a:p>
          <a:p>
            <a:pPr lvl="1"/>
            <a:r>
              <a:rPr lang="en-US" sz="1400" dirty="0" smtClean="0"/>
              <a:t>Department of labor overtime considerations</a:t>
            </a:r>
          </a:p>
          <a:p>
            <a:pPr lvl="1"/>
            <a:r>
              <a:rPr lang="en-US" sz="1400" dirty="0" smtClean="0"/>
              <a:t>ACA considerations</a:t>
            </a:r>
          </a:p>
          <a:p>
            <a:pPr lvl="1"/>
            <a:r>
              <a:rPr lang="en-US" sz="1400" dirty="0" smtClean="0"/>
              <a:t>Furnish W-2 and 1095 forms</a:t>
            </a:r>
          </a:p>
          <a:p>
            <a:pPr lvl="1"/>
            <a:r>
              <a:rPr lang="en-US" sz="1400" dirty="0" smtClean="0"/>
              <a:t>Worker’s Compensation insurance</a:t>
            </a:r>
          </a:p>
          <a:p>
            <a:pPr marL="457200" lvl="1" indent="0">
              <a:buNone/>
            </a:pPr>
            <a:endParaRPr lang="en-US" sz="1400" dirty="0"/>
          </a:p>
        </p:txBody>
      </p:sp>
      <p:sp>
        <p:nvSpPr>
          <p:cNvPr id="4" name="Content Placeholder 3"/>
          <p:cNvSpPr>
            <a:spLocks noGrp="1"/>
          </p:cNvSpPr>
          <p:nvPr>
            <p:ph sz="half" idx="2"/>
          </p:nvPr>
        </p:nvSpPr>
        <p:spPr/>
        <p:txBody>
          <a:bodyPr>
            <a:normAutofit fontScale="92500" lnSpcReduction="10000"/>
          </a:bodyPr>
          <a:lstStyle/>
          <a:p>
            <a:r>
              <a:rPr lang="en-US" dirty="0" smtClean="0"/>
              <a:t>Independent Contractors</a:t>
            </a:r>
          </a:p>
          <a:p>
            <a:pPr lvl="1"/>
            <a:r>
              <a:rPr lang="en-US" sz="1400" dirty="0" smtClean="0"/>
              <a:t>Payment based upon approved invoices</a:t>
            </a:r>
          </a:p>
          <a:p>
            <a:pPr lvl="1"/>
            <a:r>
              <a:rPr lang="en-US" sz="1400" dirty="0" smtClean="0"/>
              <a:t>Furnish 1099 if applicable</a:t>
            </a:r>
          </a:p>
          <a:p>
            <a:pPr lvl="1"/>
            <a:r>
              <a:rPr lang="en-US" sz="1400" dirty="0" smtClean="0"/>
              <a:t>Responsible for paying and remitting own taxes including self-employment taxes</a:t>
            </a:r>
          </a:p>
          <a:p>
            <a:pPr lvl="1"/>
            <a:r>
              <a:rPr lang="en-US" sz="1400" dirty="0" smtClean="0"/>
              <a:t>May deduct business expenses</a:t>
            </a:r>
          </a:p>
          <a:p>
            <a:pPr lvl="1"/>
            <a:r>
              <a:rPr lang="en-US" sz="1400" dirty="0" smtClean="0"/>
              <a:t>May be subject to backup withholding</a:t>
            </a:r>
          </a:p>
          <a:p>
            <a:pPr lvl="1"/>
            <a:endParaRPr lang="en-US" sz="1400" dirty="0"/>
          </a:p>
        </p:txBody>
      </p:sp>
    </p:spTree>
    <p:extLst>
      <p:ext uri="{BB962C8B-B14F-4D97-AF65-F5344CB8AC3E}">
        <p14:creationId xmlns:p14="http://schemas.microsoft.com/office/powerpoint/2010/main" val="327782680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D9B247"/>
      </a:accent1>
      <a:accent2>
        <a:srgbClr val="CC702D"/>
      </a:accent2>
      <a:accent3>
        <a:srgbClr val="B53A31"/>
      </a:accent3>
      <a:accent4>
        <a:srgbClr val="815F56"/>
      </a:accent4>
      <a:accent5>
        <a:srgbClr val="AE9E7C"/>
      </a:accent5>
      <a:accent6>
        <a:srgbClr val="7B8865"/>
      </a:accent6>
      <a:hlink>
        <a:srgbClr val="BB7826"/>
      </a:hlink>
      <a:folHlink>
        <a:srgbClr val="CF9C5F"/>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E4E49EB0-FB00-41F5-9359-4843D783A23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1981</TotalTime>
  <Words>2190</Words>
  <Application>Microsoft Office PowerPoint</Application>
  <PresentationFormat>Widescreen</PresentationFormat>
  <Paragraphs>228</Paragraphs>
  <Slides>40</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40</vt:i4>
      </vt:variant>
    </vt:vector>
  </HeadingPairs>
  <TitlesOfParts>
    <vt:vector size="44" baseType="lpstr">
      <vt:lpstr>Arial</vt:lpstr>
      <vt:lpstr>Calibri</vt:lpstr>
      <vt:lpstr>Garamond</vt:lpstr>
      <vt:lpstr>Organic</vt:lpstr>
      <vt:lpstr>Employee vs. Independent Contractor Dilemma and Due Diligence Considerations </vt:lpstr>
      <vt:lpstr>Dilemma and Considerations </vt:lpstr>
      <vt:lpstr>2017 Minnesota Timberwolves </vt:lpstr>
      <vt:lpstr>Uber</vt:lpstr>
      <vt:lpstr>Concussion Lawsuits </vt:lpstr>
      <vt:lpstr>Impact of Misclassification </vt:lpstr>
      <vt:lpstr>Impact of Misclassification*</vt:lpstr>
      <vt:lpstr>What’s the Difference?</vt:lpstr>
      <vt:lpstr>Major Treatment Differences </vt:lpstr>
      <vt:lpstr>U.S. Department of Labor </vt:lpstr>
      <vt:lpstr>PowerPoint Presentation</vt:lpstr>
      <vt:lpstr>Wage and Hour Division of DOL</vt:lpstr>
      <vt:lpstr>Wage and Hour Division of DOL (continued)</vt:lpstr>
      <vt:lpstr>U.S. DOL Misclassification News Releases</vt:lpstr>
      <vt:lpstr>IRS Publication 15-A  </vt:lpstr>
      <vt:lpstr>IRS Publication 15-A</vt:lpstr>
      <vt:lpstr>IRS Publication 15-A</vt:lpstr>
      <vt:lpstr>IRS Publication 15-A</vt:lpstr>
      <vt:lpstr>IRS Publication 15-A</vt:lpstr>
      <vt:lpstr>IRS Publication 15-A- Special Categories  </vt:lpstr>
      <vt:lpstr>IRS Publication 15-A- Special Categories (continued)</vt:lpstr>
      <vt:lpstr>IRS Publication 15-A- Examples </vt:lpstr>
      <vt:lpstr>IRS Publication 15-A- Examples</vt:lpstr>
      <vt:lpstr>Other Considerations</vt:lpstr>
      <vt:lpstr>Simpson v Commissioner (1975) </vt:lpstr>
      <vt:lpstr>Hampton Software Development LLC v. Commissioner (2018) </vt:lpstr>
      <vt:lpstr>Hampton Software Development LLC v. Commissioner (2018) (continued)</vt:lpstr>
      <vt:lpstr>Hampton Software Development LLC v. Commissioner (2018) (continued)</vt:lpstr>
      <vt:lpstr>Hampton Software Development LLC v. Commissioner (2018) (continued)</vt:lpstr>
      <vt:lpstr>Tax Treatment and Due Dates- Employees </vt:lpstr>
      <vt:lpstr>Tax Treatment and Due Dates- Employees (continued) </vt:lpstr>
      <vt:lpstr>Tax Treatment and Due Dates- Independent Contractors </vt:lpstr>
      <vt:lpstr>Tax Treatment and Due Dates- Independent Contractors (continued)</vt:lpstr>
      <vt:lpstr>Due Diligence and Documentation Considerations </vt:lpstr>
      <vt:lpstr>Due Diligence and Documentation Considerations (continued)</vt:lpstr>
      <vt:lpstr>Due Diligence and Documentation Considerations (continued)</vt:lpstr>
      <vt:lpstr>Due Diligence and Documentation Considerations (continued)</vt:lpstr>
      <vt:lpstr>ACA Considerations </vt:lpstr>
      <vt:lpstr>IRS Video </vt:lpstr>
      <vt:lpstr>Questions? </vt:lpstr>
    </vt:vector>
  </TitlesOfParts>
  <Company>SC Division of Technology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Employee vs. Independent Contractor Dilemma and Due Diligence Considerations</dc:title>
  <dc:creator>Head, Ronnie</dc:creator>
  <cp:lastModifiedBy>JAMES HAYES</cp:lastModifiedBy>
  <cp:revision>46</cp:revision>
  <cp:lastPrinted>2018-09-17T16:30:16Z</cp:lastPrinted>
  <dcterms:created xsi:type="dcterms:W3CDTF">2018-09-14T14:23:50Z</dcterms:created>
  <dcterms:modified xsi:type="dcterms:W3CDTF">2018-10-05T15:50:34Z</dcterms:modified>
</cp:coreProperties>
</file>