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90" r:id="rId3"/>
    <p:sldId id="291" r:id="rId4"/>
    <p:sldId id="293" r:id="rId5"/>
    <p:sldId id="258" r:id="rId6"/>
    <p:sldId id="259" r:id="rId7"/>
    <p:sldId id="292" r:id="rId8"/>
    <p:sldId id="268" r:id="rId9"/>
    <p:sldId id="269" r:id="rId10"/>
    <p:sldId id="270" r:id="rId11"/>
    <p:sldId id="300" r:id="rId12"/>
    <p:sldId id="271" r:id="rId13"/>
    <p:sldId id="276" r:id="rId14"/>
    <p:sldId id="277" r:id="rId15"/>
    <p:sldId id="278" r:id="rId16"/>
    <p:sldId id="279" r:id="rId17"/>
    <p:sldId id="301" r:id="rId18"/>
    <p:sldId id="294" r:id="rId19"/>
    <p:sldId id="299" r:id="rId20"/>
    <p:sldId id="295" r:id="rId21"/>
    <p:sldId id="298" r:id="rId22"/>
    <p:sldId id="296" r:id="rId23"/>
    <p:sldId id="280" r:id="rId24"/>
    <p:sldId id="281" r:id="rId25"/>
    <p:sldId id="285" r:id="rId26"/>
    <p:sldId id="286" r:id="rId27"/>
    <p:sldId id="289"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63" d="100"/>
          <a:sy n="163" d="100"/>
        </p:scale>
        <p:origin x="15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0A2C6C4-A122-404A-99C8-97EB105BFB6B}" type="datetimeFigureOut">
              <a:rPr lang="en-US" smtClean="0"/>
              <a:t>10/4/2018</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F8A5EFCF-2735-420D-9002-54CE5A1EB2F1}" type="slidenum">
              <a:rPr lang="en-US" smtClean="0"/>
              <a:t>‹#›</a:t>
            </a:fld>
            <a:endParaRPr lang="en-US"/>
          </a:p>
        </p:txBody>
      </p:sp>
    </p:spTree>
    <p:extLst>
      <p:ext uri="{BB962C8B-B14F-4D97-AF65-F5344CB8AC3E}">
        <p14:creationId xmlns:p14="http://schemas.microsoft.com/office/powerpoint/2010/main" val="1879639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0A2C6C4-A122-404A-99C8-97EB105BFB6B}"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1134508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70A2C6C4-A122-404A-99C8-97EB105BFB6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193494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70A2C6C4-A122-404A-99C8-97EB105BFB6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3493387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A2C6C4-A122-404A-99C8-97EB105BFB6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4159481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0A2C6C4-A122-404A-99C8-97EB105BFB6B}" type="datetimeFigureOut">
              <a:rPr lang="en-US" smtClean="0"/>
              <a:t>10/4/2018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2317351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0A2C6C4-A122-404A-99C8-97EB105BFB6B}" type="datetimeFigureOut">
              <a:rPr lang="en-US" smtClean="0"/>
              <a:t>10/4/2018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4057441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2C6C4-A122-404A-99C8-97EB105BFB6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1662094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2C6C4-A122-404A-99C8-97EB105BFB6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2948598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2C6C4-A122-404A-99C8-97EB105BFB6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35041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A2C6C4-A122-404A-99C8-97EB105BFB6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2792541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A2C6C4-A122-404A-99C8-97EB105BFB6B}"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135482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A2C6C4-A122-404A-99C8-97EB105BFB6B}" type="datetimeFigureOut">
              <a:rPr lang="en-US" smtClean="0"/>
              <a:t>10/4/2018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1732532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A2C6C4-A122-404A-99C8-97EB105BFB6B}" type="datetimeFigureOut">
              <a:rPr lang="en-US" smtClean="0"/>
              <a:t>10/4/2018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3822768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2C6C4-A122-404A-99C8-97EB105BFB6B}" type="datetimeFigureOut">
              <a:rPr lang="en-US" smtClean="0"/>
              <a:t>10/4/2018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692550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0A2C6C4-A122-404A-99C8-97EB105BFB6B}"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385063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0A2C6C4-A122-404A-99C8-97EB105BFB6B}"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A5EFCF-2735-420D-9002-54CE5A1EB2F1}" type="slidenum">
              <a:rPr lang="en-US" smtClean="0"/>
              <a:t>‹#›</a:t>
            </a:fld>
            <a:endParaRPr lang="en-US"/>
          </a:p>
        </p:txBody>
      </p:sp>
    </p:spTree>
    <p:extLst>
      <p:ext uri="{BB962C8B-B14F-4D97-AF65-F5344CB8AC3E}">
        <p14:creationId xmlns:p14="http://schemas.microsoft.com/office/powerpoint/2010/main" val="2701822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0A2C6C4-A122-404A-99C8-97EB105BFB6B}" type="datetimeFigureOut">
              <a:rPr lang="en-US" smtClean="0"/>
              <a:t>10/4/2018</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F8A5EFCF-2735-420D-9002-54CE5A1EB2F1}" type="slidenum">
              <a:rPr lang="en-US" smtClean="0"/>
              <a:t>‹#›</a:t>
            </a:fld>
            <a:endParaRPr lang="en-US"/>
          </a:p>
        </p:txBody>
      </p:sp>
    </p:spTree>
    <p:extLst>
      <p:ext uri="{BB962C8B-B14F-4D97-AF65-F5344CB8AC3E}">
        <p14:creationId xmlns:p14="http://schemas.microsoft.com/office/powerpoint/2010/main" val="10014250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2750BAD-DF73-4DA5-8F53-928FAA285F80}"/>
              </a:ext>
            </a:extLst>
          </p:cNvPr>
          <p:cNvSpPr>
            <a:spLocks noGrp="1"/>
          </p:cNvSpPr>
          <p:nvPr>
            <p:ph type="subTitle" idx="1"/>
          </p:nvPr>
        </p:nvSpPr>
        <p:spPr/>
        <p:txBody>
          <a:bodyPr>
            <a:normAutofit fontScale="25000" lnSpcReduction="20000"/>
          </a:bodyPr>
          <a:lstStyle/>
          <a:p>
            <a:r>
              <a:rPr lang="en-US" sz="7300" dirty="0"/>
              <a:t>The Government Finance Officers Association of South Carolina</a:t>
            </a:r>
          </a:p>
          <a:p>
            <a:r>
              <a:rPr lang="en-US" sz="7300" dirty="0"/>
              <a:t>October 9, 2018</a:t>
            </a:r>
            <a:endParaRPr lang="en-US" dirty="0"/>
          </a:p>
          <a:p>
            <a:endParaRPr lang="en-US" dirty="0"/>
          </a:p>
          <a:p>
            <a:endParaRPr lang="en-US" dirty="0"/>
          </a:p>
          <a:p>
            <a:r>
              <a:rPr lang="en-US" sz="3700" dirty="0"/>
              <a:t>Courtney M. Laster, General Counsel</a:t>
            </a:r>
          </a:p>
          <a:p>
            <a:r>
              <a:rPr lang="en-US" sz="3700" dirty="0"/>
              <a:t>Ryanne Caldwell, Senior Investigator</a:t>
            </a:r>
          </a:p>
        </p:txBody>
      </p:sp>
      <p:pic>
        <p:nvPicPr>
          <p:cNvPr id="4" name="Picture 2">
            <a:extLst>
              <a:ext uri="{FF2B5EF4-FFF2-40B4-BE49-F238E27FC236}">
                <a16:creationId xmlns:a16="http://schemas.microsoft.com/office/drawing/2014/main" id="{98167267-40CD-4F00-BA1B-80EEF33113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464" y="1655427"/>
            <a:ext cx="10400522" cy="2335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6274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D5C65-3E20-4DDF-BC2B-467176CFEA8B}"/>
              </a:ext>
            </a:extLst>
          </p:cNvPr>
          <p:cNvSpPr>
            <a:spLocks noGrp="1"/>
          </p:cNvSpPr>
          <p:nvPr>
            <p:ph type="title"/>
          </p:nvPr>
        </p:nvSpPr>
        <p:spPr/>
        <p:txBody>
          <a:bodyPr>
            <a:normAutofit fontScale="90000"/>
          </a:bodyPr>
          <a:lstStyle/>
          <a:p>
            <a:pPr algn="ctr"/>
            <a:r>
              <a:rPr lang="en-US" dirty="0"/>
              <a:t>Use of Official Position/Office for Financial Gain; Disclosure of Potential Conflict of Interest</a:t>
            </a:r>
            <a:br>
              <a:rPr lang="en-US" dirty="0"/>
            </a:br>
            <a:r>
              <a:rPr lang="en-US" sz="2200" dirty="0"/>
              <a:t>§8-13-700(B)</a:t>
            </a:r>
            <a:endParaRPr lang="en-US" dirty="0"/>
          </a:p>
        </p:txBody>
      </p:sp>
      <p:sp>
        <p:nvSpPr>
          <p:cNvPr id="3" name="Content Placeholder 2">
            <a:extLst>
              <a:ext uri="{FF2B5EF4-FFF2-40B4-BE49-F238E27FC236}">
                <a16:creationId xmlns:a16="http://schemas.microsoft.com/office/drawing/2014/main" id="{9C33DF91-6798-4BBF-B069-44EC614B3D9C}"/>
              </a:ext>
            </a:extLst>
          </p:cNvPr>
          <p:cNvSpPr>
            <a:spLocks noGrp="1"/>
          </p:cNvSpPr>
          <p:nvPr>
            <p:ph idx="1"/>
          </p:nvPr>
        </p:nvSpPr>
        <p:spPr/>
        <p:txBody>
          <a:bodyPr/>
          <a:lstStyle/>
          <a:p>
            <a:pPr algn="just"/>
            <a:endParaRPr lang="en-US" dirty="0"/>
          </a:p>
          <a:p>
            <a:pPr algn="just"/>
            <a:r>
              <a:rPr lang="en-US" dirty="0"/>
              <a:t>No public servant may make, participate in making, or in any way attempt to use his position to influence a governmental decision in which he, a family member, or an individual/business with whom associated has an economic interest.</a:t>
            </a:r>
          </a:p>
        </p:txBody>
      </p:sp>
    </p:spTree>
    <p:extLst>
      <p:ext uri="{BB962C8B-B14F-4D97-AF65-F5344CB8AC3E}">
        <p14:creationId xmlns:p14="http://schemas.microsoft.com/office/powerpoint/2010/main" val="2335589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C76FB-3057-4C91-ADAF-731ABB192781}"/>
              </a:ext>
            </a:extLst>
          </p:cNvPr>
          <p:cNvSpPr>
            <a:spLocks noGrp="1"/>
          </p:cNvSpPr>
          <p:nvPr>
            <p:ph type="title"/>
          </p:nvPr>
        </p:nvSpPr>
        <p:spPr/>
        <p:txBody>
          <a:bodyPr/>
          <a:lstStyle/>
          <a:p>
            <a:pPr algn="ctr"/>
            <a:r>
              <a:rPr lang="en-US" sz="2300" dirty="0"/>
              <a:t>Use of Official Position/Office for Financial Gain; Disclosure of Potential Conflict of Interest</a:t>
            </a:r>
            <a:br>
              <a:rPr lang="en-US" sz="2300" dirty="0"/>
            </a:br>
            <a:r>
              <a:rPr lang="en-US" sz="2300" dirty="0"/>
              <a:t>§8-13-700(B)</a:t>
            </a:r>
          </a:p>
        </p:txBody>
      </p:sp>
      <p:pic>
        <p:nvPicPr>
          <p:cNvPr id="2050" name="Picture 2" descr="d07cab6d-0da3-4c23-ba6e-4873fdaf575a@namprd09">
            <a:extLst>
              <a:ext uri="{FF2B5EF4-FFF2-40B4-BE49-F238E27FC236}">
                <a16:creationId xmlns:a16="http://schemas.microsoft.com/office/drawing/2014/main" id="{5E6E55CD-9773-4278-BD2E-FAD5E2CC46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345114"/>
            <a:ext cx="3553408" cy="4370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5977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C26FE-9BE9-4C9A-A3C0-82D85D83E8F1}"/>
              </a:ext>
            </a:extLst>
          </p:cNvPr>
          <p:cNvSpPr>
            <a:spLocks noGrp="1"/>
          </p:cNvSpPr>
          <p:nvPr>
            <p:ph type="title"/>
          </p:nvPr>
        </p:nvSpPr>
        <p:spPr/>
        <p:txBody>
          <a:bodyPr>
            <a:normAutofit fontScale="90000"/>
          </a:bodyPr>
          <a:lstStyle/>
          <a:p>
            <a:pPr algn="ctr"/>
            <a:r>
              <a:rPr lang="en-US" dirty="0"/>
              <a:t>Use of Official Position/Office for Financial Gain; Disclosure of Potential Conflict of Interest</a:t>
            </a:r>
            <a:br>
              <a:rPr lang="en-US" dirty="0"/>
            </a:br>
            <a:r>
              <a:rPr lang="en-US" sz="2200" dirty="0"/>
              <a:t>§8-13-700(B)</a:t>
            </a:r>
            <a:endParaRPr lang="en-US" dirty="0"/>
          </a:p>
        </p:txBody>
      </p:sp>
      <p:sp>
        <p:nvSpPr>
          <p:cNvPr id="3" name="Content Placeholder 2">
            <a:extLst>
              <a:ext uri="{FF2B5EF4-FFF2-40B4-BE49-F238E27FC236}">
                <a16:creationId xmlns:a16="http://schemas.microsoft.com/office/drawing/2014/main" id="{4AEDDC4E-92F8-403A-A643-64811BA681A6}"/>
              </a:ext>
            </a:extLst>
          </p:cNvPr>
          <p:cNvSpPr>
            <a:spLocks noGrp="1"/>
          </p:cNvSpPr>
          <p:nvPr>
            <p:ph idx="1"/>
          </p:nvPr>
        </p:nvSpPr>
        <p:spPr>
          <a:xfrm>
            <a:off x="1154954" y="2511221"/>
            <a:ext cx="8761412" cy="3416300"/>
          </a:xfrm>
        </p:spPr>
        <p:txBody>
          <a:bodyPr>
            <a:noAutofit/>
          </a:bodyPr>
          <a:lstStyle/>
          <a:p>
            <a:pPr algn="just"/>
            <a:r>
              <a:rPr lang="en-US" sz="1400" dirty="0"/>
              <a:t>When confronted with an action or decision in discharge of </a:t>
            </a:r>
            <a:r>
              <a:rPr lang="en-US" sz="1400" u="sng" dirty="0"/>
              <a:t>official duties</a:t>
            </a:r>
            <a:r>
              <a:rPr lang="en-US" sz="1400" dirty="0"/>
              <a:t> that would affect the economic interest of himself, a family member, or an individual/business with whom associated, the public servant shall:</a:t>
            </a:r>
          </a:p>
          <a:p>
            <a:pPr lvl="1" algn="just"/>
            <a:endParaRPr lang="en-US" sz="1400" dirty="0"/>
          </a:p>
          <a:p>
            <a:pPr lvl="1" algn="just"/>
            <a:r>
              <a:rPr lang="en-US" sz="1400" dirty="0"/>
              <a:t>Prepare a written statement describing conflict of interest;</a:t>
            </a:r>
          </a:p>
          <a:p>
            <a:pPr lvl="1" algn="just"/>
            <a:endParaRPr lang="en-US" sz="1400" dirty="0"/>
          </a:p>
          <a:p>
            <a:pPr lvl="1" algn="just"/>
            <a:r>
              <a:rPr lang="en-US" sz="1400" dirty="0"/>
              <a:t>If he is a public employee, provide the statement to his superior, if any, who shall assign the matter to another employee who does not have a potential conflict of interest.  If he has no immediate supervisor, he shall take the action prescribed by the State Ethics Commission;</a:t>
            </a:r>
          </a:p>
          <a:p>
            <a:pPr lvl="2" algn="just"/>
            <a:endParaRPr lang="en-US" dirty="0"/>
          </a:p>
          <a:p>
            <a:pPr lvl="2" algn="just"/>
            <a:r>
              <a:rPr lang="en-US" dirty="0"/>
              <a:t>Recusal includes formal actions and informal actions (</a:t>
            </a:r>
            <a:r>
              <a:rPr lang="en-US" dirty="0" err="1"/>
              <a:t>ie</a:t>
            </a:r>
            <a:r>
              <a:rPr lang="en-US" dirty="0"/>
              <a:t>, participating in discussions).</a:t>
            </a:r>
          </a:p>
          <a:p>
            <a:pPr lvl="2" algn="just"/>
            <a:endParaRPr lang="en-US" dirty="0"/>
          </a:p>
        </p:txBody>
      </p:sp>
    </p:spTree>
    <p:extLst>
      <p:ext uri="{BB962C8B-B14F-4D97-AF65-F5344CB8AC3E}">
        <p14:creationId xmlns:p14="http://schemas.microsoft.com/office/powerpoint/2010/main" val="4286385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BC1D7-DC36-48FE-A415-0DBC11C4AD3A}"/>
              </a:ext>
            </a:extLst>
          </p:cNvPr>
          <p:cNvSpPr>
            <a:spLocks noGrp="1"/>
          </p:cNvSpPr>
          <p:nvPr>
            <p:ph type="title"/>
          </p:nvPr>
        </p:nvSpPr>
        <p:spPr/>
        <p:txBody>
          <a:bodyPr>
            <a:normAutofit fontScale="90000"/>
          </a:bodyPr>
          <a:lstStyle/>
          <a:p>
            <a:pPr algn="ctr"/>
            <a:r>
              <a:rPr lang="en-US" dirty="0"/>
              <a:t>Anti-Bribery Provision</a:t>
            </a:r>
            <a:br>
              <a:rPr lang="en-US" dirty="0"/>
            </a:br>
            <a:r>
              <a:rPr lang="en-US" sz="2200" dirty="0"/>
              <a:t>§ 8-13-705</a:t>
            </a:r>
          </a:p>
        </p:txBody>
      </p:sp>
      <p:sp>
        <p:nvSpPr>
          <p:cNvPr id="3" name="Content Placeholder 2">
            <a:extLst>
              <a:ext uri="{FF2B5EF4-FFF2-40B4-BE49-F238E27FC236}">
                <a16:creationId xmlns:a16="http://schemas.microsoft.com/office/drawing/2014/main" id="{3BAE58FA-EB6C-4A8F-86FE-77FD62A0E602}"/>
              </a:ext>
            </a:extLst>
          </p:cNvPr>
          <p:cNvSpPr>
            <a:spLocks noGrp="1"/>
          </p:cNvSpPr>
          <p:nvPr>
            <p:ph idx="1"/>
          </p:nvPr>
        </p:nvSpPr>
        <p:spPr/>
        <p:txBody>
          <a:bodyPr>
            <a:normAutofit fontScale="70000" lnSpcReduction="20000"/>
          </a:bodyPr>
          <a:lstStyle/>
          <a:p>
            <a:pPr algn="just"/>
            <a:r>
              <a:rPr lang="en-US" sz="2600" dirty="0"/>
              <a:t>A person may not give and a public servant may not receive </a:t>
            </a:r>
            <a:r>
              <a:rPr lang="en-US" sz="2600" u="sng" dirty="0"/>
              <a:t>anything of value</a:t>
            </a:r>
            <a:r>
              <a:rPr lang="en-US" sz="2600" dirty="0"/>
              <a:t> (8-13-100(1)) with the intent to influence. </a:t>
            </a:r>
          </a:p>
          <a:p>
            <a:pPr lvl="1" algn="just"/>
            <a:endParaRPr lang="en-US" dirty="0"/>
          </a:p>
          <a:p>
            <a:pPr lvl="1" algn="just"/>
            <a:r>
              <a:rPr lang="en-US" dirty="0"/>
              <a:t>Anything of value does </a:t>
            </a:r>
            <a:r>
              <a:rPr lang="en-US" u="sng" dirty="0"/>
              <a:t>not</a:t>
            </a:r>
            <a:r>
              <a:rPr lang="en-US" dirty="0"/>
              <a:t> mean:</a:t>
            </a:r>
          </a:p>
          <a:p>
            <a:pPr lvl="2" algn="just"/>
            <a:endParaRPr lang="en-US" dirty="0"/>
          </a:p>
          <a:p>
            <a:pPr lvl="2" algn="just"/>
            <a:r>
              <a:rPr lang="en-US" dirty="0"/>
              <a:t>Printed informational or promotional material under $10;</a:t>
            </a:r>
          </a:p>
          <a:p>
            <a:pPr lvl="2" algn="just"/>
            <a:r>
              <a:rPr lang="en-US" dirty="0"/>
              <a:t>Personalized plaque or trophy with a value under $150;</a:t>
            </a:r>
          </a:p>
          <a:p>
            <a:pPr lvl="2" algn="just"/>
            <a:r>
              <a:rPr lang="en-US" dirty="0"/>
              <a:t>Educational material of nominal value directly related to the public servant’s official responsibilities;</a:t>
            </a:r>
          </a:p>
          <a:p>
            <a:pPr lvl="2" algn="just"/>
            <a:r>
              <a:rPr lang="en-US" dirty="0"/>
              <a:t>Honorary degree;</a:t>
            </a:r>
          </a:p>
          <a:p>
            <a:pPr lvl="2" algn="just"/>
            <a:r>
              <a:rPr lang="en-US" dirty="0"/>
              <a:t>Promotional or marketing items offered to general public on same terms;</a:t>
            </a:r>
          </a:p>
          <a:p>
            <a:pPr lvl="2" algn="just"/>
            <a:r>
              <a:rPr lang="en-US" dirty="0"/>
              <a:t>Campaign contributions.</a:t>
            </a:r>
          </a:p>
          <a:p>
            <a:endParaRPr lang="en-US" dirty="0"/>
          </a:p>
          <a:p>
            <a:pPr algn="just"/>
            <a:r>
              <a:rPr lang="en-US" dirty="0"/>
              <a:t>Intent matters.  Christmas gifts, awards, neutral third party decision-makers.</a:t>
            </a:r>
          </a:p>
        </p:txBody>
      </p:sp>
    </p:spTree>
    <p:extLst>
      <p:ext uri="{BB962C8B-B14F-4D97-AF65-F5344CB8AC3E}">
        <p14:creationId xmlns:p14="http://schemas.microsoft.com/office/powerpoint/2010/main" val="3129860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0E66B-91FD-418B-A262-A2D3245D9C6B}"/>
              </a:ext>
            </a:extLst>
          </p:cNvPr>
          <p:cNvSpPr>
            <a:spLocks noGrp="1"/>
          </p:cNvSpPr>
          <p:nvPr>
            <p:ph type="title"/>
          </p:nvPr>
        </p:nvSpPr>
        <p:spPr/>
        <p:txBody>
          <a:bodyPr>
            <a:normAutofit fontScale="90000"/>
          </a:bodyPr>
          <a:lstStyle/>
          <a:p>
            <a:pPr algn="ctr"/>
            <a:r>
              <a:rPr lang="en-US" dirty="0"/>
              <a:t>Anti-Nepotism Provision</a:t>
            </a:r>
            <a:br>
              <a:rPr lang="en-US" dirty="0"/>
            </a:br>
            <a:r>
              <a:rPr lang="en-US" sz="2000" dirty="0"/>
              <a:t>§  8-13-750</a:t>
            </a:r>
            <a:endParaRPr lang="en-US" dirty="0"/>
          </a:p>
        </p:txBody>
      </p:sp>
      <p:sp>
        <p:nvSpPr>
          <p:cNvPr id="3" name="Content Placeholder 2">
            <a:extLst>
              <a:ext uri="{FF2B5EF4-FFF2-40B4-BE49-F238E27FC236}">
                <a16:creationId xmlns:a16="http://schemas.microsoft.com/office/drawing/2014/main" id="{AE373FF7-3E03-4749-BE98-B32259D62DBE}"/>
              </a:ext>
            </a:extLst>
          </p:cNvPr>
          <p:cNvSpPr>
            <a:spLocks noGrp="1"/>
          </p:cNvSpPr>
          <p:nvPr>
            <p:ph idx="1"/>
          </p:nvPr>
        </p:nvSpPr>
        <p:spPr/>
        <p:txBody>
          <a:bodyPr>
            <a:normAutofit fontScale="62500" lnSpcReduction="20000"/>
          </a:bodyPr>
          <a:lstStyle/>
          <a:p>
            <a:pPr algn="just"/>
            <a:r>
              <a:rPr lang="en-US" dirty="0"/>
              <a:t>No public servant may cause the employment, appointment, promotion, transfer, or advancement of a </a:t>
            </a:r>
            <a:r>
              <a:rPr lang="en-US" u="sng" dirty="0"/>
              <a:t>family member</a:t>
            </a:r>
            <a:r>
              <a:rPr lang="en-US" dirty="0"/>
              <a:t> to a state or local office or position in which the public servant supervises or manages. </a:t>
            </a:r>
          </a:p>
          <a:p>
            <a:pPr lvl="1" algn="just"/>
            <a:endParaRPr lang="en-US" dirty="0"/>
          </a:p>
          <a:p>
            <a:pPr lvl="1" algn="just"/>
            <a:r>
              <a:rPr lang="en-US" dirty="0"/>
              <a:t>Direct supervision or management. </a:t>
            </a:r>
          </a:p>
          <a:p>
            <a:pPr lvl="1" algn="just"/>
            <a:r>
              <a:rPr lang="en-US" dirty="0"/>
              <a:t>Intervening links in chain </a:t>
            </a:r>
            <a:r>
              <a:rPr lang="en-US"/>
              <a:t>of command. </a:t>
            </a:r>
            <a:endParaRPr lang="en-US" dirty="0"/>
          </a:p>
          <a:p>
            <a:pPr algn="just"/>
            <a:endParaRPr lang="en-US" dirty="0"/>
          </a:p>
          <a:p>
            <a:pPr algn="just"/>
            <a:r>
              <a:rPr lang="en-US" dirty="0"/>
              <a:t>Public servant may not participate in an action relating to the discipline of the public servant’s family member. </a:t>
            </a:r>
          </a:p>
          <a:p>
            <a:pPr lvl="1" algn="just"/>
            <a:endParaRPr lang="en-US" dirty="0"/>
          </a:p>
          <a:p>
            <a:pPr lvl="1" algn="just"/>
            <a:r>
              <a:rPr lang="en-US" dirty="0"/>
              <a:t>Family member is the spouse, parent, brother, sister, child, mother-in-law, father-in-law, son-in-law, daughter-in-law, brother-in-law, sister-in-law, grandparent, grandchild or a member of the individual’s immediate family. §  8-13-100(15). </a:t>
            </a:r>
          </a:p>
          <a:p>
            <a:pPr algn="just"/>
            <a:endParaRPr lang="en-US" dirty="0"/>
          </a:p>
          <a:p>
            <a:pPr algn="just"/>
            <a:r>
              <a:rPr lang="en-US" dirty="0"/>
              <a:t>Recusal provisions of § 8-13-700(B) apply.  Report to appropriate supervisor if a public employee.</a:t>
            </a:r>
          </a:p>
        </p:txBody>
      </p:sp>
    </p:spTree>
    <p:extLst>
      <p:ext uri="{BB962C8B-B14F-4D97-AF65-F5344CB8AC3E}">
        <p14:creationId xmlns:p14="http://schemas.microsoft.com/office/powerpoint/2010/main" val="3411459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EE393-2644-4FF1-81A5-D44370AB4857}"/>
              </a:ext>
            </a:extLst>
          </p:cNvPr>
          <p:cNvSpPr>
            <a:spLocks noGrp="1"/>
          </p:cNvSpPr>
          <p:nvPr>
            <p:ph type="title"/>
          </p:nvPr>
        </p:nvSpPr>
        <p:spPr/>
        <p:txBody>
          <a:bodyPr/>
          <a:lstStyle/>
          <a:p>
            <a:pPr algn="ctr"/>
            <a:r>
              <a:rPr lang="en-US" dirty="0"/>
              <a:t>Post-Employment Restrictions</a:t>
            </a:r>
            <a:br>
              <a:rPr lang="en-US" dirty="0"/>
            </a:br>
            <a:r>
              <a:rPr lang="en-US" sz="2000" dirty="0"/>
              <a:t>§ 8-13-755</a:t>
            </a:r>
            <a:endParaRPr lang="en-US" dirty="0"/>
          </a:p>
        </p:txBody>
      </p:sp>
      <p:sp>
        <p:nvSpPr>
          <p:cNvPr id="3" name="Content Placeholder 2">
            <a:extLst>
              <a:ext uri="{FF2B5EF4-FFF2-40B4-BE49-F238E27FC236}">
                <a16:creationId xmlns:a16="http://schemas.microsoft.com/office/drawing/2014/main" id="{F966DC0B-C04F-498E-8E7F-F6799959466A}"/>
              </a:ext>
            </a:extLst>
          </p:cNvPr>
          <p:cNvSpPr>
            <a:spLocks noGrp="1"/>
          </p:cNvSpPr>
          <p:nvPr>
            <p:ph idx="1"/>
          </p:nvPr>
        </p:nvSpPr>
        <p:spPr/>
        <p:txBody>
          <a:bodyPr>
            <a:normAutofit lnSpcReduction="10000"/>
          </a:bodyPr>
          <a:lstStyle/>
          <a:p>
            <a:pPr algn="just"/>
            <a:r>
              <a:rPr lang="en-US" dirty="0"/>
              <a:t>Former public servant may not, for a period of one year after terminating service/employment:</a:t>
            </a:r>
          </a:p>
          <a:p>
            <a:pPr lvl="1" algn="just"/>
            <a:endParaRPr lang="en-US" dirty="0"/>
          </a:p>
          <a:p>
            <a:pPr lvl="1" algn="just"/>
            <a:r>
              <a:rPr lang="en-US" dirty="0"/>
              <a:t>Lobby or </a:t>
            </a:r>
            <a:r>
              <a:rPr lang="en-US" u="sng" dirty="0"/>
              <a:t>represent</a:t>
            </a:r>
            <a:r>
              <a:rPr lang="en-US" dirty="0"/>
              <a:t> clients before the government entity in a matter in which he directly and substantially participated; </a:t>
            </a:r>
            <a:r>
              <a:rPr lang="en-US" u="sng" dirty="0"/>
              <a:t>or</a:t>
            </a:r>
          </a:p>
          <a:p>
            <a:pPr lvl="1" algn="just"/>
            <a:endParaRPr lang="en-US" dirty="0"/>
          </a:p>
          <a:p>
            <a:pPr lvl="1" algn="just"/>
            <a:r>
              <a:rPr lang="en-US" dirty="0"/>
              <a:t>Accept employment:</a:t>
            </a:r>
          </a:p>
          <a:p>
            <a:pPr lvl="1" algn="just"/>
            <a:endParaRPr lang="en-US" dirty="0"/>
          </a:p>
          <a:p>
            <a:pPr lvl="2" algn="just"/>
            <a:r>
              <a:rPr lang="en-US" dirty="0"/>
              <a:t>From a person </a:t>
            </a:r>
            <a:r>
              <a:rPr lang="en-US" i="1" dirty="0"/>
              <a:t>regulated</a:t>
            </a:r>
            <a:r>
              <a:rPr lang="en-US" dirty="0"/>
              <a:t> by the entity; </a:t>
            </a:r>
            <a:r>
              <a:rPr lang="en-US" u="sng" dirty="0"/>
              <a:t>and</a:t>
            </a:r>
            <a:endParaRPr lang="en-US" dirty="0"/>
          </a:p>
          <a:p>
            <a:pPr lvl="2" algn="just"/>
            <a:r>
              <a:rPr lang="en-US" dirty="0"/>
              <a:t>Involves a </a:t>
            </a:r>
            <a:r>
              <a:rPr lang="en-US" i="1" dirty="0"/>
              <a:t>matter</a:t>
            </a:r>
            <a:r>
              <a:rPr lang="en-US" dirty="0"/>
              <a:t> in which he </a:t>
            </a:r>
            <a:r>
              <a:rPr lang="en-US" i="1" dirty="0"/>
              <a:t>directly and substantially </a:t>
            </a:r>
            <a:r>
              <a:rPr lang="en-US" dirty="0"/>
              <a:t>participated.</a:t>
            </a:r>
          </a:p>
        </p:txBody>
      </p:sp>
    </p:spTree>
    <p:extLst>
      <p:ext uri="{BB962C8B-B14F-4D97-AF65-F5344CB8AC3E}">
        <p14:creationId xmlns:p14="http://schemas.microsoft.com/office/powerpoint/2010/main" val="2479426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0528-7DA1-43C2-BABD-5494FC30D7F7}"/>
              </a:ext>
            </a:extLst>
          </p:cNvPr>
          <p:cNvSpPr>
            <a:spLocks noGrp="1"/>
          </p:cNvSpPr>
          <p:nvPr>
            <p:ph type="title"/>
          </p:nvPr>
        </p:nvSpPr>
        <p:spPr/>
        <p:txBody>
          <a:bodyPr/>
          <a:lstStyle/>
          <a:p>
            <a:pPr algn="ctr"/>
            <a:r>
              <a:rPr lang="en-US" dirty="0"/>
              <a:t>Post-Employment Restrictions</a:t>
            </a:r>
            <a:br>
              <a:rPr lang="en-US" dirty="0"/>
            </a:br>
            <a:r>
              <a:rPr lang="en-US" sz="2000" dirty="0"/>
              <a:t>§ 8-13-760</a:t>
            </a:r>
            <a:endParaRPr lang="en-US" dirty="0"/>
          </a:p>
        </p:txBody>
      </p:sp>
      <p:sp>
        <p:nvSpPr>
          <p:cNvPr id="3" name="Content Placeholder 2">
            <a:extLst>
              <a:ext uri="{FF2B5EF4-FFF2-40B4-BE49-F238E27FC236}">
                <a16:creationId xmlns:a16="http://schemas.microsoft.com/office/drawing/2014/main" id="{25186C86-25A2-4D68-ABC7-8846647EC254}"/>
              </a:ext>
            </a:extLst>
          </p:cNvPr>
          <p:cNvSpPr>
            <a:spLocks noGrp="1"/>
          </p:cNvSpPr>
          <p:nvPr>
            <p:ph idx="1"/>
          </p:nvPr>
        </p:nvSpPr>
        <p:spPr/>
        <p:txBody>
          <a:bodyPr>
            <a:normAutofit fontScale="92500" lnSpcReduction="10000"/>
          </a:bodyPr>
          <a:lstStyle/>
          <a:p>
            <a:pPr algn="just"/>
            <a:r>
              <a:rPr lang="en-US" dirty="0"/>
              <a:t>Public servant participating directly in </a:t>
            </a:r>
            <a:r>
              <a:rPr lang="en-US" u="sng" dirty="0"/>
              <a:t>procuremen</a:t>
            </a:r>
            <a:r>
              <a:rPr lang="en-US" dirty="0"/>
              <a:t>t may not resign and accept employment </a:t>
            </a:r>
          </a:p>
          <a:p>
            <a:pPr lvl="1" algn="just"/>
            <a:endParaRPr lang="en-US" dirty="0"/>
          </a:p>
          <a:p>
            <a:pPr lvl="1" algn="just"/>
            <a:r>
              <a:rPr lang="en-US" dirty="0"/>
              <a:t>with a person contracting with the governmental body </a:t>
            </a:r>
          </a:p>
          <a:p>
            <a:pPr lvl="1" algn="just"/>
            <a:endParaRPr lang="en-US" dirty="0"/>
          </a:p>
          <a:p>
            <a:pPr lvl="1" algn="just"/>
            <a:r>
              <a:rPr lang="en-US" dirty="0"/>
              <a:t>if the contract falls or would fall under the public servant’s </a:t>
            </a:r>
            <a:r>
              <a:rPr lang="en-US" u="sng" dirty="0"/>
              <a:t>official responsibilities</a:t>
            </a:r>
            <a:r>
              <a:rPr lang="en-US" dirty="0"/>
              <a:t>.</a:t>
            </a:r>
            <a:endParaRPr lang="en-US" u="sng" dirty="0"/>
          </a:p>
          <a:p>
            <a:pPr marL="457200" lvl="1" indent="0" algn="just">
              <a:buNone/>
            </a:pPr>
            <a:endParaRPr lang="en-US" dirty="0"/>
          </a:p>
          <a:p>
            <a:pPr marL="457200" lvl="1" indent="0" algn="just">
              <a:buNone/>
            </a:pPr>
            <a:r>
              <a:rPr lang="en-US" dirty="0"/>
              <a:t>"Procurement" means buying, purchasing, renting, leasing, or otherwise acquiring any supplies, services, information technology, or construction. It also includes all functions that pertain to the obtaining of any supply, service, or construction, including description of requirements, selection, and solicitation of sources, preparation and award of contracts, and all phases of contract administration.  Section 11-35-310(24). </a:t>
            </a:r>
          </a:p>
          <a:p>
            <a:pPr marL="457200" lvl="1" indent="0" algn="just">
              <a:buNone/>
            </a:pPr>
            <a:endParaRPr lang="en-US" dirty="0"/>
          </a:p>
        </p:txBody>
      </p:sp>
    </p:spTree>
    <p:extLst>
      <p:ext uri="{BB962C8B-B14F-4D97-AF65-F5344CB8AC3E}">
        <p14:creationId xmlns:p14="http://schemas.microsoft.com/office/powerpoint/2010/main" val="831996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20323-C0DA-47BC-8F79-BCB53C67D73B}"/>
              </a:ext>
            </a:extLst>
          </p:cNvPr>
          <p:cNvSpPr>
            <a:spLocks noGrp="1"/>
          </p:cNvSpPr>
          <p:nvPr>
            <p:ph type="title"/>
          </p:nvPr>
        </p:nvSpPr>
        <p:spPr/>
        <p:txBody>
          <a:bodyPr/>
          <a:lstStyle/>
          <a:p>
            <a:pPr algn="ctr"/>
            <a:r>
              <a:rPr lang="en-US" dirty="0"/>
              <a:t>Economic Interest in Gov’t Contracts</a:t>
            </a:r>
            <a:br>
              <a:rPr lang="en-US" dirty="0"/>
            </a:br>
            <a:r>
              <a:rPr lang="en-US" sz="2000" dirty="0"/>
              <a:t>§ 8-13-775</a:t>
            </a:r>
            <a:endParaRPr lang="en-US" dirty="0"/>
          </a:p>
        </p:txBody>
      </p:sp>
      <p:sp>
        <p:nvSpPr>
          <p:cNvPr id="3" name="Content Placeholder 2">
            <a:extLst>
              <a:ext uri="{FF2B5EF4-FFF2-40B4-BE49-F238E27FC236}">
                <a16:creationId xmlns:a16="http://schemas.microsoft.com/office/drawing/2014/main" id="{B6D5D3CB-6120-483C-B51D-793080E9CA84}"/>
              </a:ext>
            </a:extLst>
          </p:cNvPr>
          <p:cNvSpPr>
            <a:spLocks noGrp="1"/>
          </p:cNvSpPr>
          <p:nvPr>
            <p:ph idx="1"/>
          </p:nvPr>
        </p:nvSpPr>
        <p:spPr/>
        <p:txBody>
          <a:bodyPr/>
          <a:lstStyle/>
          <a:p>
            <a:pPr algn="just"/>
            <a:r>
              <a:rPr lang="en-US" dirty="0"/>
              <a:t>Public servant may not have an </a:t>
            </a:r>
            <a:r>
              <a:rPr lang="en-US" u="sng" dirty="0"/>
              <a:t>economic interest</a:t>
            </a:r>
            <a:r>
              <a:rPr lang="en-US" dirty="0"/>
              <a:t> in a contract with the State/political subdivision if public servant is authorized to perform an </a:t>
            </a:r>
            <a:r>
              <a:rPr lang="en-US" u="sng" dirty="0"/>
              <a:t>official function</a:t>
            </a:r>
            <a:r>
              <a:rPr lang="en-US" dirty="0"/>
              <a:t> relating to the contract. </a:t>
            </a:r>
          </a:p>
          <a:p>
            <a:pPr lvl="1" algn="just"/>
            <a:endParaRPr lang="en-US" dirty="0"/>
          </a:p>
          <a:p>
            <a:pPr lvl="1" algn="just"/>
            <a:r>
              <a:rPr lang="en-US" dirty="0"/>
              <a:t>Writing or preparing contract specifications, acceptance of bids, award of the contract, or other action on the preparation or award of the contract. </a:t>
            </a:r>
          </a:p>
          <a:p>
            <a:pPr algn="just"/>
            <a:endParaRPr lang="en-US" dirty="0"/>
          </a:p>
          <a:p>
            <a:pPr algn="just"/>
            <a:r>
              <a:rPr lang="en-US" dirty="0"/>
              <a:t>Ok if no official function + public notice + competitive bids.</a:t>
            </a:r>
          </a:p>
        </p:txBody>
      </p:sp>
    </p:spTree>
    <p:extLst>
      <p:ext uri="{BB962C8B-B14F-4D97-AF65-F5344CB8AC3E}">
        <p14:creationId xmlns:p14="http://schemas.microsoft.com/office/powerpoint/2010/main" val="3061286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FBAFE-7ECD-4873-AEAE-6E410D0DBD56}"/>
              </a:ext>
            </a:extLst>
          </p:cNvPr>
          <p:cNvSpPr>
            <a:spLocks noGrp="1"/>
          </p:cNvSpPr>
          <p:nvPr>
            <p:ph type="title"/>
          </p:nvPr>
        </p:nvSpPr>
        <p:spPr/>
        <p:txBody>
          <a:bodyPr/>
          <a:lstStyle/>
          <a:p>
            <a:pPr algn="ctr"/>
            <a:r>
              <a:rPr lang="en-US" dirty="0"/>
              <a:t>Other Rules of Conduct</a:t>
            </a:r>
            <a:endParaRPr lang="en-US" sz="2600" dirty="0"/>
          </a:p>
        </p:txBody>
      </p:sp>
      <p:sp>
        <p:nvSpPr>
          <p:cNvPr id="3" name="Content Placeholder 2">
            <a:extLst>
              <a:ext uri="{FF2B5EF4-FFF2-40B4-BE49-F238E27FC236}">
                <a16:creationId xmlns:a16="http://schemas.microsoft.com/office/drawing/2014/main" id="{54909F03-AD31-43E6-A159-FA03074A0FA0}"/>
              </a:ext>
            </a:extLst>
          </p:cNvPr>
          <p:cNvSpPr>
            <a:spLocks noGrp="1"/>
          </p:cNvSpPr>
          <p:nvPr>
            <p:ph idx="1"/>
          </p:nvPr>
        </p:nvSpPr>
        <p:spPr/>
        <p:txBody>
          <a:bodyPr>
            <a:normAutofit/>
          </a:bodyPr>
          <a:lstStyle/>
          <a:p>
            <a:pPr algn="just"/>
            <a:r>
              <a:rPr lang="en-US" dirty="0"/>
              <a:t>May not accept an honorarium for speaking engagements in official capacity.  May accept payment for actual expenses. 8-13-715.</a:t>
            </a:r>
          </a:p>
          <a:p>
            <a:pPr marL="0" indent="0" algn="just">
              <a:buNone/>
            </a:pPr>
            <a:endParaRPr lang="en-US" dirty="0"/>
          </a:p>
          <a:p>
            <a:pPr algn="just"/>
            <a:r>
              <a:rPr lang="en-US" dirty="0"/>
              <a:t>May not</a:t>
            </a:r>
            <a:r>
              <a:rPr lang="en-US" b="1" dirty="0"/>
              <a:t> </a:t>
            </a:r>
            <a:r>
              <a:rPr lang="en-US" dirty="0"/>
              <a:t>accept additional money for assistance given while performing official duties. 8-13-720.</a:t>
            </a:r>
          </a:p>
          <a:p>
            <a:pPr marL="0" indent="0" algn="just">
              <a:buNone/>
            </a:pPr>
            <a:endParaRPr lang="en-US" dirty="0"/>
          </a:p>
          <a:p>
            <a:pPr algn="just"/>
            <a:r>
              <a:rPr lang="en-US" dirty="0"/>
              <a:t>May not represent another person before one’s governmental entity. 8-13-740.</a:t>
            </a:r>
          </a:p>
          <a:p>
            <a:pPr algn="just"/>
            <a:endParaRPr lang="en-US" dirty="0"/>
          </a:p>
        </p:txBody>
      </p:sp>
    </p:spTree>
    <p:extLst>
      <p:ext uri="{BB962C8B-B14F-4D97-AF65-F5344CB8AC3E}">
        <p14:creationId xmlns:p14="http://schemas.microsoft.com/office/powerpoint/2010/main" val="1762750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19B1D-B48A-4049-B5CC-55C483E36245}"/>
              </a:ext>
            </a:extLst>
          </p:cNvPr>
          <p:cNvSpPr>
            <a:spLocks noGrp="1"/>
          </p:cNvSpPr>
          <p:nvPr>
            <p:ph type="title"/>
          </p:nvPr>
        </p:nvSpPr>
        <p:spPr/>
        <p:txBody>
          <a:bodyPr/>
          <a:lstStyle/>
          <a:p>
            <a:pPr algn="ctr"/>
            <a:r>
              <a:rPr lang="en-US" dirty="0"/>
              <a:t>Statements of Economic Interests</a:t>
            </a:r>
            <a:br>
              <a:rPr lang="en-US" dirty="0"/>
            </a:br>
            <a:r>
              <a:rPr lang="en-US" sz="2400" dirty="0"/>
              <a:t>§</a:t>
            </a:r>
            <a:r>
              <a:rPr lang="en-US" sz="2600" dirty="0"/>
              <a:t>8-13-1110, et </a:t>
            </a:r>
            <a:r>
              <a:rPr lang="en-US" sz="2600" dirty="0" err="1"/>
              <a:t>seq</a:t>
            </a:r>
            <a:endParaRPr lang="en-US" dirty="0"/>
          </a:p>
        </p:txBody>
      </p:sp>
      <p:pic>
        <p:nvPicPr>
          <p:cNvPr id="1026" name="Picture 2" descr="d09740ae-2ed5-466d-b6ce-3593f3d6c0ed@namprd09">
            <a:extLst>
              <a:ext uri="{FF2B5EF4-FFF2-40B4-BE49-F238E27FC236}">
                <a16:creationId xmlns:a16="http://schemas.microsoft.com/office/drawing/2014/main" id="{CFEB996B-9F5C-4F3A-96B5-1DD2804A0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8346" y="2757294"/>
            <a:ext cx="3810000"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344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DE7F-5B5F-4DDC-8A0D-D6B158272FAE}"/>
              </a:ext>
            </a:extLst>
          </p:cNvPr>
          <p:cNvSpPr>
            <a:spLocks noGrp="1"/>
          </p:cNvSpPr>
          <p:nvPr>
            <p:ph type="title"/>
          </p:nvPr>
        </p:nvSpPr>
        <p:spPr/>
        <p:txBody>
          <a:bodyPr/>
          <a:lstStyle/>
          <a:p>
            <a:pPr algn="ctr"/>
            <a:r>
              <a:rPr lang="en-US" dirty="0"/>
              <a:t>The Ethics Act of 1991</a:t>
            </a:r>
          </a:p>
        </p:txBody>
      </p:sp>
      <p:sp>
        <p:nvSpPr>
          <p:cNvPr id="3" name="Content Placeholder 2">
            <a:extLst>
              <a:ext uri="{FF2B5EF4-FFF2-40B4-BE49-F238E27FC236}">
                <a16:creationId xmlns:a16="http://schemas.microsoft.com/office/drawing/2014/main" id="{83C7B31F-ECCC-4EF8-827B-9BB1FB4C4E0E}"/>
              </a:ext>
            </a:extLst>
          </p:cNvPr>
          <p:cNvSpPr>
            <a:spLocks noGrp="1"/>
          </p:cNvSpPr>
          <p:nvPr>
            <p:ph idx="1"/>
          </p:nvPr>
        </p:nvSpPr>
        <p:spPr>
          <a:xfrm>
            <a:off x="1154954" y="2393775"/>
            <a:ext cx="8761412" cy="4334196"/>
          </a:xfrm>
        </p:spPr>
        <p:txBody>
          <a:bodyPr>
            <a:normAutofit fontScale="25000" lnSpcReduction="20000"/>
          </a:bodyPr>
          <a:lstStyle/>
          <a:p>
            <a:r>
              <a:rPr lang="en-US" sz="5600" dirty="0"/>
              <a:t>The Ethics, Government Accountability, and Campaign Reform Act of 1991.</a:t>
            </a:r>
          </a:p>
          <a:p>
            <a:endParaRPr lang="en-US" sz="3200" dirty="0"/>
          </a:p>
          <a:p>
            <a:r>
              <a:rPr lang="en-US" sz="5600" dirty="0"/>
              <a:t>Individuals Covered by Ethics Act:</a:t>
            </a:r>
            <a:endParaRPr lang="en-US" sz="3200" dirty="0"/>
          </a:p>
          <a:p>
            <a:pPr lvl="1"/>
            <a:r>
              <a:rPr lang="en-US" sz="5600" dirty="0"/>
              <a:t>Public officials (now includes members of the General Assembly per 2016 Act. No. 282) </a:t>
            </a:r>
          </a:p>
          <a:p>
            <a:pPr lvl="1"/>
            <a:r>
              <a:rPr lang="en-US" sz="5600" dirty="0"/>
              <a:t>Public members</a:t>
            </a:r>
          </a:p>
          <a:p>
            <a:pPr lvl="1"/>
            <a:r>
              <a:rPr lang="en-US" sz="5600" dirty="0"/>
              <a:t>Public employees</a:t>
            </a:r>
          </a:p>
          <a:p>
            <a:pPr lvl="1"/>
            <a:r>
              <a:rPr lang="en-US" sz="5600" dirty="0"/>
              <a:t>Lobbyists/Lobbyist’s Principals</a:t>
            </a:r>
          </a:p>
          <a:p>
            <a:pPr lvl="1"/>
            <a:endParaRPr lang="en-US" sz="3200" dirty="0"/>
          </a:p>
          <a:p>
            <a:pPr lvl="1"/>
            <a:endParaRPr lang="en-US" sz="3200" dirty="0"/>
          </a:p>
          <a:p>
            <a:r>
              <a:rPr lang="en-US" sz="5600" dirty="0"/>
              <a:t>Subjects Covered by Ethics Act:</a:t>
            </a:r>
          </a:p>
          <a:p>
            <a:pPr lvl="1"/>
            <a:r>
              <a:rPr lang="en-US" sz="5600" dirty="0"/>
              <a:t>Rules of Conduct (8-13-700</a:t>
            </a:r>
            <a:r>
              <a:rPr lang="en-US" sz="5600" dirty="0">
                <a:sym typeface="Wingdings" panose="05000000000000000000" pitchFamily="2" charset="2"/>
              </a:rPr>
              <a:t></a:t>
            </a:r>
            <a:r>
              <a:rPr lang="en-US" sz="5600" dirty="0"/>
              <a:t>8-13-795)</a:t>
            </a:r>
          </a:p>
          <a:p>
            <a:pPr lvl="1"/>
            <a:r>
              <a:rPr lang="en-US" sz="5600" dirty="0"/>
              <a:t>Financial Disclosures (8-13-1110</a:t>
            </a:r>
            <a:r>
              <a:rPr lang="en-US" sz="5600" dirty="0">
                <a:sym typeface="Wingdings" panose="05000000000000000000" pitchFamily="2" charset="2"/>
              </a:rPr>
              <a:t>8-13-1180)</a:t>
            </a:r>
          </a:p>
          <a:p>
            <a:pPr lvl="1"/>
            <a:r>
              <a:rPr lang="en-US" sz="5600" dirty="0">
                <a:sym typeface="Wingdings" panose="05000000000000000000" pitchFamily="2" charset="2"/>
              </a:rPr>
              <a:t>Campaign Practices (8-13-13008-13-1374)</a:t>
            </a:r>
          </a:p>
          <a:p>
            <a:pPr lvl="1"/>
            <a:r>
              <a:rPr lang="en-US" sz="5600" dirty="0">
                <a:sym typeface="Wingdings" panose="05000000000000000000" pitchFamily="2" charset="2"/>
              </a:rPr>
              <a:t>Lobbyists/Lobbyist’s Principals (2-17-52-17-150)</a:t>
            </a:r>
            <a:endParaRPr lang="en-US" sz="5600" dirty="0"/>
          </a:p>
          <a:p>
            <a:pPr marL="0" lvl="1" indent="0">
              <a:buNone/>
            </a:pPr>
            <a:endParaRPr lang="en-US" sz="3200" dirty="0"/>
          </a:p>
          <a:p>
            <a:endParaRPr lang="en-US" dirty="0"/>
          </a:p>
        </p:txBody>
      </p:sp>
    </p:spTree>
    <p:extLst>
      <p:ext uri="{BB962C8B-B14F-4D97-AF65-F5344CB8AC3E}">
        <p14:creationId xmlns:p14="http://schemas.microsoft.com/office/powerpoint/2010/main" val="1258904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F70BC-FAA5-4FE0-A6C8-AFFDB8E9E2BF}"/>
              </a:ext>
            </a:extLst>
          </p:cNvPr>
          <p:cNvSpPr>
            <a:spLocks noGrp="1"/>
          </p:cNvSpPr>
          <p:nvPr>
            <p:ph type="title"/>
          </p:nvPr>
        </p:nvSpPr>
        <p:spPr/>
        <p:txBody>
          <a:bodyPr/>
          <a:lstStyle/>
          <a:p>
            <a:pPr algn="ctr"/>
            <a:r>
              <a:rPr lang="en-US" dirty="0"/>
              <a:t>Statements of Economic Interests</a:t>
            </a:r>
            <a:br>
              <a:rPr lang="en-US" dirty="0"/>
            </a:br>
            <a:r>
              <a:rPr lang="en-US" sz="2400" dirty="0"/>
              <a:t>§</a:t>
            </a:r>
            <a:r>
              <a:rPr lang="en-US" sz="2600" dirty="0"/>
              <a:t>8-13-1110, et </a:t>
            </a:r>
            <a:r>
              <a:rPr lang="en-US" sz="2600" dirty="0" err="1"/>
              <a:t>seq</a:t>
            </a:r>
            <a:endParaRPr lang="en-US" dirty="0"/>
          </a:p>
        </p:txBody>
      </p:sp>
      <p:sp>
        <p:nvSpPr>
          <p:cNvPr id="3" name="Content Placeholder 2">
            <a:extLst>
              <a:ext uri="{FF2B5EF4-FFF2-40B4-BE49-F238E27FC236}">
                <a16:creationId xmlns:a16="http://schemas.microsoft.com/office/drawing/2014/main" id="{47DB4A26-53DF-4F1B-B838-AFEEF0693F2D}"/>
              </a:ext>
            </a:extLst>
          </p:cNvPr>
          <p:cNvSpPr>
            <a:spLocks noGrp="1"/>
          </p:cNvSpPr>
          <p:nvPr>
            <p:ph idx="1"/>
          </p:nvPr>
        </p:nvSpPr>
        <p:spPr>
          <a:xfrm>
            <a:off x="1154954" y="2368608"/>
            <a:ext cx="8761412" cy="3416300"/>
          </a:xfrm>
        </p:spPr>
        <p:txBody>
          <a:bodyPr>
            <a:normAutofit fontScale="25000" lnSpcReduction="20000"/>
          </a:bodyPr>
          <a:lstStyle/>
          <a:p>
            <a:r>
              <a:rPr lang="en-US" sz="8000" dirty="0"/>
              <a:t>To be filed upon entering official responsibilities, then annually on </a:t>
            </a:r>
            <a:r>
              <a:rPr lang="en-US" sz="8000" b="1" u="sng" dirty="0"/>
              <a:t>or before </a:t>
            </a:r>
            <a:r>
              <a:rPr lang="en-US" sz="8000" dirty="0"/>
              <a:t>March 30. </a:t>
            </a:r>
          </a:p>
          <a:p>
            <a:endParaRPr lang="en-US" sz="8000" dirty="0"/>
          </a:p>
          <a:p>
            <a:r>
              <a:rPr lang="en-US" sz="8000" dirty="0"/>
              <a:t>What to Disclose? </a:t>
            </a:r>
          </a:p>
          <a:p>
            <a:pPr lvl="1"/>
            <a:r>
              <a:rPr lang="en-US" sz="5600" dirty="0"/>
              <a:t>Source, type, and amount of income, not to include tax refunds, of substantial monetary value received from a governmental entity by the filer or a member of the filer’s immediate family during the reporting period; </a:t>
            </a:r>
          </a:p>
          <a:p>
            <a:pPr lvl="1"/>
            <a:r>
              <a:rPr lang="en-US" sz="5600" dirty="0"/>
              <a:t>Associations with lobbyists;</a:t>
            </a:r>
          </a:p>
          <a:p>
            <a:pPr lvl="1"/>
            <a:r>
              <a:rPr lang="en-US" sz="5600" dirty="0"/>
              <a:t>Real property information if public improvements &gt; $200 are known to filer or if sale, lease, or rental is to government;</a:t>
            </a:r>
          </a:p>
          <a:p>
            <a:pPr lvl="1"/>
            <a:r>
              <a:rPr lang="en-US" sz="5600" dirty="0"/>
              <a:t>Public speaking engagements information;</a:t>
            </a:r>
          </a:p>
          <a:p>
            <a:pPr lvl="1"/>
            <a:r>
              <a:rPr lang="en-US" sz="5600" dirty="0"/>
              <a:t>Certain information regarding businesses and stock ownership;</a:t>
            </a:r>
          </a:p>
          <a:p>
            <a:pPr lvl="1"/>
            <a:r>
              <a:rPr lang="en-US" sz="5600" dirty="0"/>
              <a:t>Name and address of associated individual or business that contracts with the employing governmental entity, as well as compensation paid to the public servant by that individual/business. </a:t>
            </a:r>
          </a:p>
          <a:p>
            <a:pPr lvl="1"/>
            <a:r>
              <a:rPr lang="en-US" sz="5600" dirty="0"/>
              <a:t>Gifts, including transportation, lodging, food, or entertainment received from certain persons. </a:t>
            </a:r>
          </a:p>
          <a:p>
            <a:pPr lvl="1"/>
            <a:endParaRPr lang="en-US" sz="5600" dirty="0"/>
          </a:p>
          <a:p>
            <a:pPr lvl="1"/>
            <a:endParaRPr lang="en-US" dirty="0"/>
          </a:p>
          <a:p>
            <a:pPr lvl="1"/>
            <a:endParaRPr lang="en-US" dirty="0"/>
          </a:p>
        </p:txBody>
      </p:sp>
    </p:spTree>
    <p:extLst>
      <p:ext uri="{BB962C8B-B14F-4D97-AF65-F5344CB8AC3E}">
        <p14:creationId xmlns:p14="http://schemas.microsoft.com/office/powerpoint/2010/main" val="3707355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CB8C-ACD2-4D57-8747-17D93AC46297}"/>
              </a:ext>
            </a:extLst>
          </p:cNvPr>
          <p:cNvSpPr>
            <a:spLocks noGrp="1"/>
          </p:cNvSpPr>
          <p:nvPr>
            <p:ph type="title"/>
          </p:nvPr>
        </p:nvSpPr>
        <p:spPr/>
        <p:txBody>
          <a:bodyPr/>
          <a:lstStyle/>
          <a:p>
            <a:pPr algn="ctr"/>
            <a:r>
              <a:rPr lang="en-US" dirty="0"/>
              <a:t>Statements of Economic Interests</a:t>
            </a:r>
            <a:br>
              <a:rPr lang="en-US" dirty="0"/>
            </a:br>
            <a:r>
              <a:rPr lang="en-US" sz="2400" dirty="0"/>
              <a:t>§</a:t>
            </a:r>
            <a:r>
              <a:rPr lang="en-US" sz="2600" dirty="0"/>
              <a:t>8-13-1110, et </a:t>
            </a:r>
            <a:r>
              <a:rPr lang="en-US" sz="2600" dirty="0" err="1"/>
              <a:t>seq</a:t>
            </a:r>
            <a:endParaRPr lang="en-US" dirty="0"/>
          </a:p>
        </p:txBody>
      </p:sp>
      <p:sp>
        <p:nvSpPr>
          <p:cNvPr id="3" name="Content Placeholder 2">
            <a:extLst>
              <a:ext uri="{FF2B5EF4-FFF2-40B4-BE49-F238E27FC236}">
                <a16:creationId xmlns:a16="http://schemas.microsoft.com/office/drawing/2014/main" id="{0B77BB31-6FB2-4594-B872-A2A031502D4B}"/>
              </a:ext>
            </a:extLst>
          </p:cNvPr>
          <p:cNvSpPr>
            <a:spLocks noGrp="1"/>
          </p:cNvSpPr>
          <p:nvPr>
            <p:ph idx="1"/>
          </p:nvPr>
        </p:nvSpPr>
        <p:spPr/>
        <p:txBody>
          <a:bodyPr/>
          <a:lstStyle/>
          <a:p>
            <a:r>
              <a:rPr lang="en-US" b="1" dirty="0">
                <a:solidFill>
                  <a:srgbClr val="FF0000"/>
                </a:solidFill>
              </a:rPr>
              <a:t>NEW</a:t>
            </a:r>
            <a:r>
              <a:rPr lang="en-US" dirty="0">
                <a:sym typeface="Wingdings" panose="05000000000000000000" pitchFamily="2" charset="2"/>
              </a:rPr>
              <a:t> listing of </a:t>
            </a:r>
          </a:p>
          <a:p>
            <a:pPr lvl="1"/>
            <a:r>
              <a:rPr lang="en-US" b="1" dirty="0">
                <a:sym typeface="Wingdings" panose="05000000000000000000" pitchFamily="2" charset="2"/>
              </a:rPr>
              <a:t>private source</a:t>
            </a:r>
            <a:r>
              <a:rPr lang="en-US" dirty="0">
                <a:sym typeface="Wingdings" panose="05000000000000000000" pitchFamily="2" charset="2"/>
              </a:rPr>
              <a:t> and </a:t>
            </a:r>
            <a:r>
              <a:rPr lang="en-US" b="1" dirty="0">
                <a:sym typeface="Wingdings" panose="05000000000000000000" pitchFamily="2" charset="2"/>
              </a:rPr>
              <a:t>type</a:t>
            </a:r>
            <a:r>
              <a:rPr lang="en-US" dirty="0">
                <a:sym typeface="Wingdings" panose="05000000000000000000" pitchFamily="2" charset="2"/>
              </a:rPr>
              <a:t> of any income received in the previous year by the filer or a member of his immediate family.  </a:t>
            </a:r>
          </a:p>
          <a:p>
            <a:pPr lvl="1"/>
            <a:r>
              <a:rPr lang="en-US" dirty="0">
                <a:sym typeface="Wingdings" panose="05000000000000000000" pitchFamily="2" charset="2"/>
              </a:rPr>
              <a:t>Certain items excluded. 8-13-1120(A)(10)</a:t>
            </a:r>
            <a:endParaRPr lang="en-US" dirty="0"/>
          </a:p>
          <a:p>
            <a:endParaRPr lang="en-US" dirty="0"/>
          </a:p>
        </p:txBody>
      </p:sp>
    </p:spTree>
    <p:extLst>
      <p:ext uri="{BB962C8B-B14F-4D97-AF65-F5344CB8AC3E}">
        <p14:creationId xmlns:p14="http://schemas.microsoft.com/office/powerpoint/2010/main" val="3341447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25438-CBD4-4F69-B660-C2CB2F879914}"/>
              </a:ext>
            </a:extLst>
          </p:cNvPr>
          <p:cNvSpPr>
            <a:spLocks noGrp="1"/>
          </p:cNvSpPr>
          <p:nvPr>
            <p:ph type="title"/>
          </p:nvPr>
        </p:nvSpPr>
        <p:spPr/>
        <p:txBody>
          <a:bodyPr/>
          <a:lstStyle/>
          <a:p>
            <a:pPr algn="ctr"/>
            <a:r>
              <a:rPr lang="en-US" dirty="0"/>
              <a:t>Campaign Finance Overview</a:t>
            </a:r>
          </a:p>
        </p:txBody>
      </p:sp>
      <p:sp>
        <p:nvSpPr>
          <p:cNvPr id="3" name="Content Placeholder 2">
            <a:extLst>
              <a:ext uri="{FF2B5EF4-FFF2-40B4-BE49-F238E27FC236}">
                <a16:creationId xmlns:a16="http://schemas.microsoft.com/office/drawing/2014/main" id="{552B0C0F-E78E-42BC-B9AD-12C93D0849D6}"/>
              </a:ext>
            </a:extLst>
          </p:cNvPr>
          <p:cNvSpPr>
            <a:spLocks noGrp="1"/>
          </p:cNvSpPr>
          <p:nvPr>
            <p:ph idx="1"/>
          </p:nvPr>
        </p:nvSpPr>
        <p:spPr>
          <a:xfrm>
            <a:off x="1154955" y="2374084"/>
            <a:ext cx="8761412" cy="3645716"/>
          </a:xfrm>
        </p:spPr>
        <p:txBody>
          <a:bodyPr>
            <a:normAutofit fontScale="25000" lnSpcReduction="20000"/>
          </a:bodyPr>
          <a:lstStyle/>
          <a:p>
            <a:pPr algn="just"/>
            <a:r>
              <a:rPr lang="en-US" sz="5600" dirty="0"/>
              <a:t>Campaign Bank Accounts.  All campaign expenses must be drawn from campaign account. Limited to one checking and one savings.  Must include candidate’s name. </a:t>
            </a:r>
          </a:p>
          <a:p>
            <a:pPr algn="just"/>
            <a:endParaRPr lang="en-US" sz="5600" dirty="0"/>
          </a:p>
          <a:p>
            <a:pPr algn="just"/>
            <a:r>
              <a:rPr lang="en-US" sz="5600" dirty="0"/>
              <a:t>Duty to File.  Triggered by receipt or expenditure of $500 or more.  If candidate does not raise or expend $500, must file campaign disclosure 15 days prior to election. </a:t>
            </a:r>
          </a:p>
          <a:p>
            <a:pPr algn="just"/>
            <a:endParaRPr lang="en-US" sz="5600" dirty="0"/>
          </a:p>
          <a:p>
            <a:pPr algn="just"/>
            <a:r>
              <a:rPr lang="en-US" sz="5600" dirty="0"/>
              <a:t>Quarterly Disclosures.  Due January 10, April 10, July 10, and October 10. </a:t>
            </a:r>
          </a:p>
          <a:p>
            <a:pPr algn="just"/>
            <a:endParaRPr lang="en-US" sz="5600" dirty="0"/>
          </a:p>
          <a:p>
            <a:pPr algn="just"/>
            <a:r>
              <a:rPr lang="en-US" sz="5600" dirty="0"/>
              <a:t>Individual Contribution Limits. $3500 for statewide candidates.  $1000 for local candidates.  Personal contributions to own campaign unlimited. </a:t>
            </a:r>
          </a:p>
          <a:p>
            <a:pPr algn="just"/>
            <a:endParaRPr lang="en-US" sz="5600" dirty="0"/>
          </a:p>
          <a:p>
            <a:pPr algn="just"/>
            <a:r>
              <a:rPr lang="en-US" sz="5600" dirty="0"/>
              <a:t>Political Party Contribution Limits.  $50K for statewide.  $5K for local. </a:t>
            </a:r>
          </a:p>
          <a:p>
            <a:pPr algn="just"/>
            <a:endParaRPr lang="en-US" sz="5600" dirty="0"/>
          </a:p>
          <a:p>
            <a:pPr algn="just"/>
            <a:r>
              <a:rPr lang="en-US" sz="5600" dirty="0"/>
              <a:t>Anonymous contributions prohibited.  Send to Children’s Trust Fund within 7 days. </a:t>
            </a:r>
          </a:p>
          <a:p>
            <a:pPr algn="just"/>
            <a:endParaRPr lang="en-US" sz="5600" dirty="0"/>
          </a:p>
          <a:p>
            <a:pPr algn="just"/>
            <a:r>
              <a:rPr lang="en-US" sz="5600" dirty="0"/>
              <a:t>Committees.  </a:t>
            </a:r>
            <a:r>
              <a:rPr lang="en-US" sz="5600" u="sng" dirty="0" err="1"/>
              <a:t>Krawcheck</a:t>
            </a:r>
            <a:endParaRPr lang="en-US" sz="5600" dirty="0"/>
          </a:p>
          <a:p>
            <a:pPr algn="just"/>
            <a:endParaRPr lang="en-US" sz="5600" dirty="0"/>
          </a:p>
          <a:p>
            <a:pPr algn="just"/>
            <a:endParaRPr lang="en-US" dirty="0"/>
          </a:p>
          <a:p>
            <a:endParaRPr lang="en-US" dirty="0"/>
          </a:p>
        </p:txBody>
      </p:sp>
    </p:spTree>
    <p:extLst>
      <p:ext uri="{BB962C8B-B14F-4D97-AF65-F5344CB8AC3E}">
        <p14:creationId xmlns:p14="http://schemas.microsoft.com/office/powerpoint/2010/main" val="598028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504F3-1841-414D-A8A2-0F115058E495}"/>
              </a:ext>
            </a:extLst>
          </p:cNvPr>
          <p:cNvSpPr>
            <a:spLocks noGrp="1"/>
          </p:cNvSpPr>
          <p:nvPr>
            <p:ph type="title"/>
          </p:nvPr>
        </p:nvSpPr>
        <p:spPr/>
        <p:txBody>
          <a:bodyPr>
            <a:normAutofit fontScale="90000"/>
          </a:bodyPr>
          <a:lstStyle/>
          <a:p>
            <a:pPr algn="ctr"/>
            <a:r>
              <a:rPr lang="en-US" dirty="0"/>
              <a:t>Use of Gov’t Personnel/Facilities for Campaign Purposes</a:t>
            </a:r>
            <a:br>
              <a:rPr lang="en-US" dirty="0"/>
            </a:br>
            <a:r>
              <a:rPr lang="en-US" sz="2200" dirty="0"/>
              <a:t>§  8-13-765</a:t>
            </a:r>
          </a:p>
        </p:txBody>
      </p:sp>
      <p:sp>
        <p:nvSpPr>
          <p:cNvPr id="3" name="Content Placeholder 2">
            <a:extLst>
              <a:ext uri="{FF2B5EF4-FFF2-40B4-BE49-F238E27FC236}">
                <a16:creationId xmlns:a16="http://schemas.microsoft.com/office/drawing/2014/main" id="{CBF35C5B-7B5D-4B03-93B3-31D8BDA634DD}"/>
              </a:ext>
            </a:extLst>
          </p:cNvPr>
          <p:cNvSpPr>
            <a:spLocks noGrp="1"/>
          </p:cNvSpPr>
          <p:nvPr>
            <p:ph idx="1"/>
          </p:nvPr>
        </p:nvSpPr>
        <p:spPr/>
        <p:txBody>
          <a:bodyPr>
            <a:normAutofit fontScale="92500" lnSpcReduction="20000"/>
          </a:bodyPr>
          <a:lstStyle/>
          <a:p>
            <a:pPr algn="just"/>
            <a:r>
              <a:rPr lang="en-US" dirty="0"/>
              <a:t>No person may use gov’t personnel, equipment, materials, or an office building in an election campaign.  Provisions of this subsection do not apply to a public official’s use of an official residence. </a:t>
            </a:r>
          </a:p>
          <a:p>
            <a:pPr lvl="1" algn="just"/>
            <a:endParaRPr lang="en-US" dirty="0"/>
          </a:p>
          <a:p>
            <a:pPr algn="just"/>
            <a:r>
              <a:rPr lang="en-US" dirty="0"/>
              <a:t>Gov’t may rent or provide public facilities for political/campaign purposes if provided to all equally. </a:t>
            </a:r>
          </a:p>
          <a:p>
            <a:pPr algn="just"/>
            <a:endParaRPr lang="en-US" dirty="0"/>
          </a:p>
          <a:p>
            <a:pPr algn="just"/>
            <a:r>
              <a:rPr lang="en-US" dirty="0"/>
              <a:t>Gov’t personnel, where not otherwise prohibited, not prohibited from participating in election campaigns on own time.</a:t>
            </a:r>
          </a:p>
          <a:p>
            <a:pPr algn="just"/>
            <a:endParaRPr lang="en-US" dirty="0"/>
          </a:p>
          <a:p>
            <a:pPr lvl="1" algn="just"/>
            <a:r>
              <a:rPr lang="en-US" dirty="0"/>
              <a:t>SEC AO2001-004. Public employee cannot use his office, to include office materials, equipment and personnel.  Members of staff may participate on their own time. </a:t>
            </a:r>
          </a:p>
          <a:p>
            <a:pPr algn="just"/>
            <a:endParaRPr lang="en-US" dirty="0"/>
          </a:p>
        </p:txBody>
      </p:sp>
    </p:spTree>
    <p:extLst>
      <p:ext uri="{BB962C8B-B14F-4D97-AF65-F5344CB8AC3E}">
        <p14:creationId xmlns:p14="http://schemas.microsoft.com/office/powerpoint/2010/main" val="4120475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2CD2D-F1B6-4CAA-82FC-2C5600414BA1}"/>
              </a:ext>
            </a:extLst>
          </p:cNvPr>
          <p:cNvSpPr>
            <a:spLocks noGrp="1"/>
          </p:cNvSpPr>
          <p:nvPr>
            <p:ph type="title"/>
          </p:nvPr>
        </p:nvSpPr>
        <p:spPr/>
        <p:txBody>
          <a:bodyPr>
            <a:normAutofit fontScale="90000"/>
          </a:bodyPr>
          <a:lstStyle/>
          <a:p>
            <a:pPr algn="ctr"/>
            <a:r>
              <a:rPr lang="en-US" dirty="0"/>
              <a:t>Use of Public Resources to Influence Elections Prohibited</a:t>
            </a:r>
            <a:br>
              <a:rPr lang="en-US" dirty="0"/>
            </a:br>
            <a:r>
              <a:rPr lang="en-US" sz="2200" dirty="0"/>
              <a:t>§  8-13-1346</a:t>
            </a:r>
          </a:p>
        </p:txBody>
      </p:sp>
      <p:sp>
        <p:nvSpPr>
          <p:cNvPr id="3" name="Content Placeholder 2">
            <a:extLst>
              <a:ext uri="{FF2B5EF4-FFF2-40B4-BE49-F238E27FC236}">
                <a16:creationId xmlns:a16="http://schemas.microsoft.com/office/drawing/2014/main" id="{04A6BBC1-F50C-487E-B90C-84B5D5BC5746}"/>
              </a:ext>
            </a:extLst>
          </p:cNvPr>
          <p:cNvSpPr>
            <a:spLocks noGrp="1"/>
          </p:cNvSpPr>
          <p:nvPr>
            <p:ph idx="1"/>
          </p:nvPr>
        </p:nvSpPr>
        <p:spPr/>
        <p:txBody>
          <a:bodyPr>
            <a:normAutofit fontScale="92500" lnSpcReduction="20000"/>
          </a:bodyPr>
          <a:lstStyle/>
          <a:p>
            <a:r>
              <a:rPr lang="en-US" dirty="0"/>
              <a:t>A person may not use or authorize the use of public funds, property, or time to influence the outcome of an election. </a:t>
            </a:r>
          </a:p>
          <a:p>
            <a:pPr lvl="1"/>
            <a:endParaRPr lang="en-US" dirty="0"/>
          </a:p>
          <a:p>
            <a:pPr lvl="1"/>
            <a:r>
              <a:rPr lang="en-US" dirty="0"/>
              <a:t>SEC AO2018-003; 2018-004.  Factors to determine “influence the outcome of an election/ballot measure”</a:t>
            </a:r>
          </a:p>
          <a:p>
            <a:pPr lvl="1"/>
            <a:endParaRPr lang="en-US" dirty="0"/>
          </a:p>
          <a:p>
            <a:pPr algn="just"/>
            <a:r>
              <a:rPr lang="en-US" dirty="0"/>
              <a:t>Gov’t entity affected by ballot measure may prepare </a:t>
            </a:r>
            <a:r>
              <a:rPr lang="en-US" i="1" dirty="0"/>
              <a:t>informational materials</a:t>
            </a:r>
            <a:r>
              <a:rPr lang="en-US" dirty="0"/>
              <a:t>, conduct public meetings, or respond to news media or citizens’ inquiries; however, a gov’t entity may not use public funds, property, or time in an attempt to influence the outcome of a ballot measure. </a:t>
            </a:r>
          </a:p>
          <a:p>
            <a:pPr algn="just"/>
            <a:endParaRPr lang="en-US" dirty="0"/>
          </a:p>
          <a:p>
            <a:pPr lvl="1" algn="just"/>
            <a:r>
              <a:rPr lang="en-US" dirty="0"/>
              <a:t>SEC AO2018-003; 2018-004.  Discusses what constitutes “informational materials.”</a:t>
            </a:r>
          </a:p>
          <a:p>
            <a:pPr algn="just"/>
            <a:endParaRPr lang="en-US" dirty="0"/>
          </a:p>
          <a:p>
            <a:pPr marL="457200" lvl="1" indent="0" algn="just">
              <a:buNone/>
            </a:pPr>
            <a:endParaRPr lang="en-US" dirty="0"/>
          </a:p>
        </p:txBody>
      </p:sp>
    </p:spTree>
    <p:extLst>
      <p:ext uri="{BB962C8B-B14F-4D97-AF65-F5344CB8AC3E}">
        <p14:creationId xmlns:p14="http://schemas.microsoft.com/office/powerpoint/2010/main" val="324368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312BD-3869-4396-B39B-313A53ABA095}"/>
              </a:ext>
            </a:extLst>
          </p:cNvPr>
          <p:cNvSpPr>
            <a:spLocks noGrp="1"/>
          </p:cNvSpPr>
          <p:nvPr>
            <p:ph type="title"/>
          </p:nvPr>
        </p:nvSpPr>
        <p:spPr/>
        <p:txBody>
          <a:bodyPr/>
          <a:lstStyle/>
          <a:p>
            <a:pPr algn="ctr"/>
            <a:r>
              <a:rPr lang="en-US" dirty="0"/>
              <a:t>Penalties</a:t>
            </a:r>
          </a:p>
        </p:txBody>
      </p:sp>
      <p:sp>
        <p:nvSpPr>
          <p:cNvPr id="3" name="Content Placeholder 2">
            <a:extLst>
              <a:ext uri="{FF2B5EF4-FFF2-40B4-BE49-F238E27FC236}">
                <a16:creationId xmlns:a16="http://schemas.microsoft.com/office/drawing/2014/main" id="{63020F59-DF13-4F3E-A7E1-96216D31B25D}"/>
              </a:ext>
            </a:extLst>
          </p:cNvPr>
          <p:cNvSpPr>
            <a:spLocks noGrp="1"/>
          </p:cNvSpPr>
          <p:nvPr>
            <p:ph idx="1"/>
          </p:nvPr>
        </p:nvSpPr>
        <p:spPr/>
        <p:txBody>
          <a:bodyPr/>
          <a:lstStyle/>
          <a:p>
            <a:pPr algn="just"/>
            <a:r>
              <a:rPr lang="en-US" dirty="0"/>
              <a:t>8-13-150.  Late Filing Penalties for Statements of Economic Interests and Campaign Disclosure Reports</a:t>
            </a:r>
          </a:p>
          <a:p>
            <a:pPr lvl="1" algn="just"/>
            <a:endParaRPr lang="en-US" dirty="0"/>
          </a:p>
          <a:p>
            <a:pPr lvl="1" algn="just"/>
            <a:r>
              <a:rPr lang="en-US" dirty="0"/>
              <a:t>$100 if not filed within five days of deadline</a:t>
            </a:r>
          </a:p>
          <a:p>
            <a:pPr lvl="1" algn="just"/>
            <a:endParaRPr lang="en-US" dirty="0"/>
          </a:p>
          <a:p>
            <a:pPr lvl="1" algn="just"/>
            <a:r>
              <a:rPr lang="en-US" dirty="0"/>
              <a:t>Once Commission provides </a:t>
            </a:r>
            <a:r>
              <a:rPr lang="en-US" u="sng" dirty="0"/>
              <a:t>notice</a:t>
            </a:r>
            <a:r>
              <a:rPr lang="en-US" dirty="0"/>
              <a:t> by certified mail:</a:t>
            </a:r>
          </a:p>
          <a:p>
            <a:pPr lvl="2" algn="just"/>
            <a:r>
              <a:rPr lang="en-US" dirty="0"/>
              <a:t>$10 for 10 days, then</a:t>
            </a:r>
          </a:p>
          <a:p>
            <a:pPr lvl="2" algn="just"/>
            <a:r>
              <a:rPr lang="en-US" dirty="0"/>
              <a:t>$100 a day until filer comes into compliance or $5,000 accrues (takes approximately 48 days) following notice via certified mail. </a:t>
            </a:r>
          </a:p>
        </p:txBody>
      </p:sp>
    </p:spTree>
    <p:extLst>
      <p:ext uri="{BB962C8B-B14F-4D97-AF65-F5344CB8AC3E}">
        <p14:creationId xmlns:p14="http://schemas.microsoft.com/office/powerpoint/2010/main" val="2942918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9BB43-BE22-4A78-82D5-815F824B16C4}"/>
              </a:ext>
            </a:extLst>
          </p:cNvPr>
          <p:cNvSpPr>
            <a:spLocks noGrp="1"/>
          </p:cNvSpPr>
          <p:nvPr>
            <p:ph type="title"/>
          </p:nvPr>
        </p:nvSpPr>
        <p:spPr/>
        <p:txBody>
          <a:bodyPr/>
          <a:lstStyle/>
          <a:p>
            <a:pPr algn="ctr"/>
            <a:r>
              <a:rPr lang="en-US" dirty="0"/>
              <a:t>Additional Penalties</a:t>
            </a:r>
          </a:p>
        </p:txBody>
      </p:sp>
      <p:sp>
        <p:nvSpPr>
          <p:cNvPr id="3" name="Content Placeholder 2">
            <a:extLst>
              <a:ext uri="{FF2B5EF4-FFF2-40B4-BE49-F238E27FC236}">
                <a16:creationId xmlns:a16="http://schemas.microsoft.com/office/drawing/2014/main" id="{0A596411-2486-4CB6-9AC6-2598197DB832}"/>
              </a:ext>
            </a:extLst>
          </p:cNvPr>
          <p:cNvSpPr>
            <a:spLocks noGrp="1"/>
          </p:cNvSpPr>
          <p:nvPr>
            <p:ph idx="1"/>
          </p:nvPr>
        </p:nvSpPr>
        <p:spPr/>
        <p:txBody>
          <a:bodyPr>
            <a:normAutofit/>
          </a:bodyPr>
          <a:lstStyle/>
          <a:p>
            <a:pPr algn="just"/>
            <a:r>
              <a:rPr lang="en-US" dirty="0"/>
              <a:t>Oral or written warning or reprimand; </a:t>
            </a:r>
          </a:p>
          <a:p>
            <a:pPr algn="just"/>
            <a:endParaRPr lang="en-US" dirty="0"/>
          </a:p>
          <a:p>
            <a:pPr algn="just"/>
            <a:r>
              <a:rPr lang="en-US" dirty="0"/>
              <a:t>Civil penalty of no more than $2,000 for each violation;</a:t>
            </a:r>
          </a:p>
          <a:p>
            <a:pPr algn="just"/>
            <a:endParaRPr lang="en-US" dirty="0"/>
          </a:p>
          <a:p>
            <a:pPr algn="just"/>
            <a:r>
              <a:rPr lang="en-US" dirty="0"/>
              <a:t>Forfeiture of gifts, receipts, or profits, or the value thereof, obtained in violation of the Act; and</a:t>
            </a:r>
          </a:p>
          <a:p>
            <a:pPr algn="just"/>
            <a:endParaRPr lang="en-US" dirty="0"/>
          </a:p>
          <a:p>
            <a:pPr algn="just"/>
            <a:r>
              <a:rPr lang="en-US" dirty="0"/>
              <a:t>Administrative Fees/Costs.</a:t>
            </a:r>
          </a:p>
          <a:p>
            <a:pPr algn="just"/>
            <a:endParaRPr lang="en-US" dirty="0"/>
          </a:p>
          <a:p>
            <a:pPr lvl="1" algn="just"/>
            <a:endParaRPr lang="en-US" dirty="0"/>
          </a:p>
        </p:txBody>
      </p:sp>
    </p:spTree>
    <p:extLst>
      <p:ext uri="{BB962C8B-B14F-4D97-AF65-F5344CB8AC3E}">
        <p14:creationId xmlns:p14="http://schemas.microsoft.com/office/powerpoint/2010/main" val="3226831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0834E-CE57-4599-B32C-34D5E86D6036}"/>
              </a:ext>
            </a:extLst>
          </p:cNvPr>
          <p:cNvSpPr>
            <a:spLocks noGrp="1"/>
          </p:cNvSpPr>
          <p:nvPr>
            <p:ph type="title"/>
          </p:nvPr>
        </p:nvSpPr>
        <p:spPr/>
        <p:txBody>
          <a:bodyPr/>
          <a:lstStyle/>
          <a:p>
            <a:pPr algn="ctr"/>
            <a:r>
              <a:rPr lang="en-US" dirty="0"/>
              <a:t>Questions?</a:t>
            </a:r>
          </a:p>
        </p:txBody>
      </p:sp>
      <p:pic>
        <p:nvPicPr>
          <p:cNvPr id="5" name="Content Placeholder 4">
            <a:extLst>
              <a:ext uri="{FF2B5EF4-FFF2-40B4-BE49-F238E27FC236}">
                <a16:creationId xmlns:a16="http://schemas.microsoft.com/office/drawing/2014/main" id="{ECC661FF-3CCC-47F4-B3D3-8E4A5DDFBD5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39126" y="3214370"/>
            <a:ext cx="2194560" cy="2194560"/>
          </a:xfrm>
        </p:spPr>
      </p:pic>
    </p:spTree>
    <p:extLst>
      <p:ext uri="{BB962C8B-B14F-4D97-AF65-F5344CB8AC3E}">
        <p14:creationId xmlns:p14="http://schemas.microsoft.com/office/powerpoint/2010/main" val="2578178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27E06-68CC-4202-953C-EEDBCF913FAA}"/>
              </a:ext>
            </a:extLst>
          </p:cNvPr>
          <p:cNvSpPr>
            <a:spLocks noGrp="1"/>
          </p:cNvSpPr>
          <p:nvPr>
            <p:ph type="title"/>
          </p:nvPr>
        </p:nvSpPr>
        <p:spPr/>
        <p:txBody>
          <a:bodyPr/>
          <a:lstStyle/>
          <a:p>
            <a:pPr algn="ctr"/>
            <a:r>
              <a:rPr lang="en-US" dirty="0"/>
              <a:t>Commission Composition</a:t>
            </a:r>
          </a:p>
        </p:txBody>
      </p:sp>
      <p:sp>
        <p:nvSpPr>
          <p:cNvPr id="3" name="Content Placeholder 2">
            <a:extLst>
              <a:ext uri="{FF2B5EF4-FFF2-40B4-BE49-F238E27FC236}">
                <a16:creationId xmlns:a16="http://schemas.microsoft.com/office/drawing/2014/main" id="{240B3E50-7506-42D2-9342-CCDDCA111E66}"/>
              </a:ext>
            </a:extLst>
          </p:cNvPr>
          <p:cNvSpPr>
            <a:spLocks noGrp="1"/>
          </p:cNvSpPr>
          <p:nvPr>
            <p:ph idx="1"/>
          </p:nvPr>
        </p:nvSpPr>
        <p:spPr/>
        <p:txBody>
          <a:bodyPr>
            <a:normAutofit lnSpcReduction="10000"/>
          </a:bodyPr>
          <a:lstStyle/>
          <a:p>
            <a:pPr algn="just"/>
            <a:r>
              <a:rPr lang="en-US" dirty="0"/>
              <a:t>8 Commissioners</a:t>
            </a:r>
          </a:p>
          <a:p>
            <a:pPr lvl="1" algn="just"/>
            <a:endParaRPr lang="en-US" dirty="0"/>
          </a:p>
          <a:p>
            <a:pPr lvl="1" algn="just"/>
            <a:r>
              <a:rPr lang="en-US" dirty="0"/>
              <a:t>5 year terms</a:t>
            </a:r>
          </a:p>
          <a:p>
            <a:pPr lvl="1" algn="just"/>
            <a:r>
              <a:rPr lang="en-US" dirty="0"/>
              <a:t>4 appointed by the Governor (no more than 2 from political party)</a:t>
            </a:r>
          </a:p>
          <a:p>
            <a:pPr lvl="1" algn="just"/>
            <a:r>
              <a:rPr lang="en-US" dirty="0"/>
              <a:t>2 selected by the Senate (1 from majority party, 1 from largest minority party)</a:t>
            </a:r>
          </a:p>
          <a:p>
            <a:pPr lvl="1" algn="just"/>
            <a:r>
              <a:rPr lang="en-US" dirty="0"/>
              <a:t>2 selected by HOR (1 from majority party, 1 from largest minority party)</a:t>
            </a:r>
          </a:p>
          <a:p>
            <a:endParaRPr lang="en-US" dirty="0"/>
          </a:p>
          <a:p>
            <a:pPr algn="just"/>
            <a:r>
              <a:rPr lang="en-US" dirty="0"/>
              <a:t>Current Commissioners: Brian Barnwell, Victor Li, Donald Gist, Don Jackson, Childs </a:t>
            </a:r>
            <a:r>
              <a:rPr lang="en-US" dirty="0" err="1"/>
              <a:t>Cantey</a:t>
            </a:r>
            <a:r>
              <a:rPr lang="en-US" dirty="0"/>
              <a:t> Thrasher, </a:t>
            </a:r>
            <a:r>
              <a:rPr lang="en-US" dirty="0" err="1"/>
              <a:t>Brandolyn</a:t>
            </a:r>
            <a:r>
              <a:rPr lang="en-US" dirty="0"/>
              <a:t> Pinkston, Sam Erwin, and Ashleigh Wilson.</a:t>
            </a:r>
          </a:p>
        </p:txBody>
      </p:sp>
    </p:spTree>
    <p:extLst>
      <p:ext uri="{BB962C8B-B14F-4D97-AF65-F5344CB8AC3E}">
        <p14:creationId xmlns:p14="http://schemas.microsoft.com/office/powerpoint/2010/main" val="101459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E8AA4-40D0-4FA3-A05E-985FCF193DD6}"/>
              </a:ext>
            </a:extLst>
          </p:cNvPr>
          <p:cNvSpPr>
            <a:spLocks noGrp="1"/>
          </p:cNvSpPr>
          <p:nvPr>
            <p:ph type="title"/>
          </p:nvPr>
        </p:nvSpPr>
        <p:spPr/>
        <p:txBody>
          <a:bodyPr/>
          <a:lstStyle/>
          <a:p>
            <a:pPr algn="ctr"/>
            <a:r>
              <a:rPr lang="en-US" dirty="0"/>
              <a:t>Advisory Opinions</a:t>
            </a:r>
          </a:p>
        </p:txBody>
      </p:sp>
      <p:sp>
        <p:nvSpPr>
          <p:cNvPr id="3" name="Content Placeholder 2">
            <a:extLst>
              <a:ext uri="{FF2B5EF4-FFF2-40B4-BE49-F238E27FC236}">
                <a16:creationId xmlns:a16="http://schemas.microsoft.com/office/drawing/2014/main" id="{F6CA5503-DBBB-44A0-AB01-C5F1A1F0C79A}"/>
              </a:ext>
            </a:extLst>
          </p:cNvPr>
          <p:cNvSpPr>
            <a:spLocks noGrp="1"/>
          </p:cNvSpPr>
          <p:nvPr>
            <p:ph idx="1"/>
          </p:nvPr>
        </p:nvSpPr>
        <p:spPr>
          <a:xfrm>
            <a:off x="1247234" y="2209218"/>
            <a:ext cx="8761412" cy="3416300"/>
          </a:xfrm>
        </p:spPr>
        <p:txBody>
          <a:bodyPr>
            <a:noAutofit/>
          </a:bodyPr>
          <a:lstStyle/>
          <a:p>
            <a:pPr algn="just"/>
            <a:r>
              <a:rPr lang="en-US" sz="1600" dirty="0"/>
              <a:t>May be requested by any person to whom the Act could reasonably be expected to apply.  </a:t>
            </a:r>
            <a:r>
              <a:rPr lang="en-US" sz="1600" dirty="0" err="1"/>
              <a:t>Regs</a:t>
            </a:r>
            <a:r>
              <a:rPr lang="en-US" sz="1600" dirty="0"/>
              <a:t>. 52-301(A).</a:t>
            </a:r>
            <a:endParaRPr lang="en-US" sz="1200" dirty="0"/>
          </a:p>
          <a:p>
            <a:pPr lvl="1" algn="just"/>
            <a:r>
              <a:rPr lang="en-US" sz="1200" dirty="0"/>
              <a:t>Informal Advisory Opinions.  A non-binding opinion of Commission staff.  </a:t>
            </a:r>
            <a:r>
              <a:rPr lang="en-US" sz="1200" dirty="0" err="1"/>
              <a:t>Regs</a:t>
            </a:r>
            <a:r>
              <a:rPr lang="en-US" sz="1200" dirty="0"/>
              <a:t>. 52-203; 52-302.</a:t>
            </a:r>
          </a:p>
          <a:p>
            <a:pPr lvl="1" algn="just"/>
            <a:r>
              <a:rPr lang="en-US" sz="1200" dirty="0"/>
              <a:t>Formal Advisory Opinions.  Written binding opinion of the Commission.  </a:t>
            </a:r>
            <a:r>
              <a:rPr lang="en-US" sz="1200" dirty="0" err="1"/>
              <a:t>Regs</a:t>
            </a:r>
            <a:r>
              <a:rPr lang="en-US" sz="1200" dirty="0"/>
              <a:t>. 52-203; 52-303. </a:t>
            </a:r>
          </a:p>
          <a:p>
            <a:pPr marL="457200" lvl="1" indent="0" algn="just">
              <a:buNone/>
            </a:pPr>
            <a:endParaRPr lang="en-US" sz="800" dirty="0"/>
          </a:p>
          <a:p>
            <a:pPr algn="just"/>
            <a:r>
              <a:rPr lang="en-US" sz="1600" dirty="0"/>
              <a:t>Must be in writing and relate </a:t>
            </a:r>
            <a:r>
              <a:rPr lang="en-US" sz="1600" u="sng" dirty="0"/>
              <a:t>prospectively</a:t>
            </a:r>
            <a:r>
              <a:rPr lang="en-US" sz="1600" dirty="0"/>
              <a:t> to a real or hypothetical set of facts or circumstances.  </a:t>
            </a:r>
            <a:r>
              <a:rPr lang="en-US" sz="1600" dirty="0" err="1"/>
              <a:t>Regs</a:t>
            </a:r>
            <a:r>
              <a:rPr lang="en-US" sz="1600" dirty="0"/>
              <a:t>. 52-301(A).  An opinion request requiring consideration of past conduct may be referred to the appropriate supervisory office and an investigation of any potential violation may be conducted.  </a:t>
            </a:r>
            <a:r>
              <a:rPr lang="en-US" sz="1600" dirty="0" err="1"/>
              <a:t>Regs</a:t>
            </a:r>
            <a:r>
              <a:rPr lang="en-US" sz="1600" dirty="0"/>
              <a:t>. 52-301(C). </a:t>
            </a:r>
          </a:p>
          <a:p>
            <a:pPr algn="just"/>
            <a:endParaRPr lang="en-US" sz="800" dirty="0"/>
          </a:p>
          <a:p>
            <a:pPr algn="just"/>
            <a:r>
              <a:rPr lang="en-US" sz="1600" dirty="0"/>
              <a:t>Commission will </a:t>
            </a:r>
            <a:r>
              <a:rPr lang="en-US" sz="1600" u="sng" dirty="0"/>
              <a:t>not</a:t>
            </a:r>
            <a:r>
              <a:rPr lang="en-US" sz="1600" dirty="0"/>
              <a:t> issue an advisory opinion to a third party about another person without authorization from the affected party.  </a:t>
            </a:r>
            <a:r>
              <a:rPr lang="en-US" sz="1600" dirty="0" err="1"/>
              <a:t>Regs</a:t>
            </a:r>
            <a:r>
              <a:rPr lang="en-US" sz="1600" dirty="0"/>
              <a:t>. 52-301(B).</a:t>
            </a:r>
          </a:p>
          <a:p>
            <a:pPr algn="just"/>
            <a:endParaRPr lang="en-US" sz="800" dirty="0"/>
          </a:p>
          <a:p>
            <a:pPr algn="just"/>
            <a:r>
              <a:rPr lang="en-US" sz="1600" dirty="0"/>
              <a:t>Advisory Opinions may be confidential by request.  </a:t>
            </a:r>
            <a:r>
              <a:rPr lang="en-US" sz="1600" dirty="0" err="1"/>
              <a:t>Regs</a:t>
            </a:r>
            <a:r>
              <a:rPr lang="en-US" sz="1600" dirty="0"/>
              <a:t>. 52-301(D).</a:t>
            </a:r>
          </a:p>
          <a:p>
            <a:pPr marL="0" indent="0" algn="just">
              <a:buNone/>
            </a:pPr>
            <a:endParaRPr lang="en-US" sz="800" dirty="0"/>
          </a:p>
          <a:p>
            <a:pPr algn="just"/>
            <a:r>
              <a:rPr lang="en-US" sz="1600" dirty="0"/>
              <a:t>House and Senate Advisory Opinions.</a:t>
            </a:r>
          </a:p>
        </p:txBody>
      </p:sp>
    </p:spTree>
    <p:extLst>
      <p:ext uri="{BB962C8B-B14F-4D97-AF65-F5344CB8AC3E}">
        <p14:creationId xmlns:p14="http://schemas.microsoft.com/office/powerpoint/2010/main" val="3866569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9C83F-002B-4901-9C37-5E1AA78FA288}"/>
              </a:ext>
            </a:extLst>
          </p:cNvPr>
          <p:cNvSpPr>
            <a:spLocks noGrp="1"/>
          </p:cNvSpPr>
          <p:nvPr>
            <p:ph type="title"/>
          </p:nvPr>
        </p:nvSpPr>
        <p:spPr>
          <a:xfrm>
            <a:off x="1395024" y="512272"/>
            <a:ext cx="8744056" cy="712519"/>
          </a:xfrm>
        </p:spPr>
        <p:txBody>
          <a:bodyPr/>
          <a:lstStyle/>
          <a:p>
            <a:pPr algn="ctr"/>
            <a:r>
              <a:rPr lang="en-US" dirty="0"/>
              <a:t>Complaint Process</a:t>
            </a:r>
          </a:p>
        </p:txBody>
      </p:sp>
      <p:pic>
        <p:nvPicPr>
          <p:cNvPr id="4" name="Picture 2">
            <a:extLst>
              <a:ext uri="{FF2B5EF4-FFF2-40B4-BE49-F238E27FC236}">
                <a16:creationId xmlns:a16="http://schemas.microsoft.com/office/drawing/2014/main" id="{ACA3A802-010F-4643-99B4-E2F24D028A1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11268" y="1224791"/>
            <a:ext cx="5511567" cy="5462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4004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EA3EF-EDAC-4DF8-95DF-1091D2B4B63E}"/>
              </a:ext>
            </a:extLst>
          </p:cNvPr>
          <p:cNvSpPr>
            <a:spLocks noGrp="1"/>
          </p:cNvSpPr>
          <p:nvPr>
            <p:ph type="title"/>
          </p:nvPr>
        </p:nvSpPr>
        <p:spPr>
          <a:xfrm>
            <a:off x="1465910" y="495495"/>
            <a:ext cx="8761413" cy="706964"/>
          </a:xfrm>
        </p:spPr>
        <p:txBody>
          <a:bodyPr/>
          <a:lstStyle/>
          <a:p>
            <a:pPr algn="ctr"/>
            <a:r>
              <a:rPr lang="en-US" dirty="0"/>
              <a:t>Complaint Process-General Assembly</a:t>
            </a:r>
          </a:p>
        </p:txBody>
      </p:sp>
      <p:pic>
        <p:nvPicPr>
          <p:cNvPr id="5" name="Content Placeholder 4">
            <a:extLst>
              <a:ext uri="{FF2B5EF4-FFF2-40B4-BE49-F238E27FC236}">
                <a16:creationId xmlns:a16="http://schemas.microsoft.com/office/drawing/2014/main" id="{5A8215D8-9378-4771-9A7F-3D8B2C8276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13651" y="1266738"/>
            <a:ext cx="5419287" cy="5491653"/>
          </a:xfrm>
        </p:spPr>
      </p:pic>
    </p:spTree>
    <p:extLst>
      <p:ext uri="{BB962C8B-B14F-4D97-AF65-F5344CB8AC3E}">
        <p14:creationId xmlns:p14="http://schemas.microsoft.com/office/powerpoint/2010/main" val="2592445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6D4FB-DAA0-4C10-A074-2BC1FF31B6B0}"/>
              </a:ext>
            </a:extLst>
          </p:cNvPr>
          <p:cNvSpPr>
            <a:spLocks noGrp="1"/>
          </p:cNvSpPr>
          <p:nvPr>
            <p:ph type="title"/>
          </p:nvPr>
        </p:nvSpPr>
        <p:spPr/>
        <p:txBody>
          <a:bodyPr/>
          <a:lstStyle/>
          <a:p>
            <a:pPr algn="ctr"/>
            <a:r>
              <a:rPr lang="en-US" dirty="0"/>
              <a:t>Confidentiality</a:t>
            </a:r>
          </a:p>
        </p:txBody>
      </p:sp>
      <p:sp>
        <p:nvSpPr>
          <p:cNvPr id="3" name="Content Placeholder 2">
            <a:extLst>
              <a:ext uri="{FF2B5EF4-FFF2-40B4-BE49-F238E27FC236}">
                <a16:creationId xmlns:a16="http://schemas.microsoft.com/office/drawing/2014/main" id="{9D3AC9A7-9226-459D-9C05-14517736A528}"/>
              </a:ext>
            </a:extLst>
          </p:cNvPr>
          <p:cNvSpPr>
            <a:spLocks noGrp="1"/>
          </p:cNvSpPr>
          <p:nvPr>
            <p:ph idx="1"/>
          </p:nvPr>
        </p:nvSpPr>
        <p:spPr/>
        <p:txBody>
          <a:bodyPr>
            <a:normAutofit fontScale="92500" lnSpcReduction="10000"/>
          </a:bodyPr>
          <a:lstStyle/>
          <a:p>
            <a:r>
              <a:rPr lang="en-US" dirty="0"/>
              <a:t>S.C. Code Ann. </a:t>
            </a:r>
            <a:r>
              <a:rPr lang="en-US" dirty="0" err="1"/>
              <a:t>Regs</a:t>
            </a:r>
            <a:r>
              <a:rPr lang="en-US" dirty="0"/>
              <a:t>. 52-718</a:t>
            </a:r>
          </a:p>
          <a:p>
            <a:pPr lvl="1" algn="just"/>
            <a:endParaRPr lang="en-US" dirty="0"/>
          </a:p>
          <a:p>
            <a:pPr marL="457200" lvl="1" indent="0" algn="just">
              <a:buNone/>
            </a:pPr>
            <a:r>
              <a:rPr lang="en-US" dirty="0"/>
              <a:t>(A) No person associated with a complaint…shall mention the existence of the proceedings or disclose 	any information pertaining thereto except to persons directly involved including witness and potential witnesses, and then only to the extent necessary for investigation and disposition of the complaint. Witnesses and potential witnesses shall be bound by these confidentiality provisions.</a:t>
            </a:r>
          </a:p>
          <a:p>
            <a:pPr lvl="1" algn="just"/>
            <a:endParaRPr lang="en-US" dirty="0"/>
          </a:p>
          <a:p>
            <a:pPr marL="457200" lvl="1" indent="0" algn="just">
              <a:buNone/>
            </a:pPr>
            <a:r>
              <a:rPr lang="en-US" dirty="0"/>
              <a:t>(B)  The Respondent may waive the confidentiality of the proceeding in writing filed with the Commission. </a:t>
            </a:r>
          </a:p>
          <a:p>
            <a:pPr marL="0" indent="0">
              <a:buNone/>
            </a:pPr>
            <a:r>
              <a:rPr lang="en-US" dirty="0"/>
              <a:t>	</a:t>
            </a:r>
          </a:p>
          <a:p>
            <a:pPr algn="just"/>
            <a:r>
              <a:rPr lang="en-US" dirty="0"/>
              <a:t>No partial waivers.  8-13-320(10)(g)(ii). </a:t>
            </a:r>
          </a:p>
          <a:p>
            <a:endParaRPr lang="en-US" dirty="0"/>
          </a:p>
        </p:txBody>
      </p:sp>
    </p:spTree>
    <p:extLst>
      <p:ext uri="{BB962C8B-B14F-4D97-AF65-F5344CB8AC3E}">
        <p14:creationId xmlns:p14="http://schemas.microsoft.com/office/powerpoint/2010/main" val="4202681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63D76-A418-4877-B333-CE387739D2F7}"/>
              </a:ext>
            </a:extLst>
          </p:cNvPr>
          <p:cNvSpPr>
            <a:spLocks noGrp="1"/>
          </p:cNvSpPr>
          <p:nvPr>
            <p:ph type="title"/>
          </p:nvPr>
        </p:nvSpPr>
        <p:spPr/>
        <p:txBody>
          <a:bodyPr/>
          <a:lstStyle/>
          <a:p>
            <a:pPr algn="ctr"/>
            <a:r>
              <a:rPr lang="en-US" dirty="0"/>
              <a:t>§ 8-13-700</a:t>
            </a:r>
          </a:p>
        </p:txBody>
      </p:sp>
      <p:sp>
        <p:nvSpPr>
          <p:cNvPr id="3" name="Content Placeholder 2">
            <a:extLst>
              <a:ext uri="{FF2B5EF4-FFF2-40B4-BE49-F238E27FC236}">
                <a16:creationId xmlns:a16="http://schemas.microsoft.com/office/drawing/2014/main" id="{CD096842-C98C-4544-91B6-BA13C091B0B1}"/>
              </a:ext>
            </a:extLst>
          </p:cNvPr>
          <p:cNvSpPr>
            <a:spLocks noGrp="1"/>
          </p:cNvSpPr>
          <p:nvPr>
            <p:ph idx="1"/>
          </p:nvPr>
        </p:nvSpPr>
        <p:spPr/>
        <p:txBody>
          <a:bodyPr>
            <a:normAutofit/>
          </a:bodyPr>
          <a:lstStyle/>
          <a:p>
            <a:pPr marL="0" indent="0" algn="just">
              <a:buNone/>
            </a:pPr>
            <a:endParaRPr lang="en-US" sz="4400" dirty="0"/>
          </a:p>
          <a:p>
            <a:pPr marL="0" indent="0" algn="just">
              <a:buNone/>
            </a:pPr>
            <a:r>
              <a:rPr lang="en-US" sz="4400" dirty="0"/>
              <a:t>Use of Official Position/Office for Financial Gain; Disclosure of Potential Conflict of Interest</a:t>
            </a:r>
          </a:p>
        </p:txBody>
      </p:sp>
    </p:spTree>
    <p:extLst>
      <p:ext uri="{BB962C8B-B14F-4D97-AF65-F5344CB8AC3E}">
        <p14:creationId xmlns:p14="http://schemas.microsoft.com/office/powerpoint/2010/main" val="2639473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4B778-12E3-4ADC-910A-3BF8EBCFEE10}"/>
              </a:ext>
            </a:extLst>
          </p:cNvPr>
          <p:cNvSpPr>
            <a:spLocks noGrp="1"/>
          </p:cNvSpPr>
          <p:nvPr>
            <p:ph type="title"/>
          </p:nvPr>
        </p:nvSpPr>
        <p:spPr/>
        <p:txBody>
          <a:bodyPr>
            <a:normAutofit fontScale="90000"/>
          </a:bodyPr>
          <a:lstStyle/>
          <a:p>
            <a:pPr algn="ctr"/>
            <a:r>
              <a:rPr lang="en-US" dirty="0"/>
              <a:t>Use of Official Position/Office for Financial Gain; Disclosure of Potential Conflict of Interest</a:t>
            </a:r>
            <a:br>
              <a:rPr lang="en-US" dirty="0"/>
            </a:br>
            <a:r>
              <a:rPr lang="en-US" sz="2200" dirty="0"/>
              <a:t>§8-13-700(A)</a:t>
            </a:r>
          </a:p>
        </p:txBody>
      </p:sp>
      <p:sp>
        <p:nvSpPr>
          <p:cNvPr id="3" name="Content Placeholder 2">
            <a:extLst>
              <a:ext uri="{FF2B5EF4-FFF2-40B4-BE49-F238E27FC236}">
                <a16:creationId xmlns:a16="http://schemas.microsoft.com/office/drawing/2014/main" id="{94D6BB24-926A-4A65-B8BC-F72D65DB671B}"/>
              </a:ext>
            </a:extLst>
          </p:cNvPr>
          <p:cNvSpPr>
            <a:spLocks noGrp="1"/>
          </p:cNvSpPr>
          <p:nvPr>
            <p:ph idx="1"/>
          </p:nvPr>
        </p:nvSpPr>
        <p:spPr/>
        <p:txBody>
          <a:bodyPr>
            <a:noAutofit/>
          </a:bodyPr>
          <a:lstStyle/>
          <a:p>
            <a:pPr algn="just"/>
            <a:r>
              <a:rPr lang="en-US" sz="1400" dirty="0"/>
              <a:t>No public servant may knowingly use his official position to obtain an </a:t>
            </a:r>
            <a:r>
              <a:rPr lang="en-US" sz="1400" u="sng" dirty="0"/>
              <a:t>economic interest</a:t>
            </a:r>
            <a:r>
              <a:rPr lang="en-US" sz="1400" dirty="0"/>
              <a:t> (8-13-100(11)) for: </a:t>
            </a:r>
          </a:p>
          <a:p>
            <a:pPr lvl="1" algn="just"/>
            <a:r>
              <a:rPr lang="en-US" sz="1400" dirty="0"/>
              <a:t>himself </a:t>
            </a:r>
          </a:p>
          <a:p>
            <a:pPr lvl="1" algn="just"/>
            <a:r>
              <a:rPr lang="en-US" sz="1400" dirty="0"/>
              <a:t>a </a:t>
            </a:r>
            <a:r>
              <a:rPr lang="en-US" sz="1400" u="sng" dirty="0"/>
              <a:t>family member</a:t>
            </a:r>
            <a:r>
              <a:rPr lang="en-US" sz="1400" dirty="0"/>
              <a:t> (8-13-100(15)) </a:t>
            </a:r>
          </a:p>
          <a:p>
            <a:pPr lvl="1" algn="just"/>
            <a:r>
              <a:rPr lang="en-US" sz="1400" dirty="0"/>
              <a:t>an </a:t>
            </a:r>
            <a:r>
              <a:rPr lang="en-US" sz="1400" u="sng" dirty="0"/>
              <a:t>individual with whom he is associated</a:t>
            </a:r>
            <a:r>
              <a:rPr lang="en-US" sz="1400" dirty="0"/>
              <a:t> (8-13-100(21))</a:t>
            </a:r>
          </a:p>
          <a:p>
            <a:pPr lvl="1" algn="just"/>
            <a:r>
              <a:rPr lang="en-US" sz="1400" dirty="0"/>
              <a:t>a </a:t>
            </a:r>
            <a:r>
              <a:rPr lang="en-US" sz="1400" u="sng" dirty="0"/>
              <a:t>business with which he is associated</a:t>
            </a:r>
            <a:r>
              <a:rPr lang="en-US" sz="1400" dirty="0"/>
              <a:t> (8-13-100(4))</a:t>
            </a:r>
            <a:endParaRPr lang="en-US" sz="1400" u="sng" dirty="0"/>
          </a:p>
          <a:p>
            <a:pPr lvl="1" algn="just"/>
            <a:endParaRPr lang="en-US" sz="1400" dirty="0"/>
          </a:p>
          <a:p>
            <a:pPr algn="just"/>
            <a:r>
              <a:rPr lang="en-US" sz="1400" dirty="0"/>
              <a:t>This prohibition does not extend to </a:t>
            </a:r>
            <a:r>
              <a:rPr lang="en-US" sz="1400" u="sng" dirty="0"/>
              <a:t>incidental</a:t>
            </a:r>
            <a:r>
              <a:rPr lang="en-US" sz="1400" dirty="0"/>
              <a:t> use of public materials, personnel, or equipment, subject to or available for the public servant’s use that does not result in additional public expense. </a:t>
            </a:r>
          </a:p>
          <a:p>
            <a:pPr lvl="1" algn="just"/>
            <a:r>
              <a:rPr lang="en-US" sz="1400" dirty="0"/>
              <a:t>Incidental not defined. Example—telephone use, copier use with reimbursement, etc. </a:t>
            </a:r>
          </a:p>
          <a:p>
            <a:pPr algn="just"/>
            <a:endParaRPr lang="en-US" sz="1400" dirty="0"/>
          </a:p>
          <a:p>
            <a:pPr algn="just"/>
            <a:r>
              <a:rPr lang="en-US" sz="1400" dirty="0"/>
              <a:t>Economic Interest--large class exception.</a:t>
            </a:r>
          </a:p>
        </p:txBody>
      </p:sp>
    </p:spTree>
    <p:extLst>
      <p:ext uri="{BB962C8B-B14F-4D97-AF65-F5344CB8AC3E}">
        <p14:creationId xmlns:p14="http://schemas.microsoft.com/office/powerpoint/2010/main" val="20897116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4279</TotalTime>
  <Words>1892</Words>
  <Application>Microsoft Office PowerPoint</Application>
  <PresentationFormat>Widescreen</PresentationFormat>
  <Paragraphs>196</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Century Gothic</vt:lpstr>
      <vt:lpstr>Wingdings</vt:lpstr>
      <vt:lpstr>Wingdings 3</vt:lpstr>
      <vt:lpstr>Ion Boardroom</vt:lpstr>
      <vt:lpstr>PowerPoint Presentation</vt:lpstr>
      <vt:lpstr>The Ethics Act of 1991</vt:lpstr>
      <vt:lpstr>Commission Composition</vt:lpstr>
      <vt:lpstr>Advisory Opinions</vt:lpstr>
      <vt:lpstr>Complaint Process</vt:lpstr>
      <vt:lpstr>Complaint Process-General Assembly</vt:lpstr>
      <vt:lpstr>Confidentiality</vt:lpstr>
      <vt:lpstr>§ 8-13-700</vt:lpstr>
      <vt:lpstr>Use of Official Position/Office for Financial Gain; Disclosure of Potential Conflict of Interest §8-13-700(A)</vt:lpstr>
      <vt:lpstr>Use of Official Position/Office for Financial Gain; Disclosure of Potential Conflict of Interest §8-13-700(B)</vt:lpstr>
      <vt:lpstr>Use of Official Position/Office for Financial Gain; Disclosure of Potential Conflict of Interest §8-13-700(B)</vt:lpstr>
      <vt:lpstr>Use of Official Position/Office for Financial Gain; Disclosure of Potential Conflict of Interest §8-13-700(B)</vt:lpstr>
      <vt:lpstr>Anti-Bribery Provision § 8-13-705</vt:lpstr>
      <vt:lpstr>Anti-Nepotism Provision §  8-13-750</vt:lpstr>
      <vt:lpstr>Post-Employment Restrictions § 8-13-755</vt:lpstr>
      <vt:lpstr>Post-Employment Restrictions § 8-13-760</vt:lpstr>
      <vt:lpstr>Economic Interest in Gov’t Contracts § 8-13-775</vt:lpstr>
      <vt:lpstr>Other Rules of Conduct</vt:lpstr>
      <vt:lpstr>Statements of Economic Interests §8-13-1110, et seq</vt:lpstr>
      <vt:lpstr>Statements of Economic Interests §8-13-1110, et seq</vt:lpstr>
      <vt:lpstr>Statements of Economic Interests §8-13-1110, et seq</vt:lpstr>
      <vt:lpstr>Campaign Finance Overview</vt:lpstr>
      <vt:lpstr>Use of Gov’t Personnel/Facilities for Campaign Purposes §  8-13-765</vt:lpstr>
      <vt:lpstr>Use of Public Resources to Influence Elections Prohibited §  8-13-1346</vt:lpstr>
      <vt:lpstr>Penalties</vt:lpstr>
      <vt:lpstr>Additional Penalties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Laster, Courtney</dc:creator>
  <cp:lastModifiedBy>JAMES HAYES</cp:lastModifiedBy>
  <cp:revision>14</cp:revision>
  <cp:lastPrinted>2018-10-04T19:38:33Z</cp:lastPrinted>
  <dcterms:created xsi:type="dcterms:W3CDTF">2018-10-01T20:57:47Z</dcterms:created>
  <dcterms:modified xsi:type="dcterms:W3CDTF">2018-10-04T20:53:08Z</dcterms:modified>
</cp:coreProperties>
</file>