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66" r:id="rId4"/>
    <p:sldId id="259" r:id="rId5"/>
    <p:sldId id="261" r:id="rId6"/>
    <p:sldId id="262" r:id="rId7"/>
    <p:sldId id="263" r:id="rId8"/>
    <p:sldId id="267" r:id="rId9"/>
    <p:sldId id="271" r:id="rId10"/>
    <p:sldId id="268" r:id="rId11"/>
    <p:sldId id="345" r:id="rId12"/>
    <p:sldId id="362" r:id="rId13"/>
    <p:sldId id="346" r:id="rId14"/>
    <p:sldId id="330" r:id="rId15"/>
    <p:sldId id="334" r:id="rId16"/>
    <p:sldId id="347" r:id="rId17"/>
    <p:sldId id="337" r:id="rId18"/>
    <p:sldId id="348" r:id="rId19"/>
    <p:sldId id="338" r:id="rId20"/>
    <p:sldId id="349" r:id="rId21"/>
    <p:sldId id="339" r:id="rId22"/>
    <p:sldId id="311" r:id="rId23"/>
    <p:sldId id="340" r:id="rId24"/>
    <p:sldId id="341" r:id="rId25"/>
    <p:sldId id="343" r:id="rId26"/>
    <p:sldId id="342" r:id="rId27"/>
    <p:sldId id="369" r:id="rId28"/>
    <p:sldId id="367" r:id="rId29"/>
    <p:sldId id="371" r:id="rId30"/>
    <p:sldId id="368" r:id="rId31"/>
    <p:sldId id="370" r:id="rId32"/>
    <p:sldId id="372" r:id="rId33"/>
    <p:sldId id="318" r:id="rId34"/>
    <p:sldId id="331" r:id="rId35"/>
    <p:sldId id="332" r:id="rId36"/>
    <p:sldId id="333" r:id="rId37"/>
    <p:sldId id="353" r:id="rId38"/>
    <p:sldId id="352" r:id="rId39"/>
    <p:sldId id="363" r:id="rId40"/>
    <p:sldId id="354" r:id="rId41"/>
    <p:sldId id="365" r:id="rId42"/>
    <p:sldId id="358" r:id="rId43"/>
    <p:sldId id="359" r:id="rId44"/>
    <p:sldId id="366" r:id="rId45"/>
    <p:sldId id="327" r:id="rId46"/>
    <p:sldId id="273" r:id="rId47"/>
    <p:sldId id="275" r:id="rId48"/>
    <p:sldId id="276" r:id="rId49"/>
    <p:sldId id="279" r:id="rId50"/>
    <p:sldId id="282" r:id="rId51"/>
    <p:sldId id="283" r:id="rId52"/>
    <p:sldId id="284" r:id="rId53"/>
    <p:sldId id="285" r:id="rId54"/>
    <p:sldId id="290" r:id="rId55"/>
    <p:sldId id="293" r:id="rId56"/>
    <p:sldId id="294" r:id="rId57"/>
    <p:sldId id="314" r:id="rId58"/>
    <p:sldId id="315" r:id="rId59"/>
    <p:sldId id="302" r:id="rId60"/>
    <p:sldId id="304" r:id="rId61"/>
    <p:sldId id="307" r:id="rId6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4" autoAdjust="0"/>
    <p:restoredTop sz="93284" autoAdjust="0"/>
  </p:normalViewPr>
  <p:slideViewPr>
    <p:cSldViewPr>
      <p:cViewPr varScale="1">
        <p:scale>
          <a:sx n="153" d="100"/>
          <a:sy n="153" d="100"/>
        </p:scale>
        <p:origin x="195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18"/>
    </p:cViewPr>
  </p:sorterViewPr>
  <p:notesViewPr>
    <p:cSldViewPr>
      <p:cViewPr varScale="1">
        <p:scale>
          <a:sx n="38" d="100"/>
          <a:sy n="38" d="100"/>
        </p:scale>
        <p:origin x="-1590" y="-12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FEEA9-B85C-42DC-B732-6F05D3201AF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40B29E-7BFE-4D1A-8D0B-976A489A29AE}">
      <dgm:prSet/>
      <dgm:spPr/>
      <dgm:t>
        <a:bodyPr/>
        <a:lstStyle/>
        <a:p>
          <a:r>
            <a:rPr lang="en-US" dirty="0"/>
            <a:t>In SCEIS, when a debit or credit is posted to a fund, there MUST be an offsetting debit or credit to the same fund.  </a:t>
          </a:r>
        </a:p>
      </dgm:t>
    </dgm:pt>
    <dgm:pt modelId="{9B18F954-21E1-4BCA-A3E6-176CE9046D54}" type="parTrans" cxnId="{B2E0435F-AAD7-4345-B0BD-259ECCB0B328}">
      <dgm:prSet/>
      <dgm:spPr/>
      <dgm:t>
        <a:bodyPr/>
        <a:lstStyle/>
        <a:p>
          <a:endParaRPr lang="en-US"/>
        </a:p>
      </dgm:t>
    </dgm:pt>
    <dgm:pt modelId="{6F4F2F7E-2F37-41D2-81C4-0FFE6C48CCD8}" type="sibTrans" cxnId="{B2E0435F-AAD7-4345-B0BD-259ECCB0B328}">
      <dgm:prSet/>
      <dgm:spPr/>
      <dgm:t>
        <a:bodyPr/>
        <a:lstStyle/>
        <a:p>
          <a:endParaRPr lang="en-US"/>
        </a:p>
      </dgm:t>
    </dgm:pt>
    <dgm:pt modelId="{3E18ABBC-4340-4456-AE48-86F3DDD621BF}">
      <dgm:prSet/>
      <dgm:spPr/>
      <dgm:t>
        <a:bodyPr/>
        <a:lstStyle/>
        <a:p>
          <a:r>
            <a:rPr lang="en-US" dirty="0"/>
            <a:t>If debits and credits by fund are NOT equal, the “splitter” is invoked and CASH is moved in the background.  This is how SCEIS ensures balanced entries.</a:t>
          </a:r>
        </a:p>
      </dgm:t>
    </dgm:pt>
    <dgm:pt modelId="{ED87F2BE-33D4-4C61-A262-7892F7D1D9C8}" type="parTrans" cxnId="{D5043005-7CAD-41E0-8995-460FD40A504F}">
      <dgm:prSet/>
      <dgm:spPr/>
      <dgm:t>
        <a:bodyPr/>
        <a:lstStyle/>
        <a:p>
          <a:endParaRPr lang="en-US"/>
        </a:p>
      </dgm:t>
    </dgm:pt>
    <dgm:pt modelId="{8B65DA9D-10AA-46DA-BFAF-F99497FEAC86}" type="sibTrans" cxnId="{D5043005-7CAD-41E0-8995-460FD40A504F}">
      <dgm:prSet/>
      <dgm:spPr/>
      <dgm:t>
        <a:bodyPr/>
        <a:lstStyle/>
        <a:p>
          <a:endParaRPr lang="en-US"/>
        </a:p>
      </dgm:t>
    </dgm:pt>
    <dgm:pt modelId="{A463D1FB-9208-44F1-BB36-F4DB613C3D08}">
      <dgm:prSet/>
      <dgm:spPr/>
      <dgm:t>
        <a:bodyPr/>
        <a:lstStyle/>
        <a:p>
          <a:r>
            <a:rPr lang="en-US" dirty="0"/>
            <a:t>In other words, if you don’t balance your entry, SCEIS will.  And it will by moving CASH.</a:t>
          </a:r>
        </a:p>
      </dgm:t>
    </dgm:pt>
    <dgm:pt modelId="{7DC2D38A-479A-4EDE-A93C-A56137849976}" type="parTrans" cxnId="{92A439A8-18F3-4A19-997B-2E05D0740D1B}">
      <dgm:prSet/>
      <dgm:spPr/>
      <dgm:t>
        <a:bodyPr/>
        <a:lstStyle/>
        <a:p>
          <a:endParaRPr lang="en-US"/>
        </a:p>
      </dgm:t>
    </dgm:pt>
    <dgm:pt modelId="{4756A40D-0A2E-43A0-80F6-8AE5813D29C6}" type="sibTrans" cxnId="{92A439A8-18F3-4A19-997B-2E05D0740D1B}">
      <dgm:prSet/>
      <dgm:spPr/>
      <dgm:t>
        <a:bodyPr/>
        <a:lstStyle/>
        <a:p>
          <a:endParaRPr lang="en-US"/>
        </a:p>
      </dgm:t>
    </dgm:pt>
    <dgm:pt modelId="{12AF36E9-CD5D-494C-BF1E-BBAA2B30740A}" type="pres">
      <dgm:prSet presAssocID="{E5AFEEA9-B85C-42DC-B732-6F05D3201A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EE7870-1EAE-470D-AE16-2A6D1F14DFAF}" type="pres">
      <dgm:prSet presAssocID="{A463D1FB-9208-44F1-BB36-F4DB613C3D08}" presName="boxAndChildren" presStyleCnt="0"/>
      <dgm:spPr/>
    </dgm:pt>
    <dgm:pt modelId="{7E5C55FC-E77C-4297-872F-88E8EE5B7589}" type="pres">
      <dgm:prSet presAssocID="{A463D1FB-9208-44F1-BB36-F4DB613C3D08}" presName="parentTextBox" presStyleLbl="node1" presStyleIdx="0" presStyleCnt="3"/>
      <dgm:spPr/>
      <dgm:t>
        <a:bodyPr/>
        <a:lstStyle/>
        <a:p>
          <a:endParaRPr lang="en-US"/>
        </a:p>
      </dgm:t>
    </dgm:pt>
    <dgm:pt modelId="{9CB6BF8A-4A45-4B27-87ED-02F45861ACCE}" type="pres">
      <dgm:prSet presAssocID="{8B65DA9D-10AA-46DA-BFAF-F99497FEAC86}" presName="sp" presStyleCnt="0"/>
      <dgm:spPr/>
    </dgm:pt>
    <dgm:pt modelId="{68DFEDF9-A42B-4192-B6D8-6554C6FC3620}" type="pres">
      <dgm:prSet presAssocID="{3E18ABBC-4340-4456-AE48-86F3DDD621BF}" presName="arrowAndChildren" presStyleCnt="0"/>
      <dgm:spPr/>
    </dgm:pt>
    <dgm:pt modelId="{43DA4E01-8467-45DF-87C8-06F52754D216}" type="pres">
      <dgm:prSet presAssocID="{3E18ABBC-4340-4456-AE48-86F3DDD621B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C5E32FB6-A668-4187-9A5A-76D8E9222471}" type="pres">
      <dgm:prSet presAssocID="{6F4F2F7E-2F37-41D2-81C4-0FFE6C48CCD8}" presName="sp" presStyleCnt="0"/>
      <dgm:spPr/>
    </dgm:pt>
    <dgm:pt modelId="{C901EC06-5314-4A35-9AB5-C629D4711138}" type="pres">
      <dgm:prSet presAssocID="{8440B29E-7BFE-4D1A-8D0B-976A489A29AE}" presName="arrowAndChildren" presStyleCnt="0"/>
      <dgm:spPr/>
    </dgm:pt>
    <dgm:pt modelId="{4FAC8B73-DDDF-4EDE-8CA0-16BA19567DF1}" type="pres">
      <dgm:prSet presAssocID="{8440B29E-7BFE-4D1A-8D0B-976A489A29AE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92A439A8-18F3-4A19-997B-2E05D0740D1B}" srcId="{E5AFEEA9-B85C-42DC-B732-6F05D3201AF9}" destId="{A463D1FB-9208-44F1-BB36-F4DB613C3D08}" srcOrd="2" destOrd="0" parTransId="{7DC2D38A-479A-4EDE-A93C-A56137849976}" sibTransId="{4756A40D-0A2E-43A0-80F6-8AE5813D29C6}"/>
    <dgm:cxn modelId="{5D5DDD92-611D-4D4A-8FB8-2D2F7FF6A189}" type="presOf" srcId="{3E18ABBC-4340-4456-AE48-86F3DDD621BF}" destId="{43DA4E01-8467-45DF-87C8-06F52754D216}" srcOrd="0" destOrd="0" presId="urn:microsoft.com/office/officeart/2005/8/layout/process4"/>
    <dgm:cxn modelId="{D5043005-7CAD-41E0-8995-460FD40A504F}" srcId="{E5AFEEA9-B85C-42DC-B732-6F05D3201AF9}" destId="{3E18ABBC-4340-4456-AE48-86F3DDD621BF}" srcOrd="1" destOrd="0" parTransId="{ED87F2BE-33D4-4C61-A262-7892F7D1D9C8}" sibTransId="{8B65DA9D-10AA-46DA-BFAF-F99497FEAC86}"/>
    <dgm:cxn modelId="{DD38EF52-EC25-4311-A5F6-395C21824E85}" type="presOf" srcId="{8440B29E-7BFE-4D1A-8D0B-976A489A29AE}" destId="{4FAC8B73-DDDF-4EDE-8CA0-16BA19567DF1}" srcOrd="0" destOrd="0" presId="urn:microsoft.com/office/officeart/2005/8/layout/process4"/>
    <dgm:cxn modelId="{B2E0435F-AAD7-4345-B0BD-259ECCB0B328}" srcId="{E5AFEEA9-B85C-42DC-B732-6F05D3201AF9}" destId="{8440B29E-7BFE-4D1A-8D0B-976A489A29AE}" srcOrd="0" destOrd="0" parTransId="{9B18F954-21E1-4BCA-A3E6-176CE9046D54}" sibTransId="{6F4F2F7E-2F37-41D2-81C4-0FFE6C48CCD8}"/>
    <dgm:cxn modelId="{C71D4DC3-0B64-4843-BF91-87EBEFF74E84}" type="presOf" srcId="{E5AFEEA9-B85C-42DC-B732-6F05D3201AF9}" destId="{12AF36E9-CD5D-494C-BF1E-BBAA2B30740A}" srcOrd="0" destOrd="0" presId="urn:microsoft.com/office/officeart/2005/8/layout/process4"/>
    <dgm:cxn modelId="{E20CE8C0-A5C2-4F4D-9099-C950141D7269}" type="presOf" srcId="{A463D1FB-9208-44F1-BB36-F4DB613C3D08}" destId="{7E5C55FC-E77C-4297-872F-88E8EE5B7589}" srcOrd="0" destOrd="0" presId="urn:microsoft.com/office/officeart/2005/8/layout/process4"/>
    <dgm:cxn modelId="{815CC9A5-F56D-4C57-AAFA-7B0D7B1003DA}" type="presParOf" srcId="{12AF36E9-CD5D-494C-BF1E-BBAA2B30740A}" destId="{1AEE7870-1EAE-470D-AE16-2A6D1F14DFAF}" srcOrd="0" destOrd="0" presId="urn:microsoft.com/office/officeart/2005/8/layout/process4"/>
    <dgm:cxn modelId="{1B2970EE-3CAE-428C-A080-3C3E7C16E321}" type="presParOf" srcId="{1AEE7870-1EAE-470D-AE16-2A6D1F14DFAF}" destId="{7E5C55FC-E77C-4297-872F-88E8EE5B7589}" srcOrd="0" destOrd="0" presId="urn:microsoft.com/office/officeart/2005/8/layout/process4"/>
    <dgm:cxn modelId="{739B9E85-D420-4453-9327-7ECDCA7D8A3E}" type="presParOf" srcId="{12AF36E9-CD5D-494C-BF1E-BBAA2B30740A}" destId="{9CB6BF8A-4A45-4B27-87ED-02F45861ACCE}" srcOrd="1" destOrd="0" presId="urn:microsoft.com/office/officeart/2005/8/layout/process4"/>
    <dgm:cxn modelId="{85C8F856-E9D1-4FCE-A2A0-237BF8B8ED2E}" type="presParOf" srcId="{12AF36E9-CD5D-494C-BF1E-BBAA2B30740A}" destId="{68DFEDF9-A42B-4192-B6D8-6554C6FC3620}" srcOrd="2" destOrd="0" presId="urn:microsoft.com/office/officeart/2005/8/layout/process4"/>
    <dgm:cxn modelId="{9C5C92C4-BE2D-4D80-861E-3C085C2467F6}" type="presParOf" srcId="{68DFEDF9-A42B-4192-B6D8-6554C6FC3620}" destId="{43DA4E01-8467-45DF-87C8-06F52754D216}" srcOrd="0" destOrd="0" presId="urn:microsoft.com/office/officeart/2005/8/layout/process4"/>
    <dgm:cxn modelId="{AFA8364B-25BC-4300-843A-7670395B61C9}" type="presParOf" srcId="{12AF36E9-CD5D-494C-BF1E-BBAA2B30740A}" destId="{C5E32FB6-A668-4187-9A5A-76D8E9222471}" srcOrd="3" destOrd="0" presId="urn:microsoft.com/office/officeart/2005/8/layout/process4"/>
    <dgm:cxn modelId="{5F7B8543-71FA-4898-98F5-02B699F3263C}" type="presParOf" srcId="{12AF36E9-CD5D-494C-BF1E-BBAA2B30740A}" destId="{C901EC06-5314-4A35-9AB5-C629D4711138}" srcOrd="4" destOrd="0" presId="urn:microsoft.com/office/officeart/2005/8/layout/process4"/>
    <dgm:cxn modelId="{69409FCE-6A24-4377-A2D8-0D8E1DAE74B4}" type="presParOf" srcId="{C901EC06-5314-4A35-9AB5-C629D4711138}" destId="{4FAC8B73-DDDF-4EDE-8CA0-16BA19567D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C55FC-E77C-4297-872F-88E8EE5B7589}">
      <dsp:nvSpPr>
        <dsp:cNvPr id="0" name=""/>
        <dsp:cNvSpPr/>
      </dsp:nvSpPr>
      <dsp:spPr>
        <a:xfrm>
          <a:off x="0" y="3498946"/>
          <a:ext cx="7848600" cy="1148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other words, if you don’t balance your entry, SCEIS will.  And it will by moving CASH.</a:t>
          </a:r>
        </a:p>
      </dsp:txBody>
      <dsp:txXfrm>
        <a:off x="0" y="3498946"/>
        <a:ext cx="7848600" cy="1148432"/>
      </dsp:txXfrm>
    </dsp:sp>
    <dsp:sp modelId="{43DA4E01-8467-45DF-87C8-06F52754D216}">
      <dsp:nvSpPr>
        <dsp:cNvPr id="0" name=""/>
        <dsp:cNvSpPr/>
      </dsp:nvSpPr>
      <dsp:spPr>
        <a:xfrm rot="10800000">
          <a:off x="0" y="1749883"/>
          <a:ext cx="7848600" cy="17662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If debits and credits by fund are NOT equal, the “splitter” is invoked and CASH is moved in the background.  This is how SCEIS ensures balanced entries.</a:t>
          </a:r>
        </a:p>
      </dsp:txBody>
      <dsp:txXfrm rot="10800000">
        <a:off x="0" y="1749883"/>
        <a:ext cx="7848600" cy="1147681"/>
      </dsp:txXfrm>
    </dsp:sp>
    <dsp:sp modelId="{4FAC8B73-DDDF-4EDE-8CA0-16BA19567DF1}">
      <dsp:nvSpPr>
        <dsp:cNvPr id="0" name=""/>
        <dsp:cNvSpPr/>
      </dsp:nvSpPr>
      <dsp:spPr>
        <a:xfrm rot="10800000">
          <a:off x="0" y="821"/>
          <a:ext cx="7848600" cy="17662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SCEIS, when a debit or credit is posted to a fund, there MUST be an offsetting debit or credit to the same fund.  </a:t>
          </a:r>
        </a:p>
      </dsp:txBody>
      <dsp:txXfrm rot="10800000">
        <a:off x="0" y="821"/>
        <a:ext cx="7848600" cy="1147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60C1-D40A-47A4-898F-94D4403CEFB6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4AF8-22D8-46D5-91F8-3CA5EA54F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2665-428C-4C53-B521-36F6B2376200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BE25-E658-4ACF-826C-494B947568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BE25-E658-4ACF-826C-494B9475681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F8CD75-6D3E-4C7B-B19A-2A5AB40DFA2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9ECC35-5560-4CAB-A5EB-7A55D4AD9A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.sc.gov/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42671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Accounting </a:t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 for SCEIS Users</a:t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October, 2018</a:t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Month End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The Department of Administration, SCEIS team and Comptroller General’s Office worked to develop a month end check list to assist agencies in reviewing accounts and ensuring balances are correct, complete and accurate.</a:t>
            </a: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8E19-D65C-46A2-A869-480FAE5B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The Checklist - AP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24F4D9B-44A3-4089-844C-77AE0F4115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16362"/>
              </p:ext>
            </p:extLst>
          </p:nvPr>
        </p:nvGraphicFramePr>
        <p:xfrm>
          <a:off x="1295400" y="1676401"/>
          <a:ext cx="7099300" cy="4624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0429">
                  <a:extLst>
                    <a:ext uri="{9D8B030D-6E8A-4147-A177-3AD203B41FA5}">
                      <a16:colId xmlns:a16="http://schemas.microsoft.com/office/drawing/2014/main" val="3701652159"/>
                    </a:ext>
                  </a:extLst>
                </a:gridCol>
                <a:gridCol w="759562">
                  <a:extLst>
                    <a:ext uri="{9D8B030D-6E8A-4147-A177-3AD203B41FA5}">
                      <a16:colId xmlns:a16="http://schemas.microsoft.com/office/drawing/2014/main" val="879002405"/>
                    </a:ext>
                  </a:extLst>
                </a:gridCol>
                <a:gridCol w="270067">
                  <a:extLst>
                    <a:ext uri="{9D8B030D-6E8A-4147-A177-3AD203B41FA5}">
                      <a16:colId xmlns:a16="http://schemas.microsoft.com/office/drawing/2014/main" val="1674296086"/>
                    </a:ext>
                  </a:extLst>
                </a:gridCol>
                <a:gridCol w="963742">
                  <a:extLst>
                    <a:ext uri="{9D8B030D-6E8A-4147-A177-3AD203B41FA5}">
                      <a16:colId xmlns:a16="http://schemas.microsoft.com/office/drawing/2014/main" val="19513342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86604797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035212642"/>
                    </a:ext>
                  </a:extLst>
                </a:gridCol>
              </a:tblGrid>
              <a:tr h="224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Accounts Payables: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244178574"/>
                  </a:ext>
                </a:extLst>
              </a:tr>
              <a:tr h="538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and balance use tax liability account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days from 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G/L 2010020000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 &amp; Use Tax (BEX) &amp; 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76778714"/>
                  </a:ext>
                </a:extLst>
              </a:tr>
              <a:tr h="197278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Automated use tax entry to post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15th-20th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2010020000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 for Use Tax.  Ensure the debit has posted and the Liability amount is only for what has accrued  not yet processed for payment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195384447"/>
                  </a:ext>
                </a:extLst>
              </a:tr>
              <a:tr h="12269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master lease payables to ensure appropriate balances and current copies of the leases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End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Rptg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 Lease Expense w/Vendor (BEX)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289182855"/>
                  </a:ext>
                </a:extLst>
              </a:tr>
              <a:tr h="6616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bonds / loans payables to ensure appropriate balances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24908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9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F757-DF67-413D-BE83-CD53C2A9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Automated Use Tax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79C227-EDF4-4F8C-9AF6-DD87A3A6B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447800"/>
            <a:ext cx="64769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0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8E19-D65C-46A2-A869-480FAE5B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The Checklist - AP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7FFB98-986E-4E4E-88B1-377A70BB4A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684189"/>
              </p:ext>
            </p:extLst>
          </p:nvPr>
        </p:nvGraphicFramePr>
        <p:xfrm>
          <a:off x="1435101" y="2286000"/>
          <a:ext cx="7251699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3274">
                  <a:extLst>
                    <a:ext uri="{9D8B030D-6E8A-4147-A177-3AD203B41FA5}">
                      <a16:colId xmlns:a16="http://schemas.microsoft.com/office/drawing/2014/main" val="3819587551"/>
                    </a:ext>
                  </a:extLst>
                </a:gridCol>
                <a:gridCol w="773897">
                  <a:extLst>
                    <a:ext uri="{9D8B030D-6E8A-4147-A177-3AD203B41FA5}">
                      <a16:colId xmlns:a16="http://schemas.microsoft.com/office/drawing/2014/main" val="1485158467"/>
                    </a:ext>
                  </a:extLst>
                </a:gridCol>
                <a:gridCol w="275164">
                  <a:extLst>
                    <a:ext uri="{9D8B030D-6E8A-4147-A177-3AD203B41FA5}">
                      <a16:colId xmlns:a16="http://schemas.microsoft.com/office/drawing/2014/main" val="2919358157"/>
                    </a:ext>
                  </a:extLst>
                </a:gridCol>
                <a:gridCol w="934409">
                  <a:extLst>
                    <a:ext uri="{9D8B030D-6E8A-4147-A177-3AD203B41FA5}">
                      <a16:colId xmlns:a16="http://schemas.microsoft.com/office/drawing/2014/main" val="1187208624"/>
                    </a:ext>
                  </a:extLst>
                </a:gridCol>
                <a:gridCol w="2056081">
                  <a:extLst>
                    <a:ext uri="{9D8B030D-6E8A-4147-A177-3AD203B41FA5}">
                      <a16:colId xmlns:a16="http://schemas.microsoft.com/office/drawing/2014/main" val="1333892467"/>
                    </a:ext>
                  </a:extLst>
                </a:gridCol>
                <a:gridCol w="1438874">
                  <a:extLst>
                    <a:ext uri="{9D8B030D-6E8A-4147-A177-3AD203B41FA5}">
                      <a16:colId xmlns:a16="http://schemas.microsoft.com/office/drawing/2014/main" val="460453123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 review open items (IDT's, 3rd Party Vendor Payments)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Z_IDT_DOCLIST, 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FAGLL03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74610352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Accounts Payables cutoff disbursements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283666169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AP G/L balances with AP sub ledger balances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 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FBL1N</a:t>
                      </a: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82615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60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Review Open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/>
          <a:lstStyle/>
          <a:p>
            <a:pPr marL="82296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Routinely run FAGLL03 with GL 2000010000 and sort the report by Document Date, sort to show latest dates first.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FAGLL03 on 09/26/2018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5BA9B9-9EEE-407B-90DF-CF5A8D94A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504" y="4114800"/>
            <a:ext cx="6553200" cy="1143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7418965-C4BA-42B8-BFE1-DA7E6AAB916E}"/>
              </a:ext>
            </a:extLst>
          </p:cNvPr>
          <p:cNvSpPr/>
          <p:nvPr/>
        </p:nvSpPr>
        <p:spPr>
          <a:xfrm>
            <a:off x="3276600" y="4038600"/>
            <a:ext cx="1600200" cy="1371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8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Reconcile AP GLs to Sub-Ledgers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FBL1N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EF2FD2-DA8E-4790-A900-2E6BACE00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20" y="2171776"/>
            <a:ext cx="7047619" cy="12190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4995EB-31B9-4A18-BB81-7ED5B6F8C6BB}"/>
              </a:ext>
            </a:extLst>
          </p:cNvPr>
          <p:cNvSpPr/>
          <p:nvPr/>
        </p:nvSpPr>
        <p:spPr>
          <a:xfrm>
            <a:off x="7210487" y="3048001"/>
            <a:ext cx="1447801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152462-18D9-4FC0-A953-8B7D65080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761" y="4304308"/>
            <a:ext cx="7291239" cy="14476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80EF59B-4613-4F84-B740-5122E09F01A9}"/>
              </a:ext>
            </a:extLst>
          </p:cNvPr>
          <p:cNvSpPr/>
          <p:nvPr/>
        </p:nvSpPr>
        <p:spPr>
          <a:xfrm>
            <a:off x="7086600" y="5410200"/>
            <a:ext cx="1571688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3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CE39-5416-42BE-B7B0-EC488AF2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AR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B3B91AC-6430-42C2-8295-240D9A3CB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5078"/>
              </p:ext>
            </p:extLst>
          </p:nvPr>
        </p:nvGraphicFramePr>
        <p:xfrm>
          <a:off x="1435100" y="1676400"/>
          <a:ext cx="7499351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3833">
                  <a:extLst>
                    <a:ext uri="{9D8B030D-6E8A-4147-A177-3AD203B41FA5}">
                      <a16:colId xmlns:a16="http://schemas.microsoft.com/office/drawing/2014/main" val="3449887372"/>
                    </a:ext>
                  </a:extLst>
                </a:gridCol>
                <a:gridCol w="800326">
                  <a:extLst>
                    <a:ext uri="{9D8B030D-6E8A-4147-A177-3AD203B41FA5}">
                      <a16:colId xmlns:a16="http://schemas.microsoft.com/office/drawing/2014/main" val="3653870176"/>
                    </a:ext>
                  </a:extLst>
                </a:gridCol>
                <a:gridCol w="284561">
                  <a:extLst>
                    <a:ext uri="{9D8B030D-6E8A-4147-A177-3AD203B41FA5}">
                      <a16:colId xmlns:a16="http://schemas.microsoft.com/office/drawing/2014/main" val="1747114827"/>
                    </a:ext>
                  </a:extLst>
                </a:gridCol>
                <a:gridCol w="1361180">
                  <a:extLst>
                    <a:ext uri="{9D8B030D-6E8A-4147-A177-3AD203B41FA5}">
                      <a16:colId xmlns:a16="http://schemas.microsoft.com/office/drawing/2014/main" val="39019814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12498006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496588787"/>
                    </a:ext>
                  </a:extLst>
                </a:gridCol>
              </a:tblGrid>
              <a:tr h="781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Undeposited Cash account to ensure appropriate balance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or weekly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1000010000 –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1000019999</a:t>
                      </a: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257759768"/>
                  </a:ext>
                </a:extLst>
              </a:tr>
              <a:tr h="8812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AR aging - ensure appropriate allowance is recorded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FBL5N, 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 reports in BEX/BOBJ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585826571"/>
                  </a:ext>
                </a:extLst>
              </a:tr>
              <a:tr h="6624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 off uncollectible receivables identified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or 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749217646"/>
                  </a:ext>
                </a:extLst>
              </a:tr>
              <a:tr h="13188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Accounts Receivable review open items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FBL5N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Audit Report AR Aging -Customer Open Items as of Selective Date (BEX)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2535460551"/>
                  </a:ext>
                </a:extLst>
              </a:tr>
              <a:tr h="85180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AR G/L balances with AR sub ledger balances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semi-annually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1300010000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1300020000</a:t>
                      </a: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FBL5N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19604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090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68BC-5B6E-4A81-8B2D-2E0C7882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Undeposited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990D4-A85B-430C-B628-1B6D641E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AD612-F793-4FE2-BBF1-5EFA9C07E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719"/>
            <a:ext cx="6828571" cy="12952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E24380-5EA7-468C-AACD-549F38BF3CBC}"/>
              </a:ext>
            </a:extLst>
          </p:cNvPr>
          <p:cNvSpPr/>
          <p:nvPr/>
        </p:nvSpPr>
        <p:spPr>
          <a:xfrm>
            <a:off x="6705600" y="3048000"/>
            <a:ext cx="1828800" cy="99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47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68BC-5B6E-4A81-8B2D-2E0C7882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Undeposited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990D4-A85B-430C-B628-1B6D641E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– 09/28/2018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Drill In to Determine Age of Deposit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575AB0-C928-43CE-8151-F7BBF3A67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020" y="2800429"/>
            <a:ext cx="7000000" cy="6285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E24380-5EA7-468C-AACD-549F38BF3CBC}"/>
              </a:ext>
            </a:extLst>
          </p:cNvPr>
          <p:cNvSpPr/>
          <p:nvPr/>
        </p:nvSpPr>
        <p:spPr>
          <a:xfrm>
            <a:off x="6695200" y="2752685"/>
            <a:ext cx="1828800" cy="8287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27F433-D931-46FA-991D-334AF8BD5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695862"/>
            <a:ext cx="7000000" cy="59047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C5EED7D-43F3-4391-8A3C-6E1045AFE2C7}"/>
              </a:ext>
            </a:extLst>
          </p:cNvPr>
          <p:cNvSpPr/>
          <p:nvPr/>
        </p:nvSpPr>
        <p:spPr>
          <a:xfrm>
            <a:off x="5715000" y="4657767"/>
            <a:ext cx="980200" cy="62857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Reconcile AR GLs to Sub-Ledgers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FBL5N</a:t>
            </a:r>
          </a:p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A7DB-9E78-4194-BC2E-93117A9A838E}"/>
              </a:ext>
            </a:extLst>
          </p:cNvPr>
          <p:cNvSpPr/>
          <p:nvPr/>
        </p:nvSpPr>
        <p:spPr>
          <a:xfrm>
            <a:off x="7620000" y="2590799"/>
            <a:ext cx="762000" cy="4572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1B5629-2946-4DCF-80BF-1D5FDB64D702}"/>
              </a:ext>
            </a:extLst>
          </p:cNvPr>
          <p:cNvSpPr txBox="1"/>
          <p:nvPr/>
        </p:nvSpPr>
        <p:spPr>
          <a:xfrm>
            <a:off x="1435608" y="5943600"/>
            <a:ext cx="749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From Employees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no recon account, if necessary, it must be researched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your HR Dept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2EE4E9-5DA6-471E-872C-A5B4F6664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095" y="1952725"/>
            <a:ext cx="7171428" cy="15809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4995EB-31B9-4A18-BB81-7ED5B6F8C6BB}"/>
              </a:ext>
            </a:extLst>
          </p:cNvPr>
          <p:cNvSpPr/>
          <p:nvPr/>
        </p:nvSpPr>
        <p:spPr>
          <a:xfrm>
            <a:off x="7210487" y="1981201"/>
            <a:ext cx="1447801" cy="1524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32F7F5-DB1D-45B6-91DD-9E6D39114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153" y="4229448"/>
            <a:ext cx="7171427" cy="15904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80EF59B-4613-4F84-B740-5122E09F01A9}"/>
              </a:ext>
            </a:extLst>
          </p:cNvPr>
          <p:cNvSpPr/>
          <p:nvPr/>
        </p:nvSpPr>
        <p:spPr>
          <a:xfrm>
            <a:off x="6248400" y="5257800"/>
            <a:ext cx="1459992" cy="38099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2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066800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        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8686800" cy="4191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Feel Free to Ask 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F351-F14F-4713-95E1-2BF16F06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Interfund Loans/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Interfund Transfers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3BFA7D-21FC-444D-A6C3-E82321444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018673"/>
              </p:ext>
            </p:extLst>
          </p:nvPr>
        </p:nvGraphicFramePr>
        <p:xfrm>
          <a:off x="1435101" y="1752600"/>
          <a:ext cx="7175501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641">
                  <a:extLst>
                    <a:ext uri="{9D8B030D-6E8A-4147-A177-3AD203B41FA5}">
                      <a16:colId xmlns:a16="http://schemas.microsoft.com/office/drawing/2014/main" val="1136723532"/>
                    </a:ext>
                  </a:extLst>
                </a:gridCol>
                <a:gridCol w="1001258">
                  <a:extLst>
                    <a:ext uri="{9D8B030D-6E8A-4147-A177-3AD203B41FA5}">
                      <a16:colId xmlns:a16="http://schemas.microsoft.com/office/drawing/2014/main" val="280266766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1961593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0138041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103537711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717317733"/>
                    </a:ext>
                  </a:extLst>
                </a:gridCol>
              </a:tblGrid>
              <a:tr h="166295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Interfund loan Receivables / Payables to ensure appropriate balance and ensure that documentation is in accordance with the JE Policy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1390010000</a:t>
                      </a:r>
                      <a:b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2090010000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ZGLA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535293424"/>
                  </a:ext>
                </a:extLst>
              </a:tr>
              <a:tr h="95025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Verify Short Term Interfund Loans paid to ensure appropriate balance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or 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270421351"/>
                  </a:ext>
                </a:extLst>
              </a:tr>
              <a:tr h="142538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61* / 62* GL transfer accounts to ensure they reconcile and documentation is in accordance with the Cash Transfer Policy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6100010000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6200010000</a:t>
                      </a: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332001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69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Interfund Loans and Operating Transfers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1000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– Interfund Loans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– Operating Transfers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3E7D86-C9D9-44EE-9041-EA4FA2F76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400" y="4380766"/>
            <a:ext cx="6858000" cy="961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280AE6-02A1-4608-8F09-D602A5899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400" y="2170967"/>
            <a:ext cx="7000000" cy="119047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51CAB9CD-B20E-4367-8156-ADF8E9E9111F}"/>
              </a:ext>
            </a:extLst>
          </p:cNvPr>
          <p:cNvSpPr/>
          <p:nvPr/>
        </p:nvSpPr>
        <p:spPr>
          <a:xfrm>
            <a:off x="6842400" y="4380766"/>
            <a:ext cx="1524000" cy="10969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A7DB-9E78-4194-BC2E-93117A9A838E}"/>
              </a:ext>
            </a:extLst>
          </p:cNvPr>
          <p:cNvSpPr/>
          <p:nvPr/>
        </p:nvSpPr>
        <p:spPr>
          <a:xfrm>
            <a:off x="7015600" y="2123755"/>
            <a:ext cx="1524000" cy="105959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3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B5EC-E7A8-456C-86DE-9D24296B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Material Management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92C2AF-8088-418F-B373-2198808A0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613902"/>
              </p:ext>
            </p:extLst>
          </p:nvPr>
        </p:nvGraphicFramePr>
        <p:xfrm>
          <a:off x="1435100" y="1667712"/>
          <a:ext cx="7499351" cy="4655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3833">
                  <a:extLst>
                    <a:ext uri="{9D8B030D-6E8A-4147-A177-3AD203B41FA5}">
                      <a16:colId xmlns:a16="http://schemas.microsoft.com/office/drawing/2014/main" val="3761470969"/>
                    </a:ext>
                  </a:extLst>
                </a:gridCol>
                <a:gridCol w="998267">
                  <a:extLst>
                    <a:ext uri="{9D8B030D-6E8A-4147-A177-3AD203B41FA5}">
                      <a16:colId xmlns:a16="http://schemas.microsoft.com/office/drawing/2014/main" val="13415528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16616323"/>
                    </a:ext>
                  </a:extLst>
                </a:gridCol>
                <a:gridCol w="671940">
                  <a:extLst>
                    <a:ext uri="{9D8B030D-6E8A-4147-A177-3AD203B41FA5}">
                      <a16:colId xmlns:a16="http://schemas.microsoft.com/office/drawing/2014/main" val="438963211"/>
                    </a:ext>
                  </a:extLst>
                </a:gridCol>
                <a:gridCol w="2126298">
                  <a:extLst>
                    <a:ext uri="{9D8B030D-6E8A-4147-A177-3AD203B41FA5}">
                      <a16:colId xmlns:a16="http://schemas.microsoft.com/office/drawing/2014/main" val="1500446567"/>
                    </a:ext>
                  </a:extLst>
                </a:gridCol>
                <a:gridCol w="1488013">
                  <a:extLst>
                    <a:ext uri="{9D8B030D-6E8A-4147-A177-3AD203B41FA5}">
                      <a16:colId xmlns:a16="http://schemas.microsoft.com/office/drawing/2014/main" val="248866760"/>
                    </a:ext>
                  </a:extLst>
                </a:gridCol>
              </a:tblGrid>
              <a:tr h="1038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 action needed on PO's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SRM: Reduce PO's, No Further Confirmation/No Further Invoice, Lock Line Item, Delete Line Item; ECC: ME23N to verify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415180286"/>
                  </a:ext>
                </a:extLst>
              </a:tr>
              <a:tr h="8884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open PO's and PO's with Goods Receipt that have not been invoiced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ME2N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2250488236"/>
                  </a:ext>
                </a:extLst>
              </a:tr>
              <a:tr h="11372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 if Goods Receipt has not been entered and Invoices are blocked or a price variance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ZMRBR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2670399490"/>
                  </a:ext>
                </a:extLst>
              </a:tr>
              <a:tr h="69720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 GR/IR clearing maintenance on Inventory PO's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1201292267"/>
                  </a:ext>
                </a:extLst>
              </a:tr>
              <a:tr h="8306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Inventory Mgmt. PR's for modification or conversion to shopping cart, then PO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ME5A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b"/>
                </a:tc>
                <a:extLst>
                  <a:ext uri="{0D108BD9-81ED-4DB2-BD59-A6C34878D82A}">
                    <a16:rowId xmlns:a16="http://schemas.microsoft.com/office/drawing/2014/main" val="98973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82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with Goods Receipt and No Invoice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ME2N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1B5629-2946-4DCF-80BF-1D5FDB64D702}"/>
              </a:ext>
            </a:extLst>
          </p:cNvPr>
          <p:cNvSpPr txBox="1"/>
          <p:nvPr/>
        </p:nvSpPr>
        <p:spPr>
          <a:xfrm>
            <a:off x="1774727" y="5010834"/>
            <a:ext cx="5594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have been delivered, but one still needs to be invoiced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9BD463-3297-45C3-BF31-F0C5EEC62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24238"/>
            <a:ext cx="7391400" cy="14095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CCAEFF-CD78-4E06-B7D3-01D312ACBCAD}"/>
              </a:ext>
            </a:extLst>
          </p:cNvPr>
          <p:cNvSpPr/>
          <p:nvPr/>
        </p:nvSpPr>
        <p:spPr>
          <a:xfrm>
            <a:off x="3657600" y="3429000"/>
            <a:ext cx="762000" cy="7349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67080C-EB92-4544-857A-8EFF87668CA8}"/>
              </a:ext>
            </a:extLst>
          </p:cNvPr>
          <p:cNvSpPr/>
          <p:nvPr/>
        </p:nvSpPr>
        <p:spPr>
          <a:xfrm>
            <a:off x="6400800" y="3429000"/>
            <a:ext cx="762000" cy="7349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with Invoice and No Goods Receipt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ZMRBR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invoice entry, for POs requiring GRs, the system does a 3-way match with (1) Invoice, (2) PO, and (3) GR.  If there is any discrepancy, the invoice will not be launched into workflow, it will be listed on this report.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5CE98-D8AF-4396-8CA7-BC93221E7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53" y="2242644"/>
            <a:ext cx="6114286" cy="10095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CCAEFF-CD78-4E06-B7D3-01D312ACBCAD}"/>
              </a:ext>
            </a:extLst>
          </p:cNvPr>
          <p:cNvSpPr/>
          <p:nvPr/>
        </p:nvSpPr>
        <p:spPr>
          <a:xfrm>
            <a:off x="2057400" y="2180830"/>
            <a:ext cx="838200" cy="124817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25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Reconciling Inventory Values with Invoices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MR11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MR11 is used by inventory agencies only.  It presents differences between the value of goods placed in inventory and the amount paid for that inventory to date.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value difference on the MR11 should be reported on ZGLA 2400010000.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B019AD-38F0-4395-90B8-F096DB292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08139"/>
            <a:ext cx="6858000" cy="16764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67080C-EB92-4544-857A-8EFF87668CA8}"/>
              </a:ext>
            </a:extLst>
          </p:cNvPr>
          <p:cNvSpPr/>
          <p:nvPr/>
        </p:nvSpPr>
        <p:spPr>
          <a:xfrm>
            <a:off x="7507470" y="2514600"/>
            <a:ext cx="1026930" cy="12954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4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Reconciling Inventory Values with Invoices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MR11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2400010000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39F1F-A258-4322-9D29-DF75DFCC9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27" y="1981200"/>
            <a:ext cx="7088773" cy="149523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67080C-EB92-4544-857A-8EFF87668CA8}"/>
              </a:ext>
            </a:extLst>
          </p:cNvPr>
          <p:cNvSpPr/>
          <p:nvPr/>
        </p:nvSpPr>
        <p:spPr>
          <a:xfrm>
            <a:off x="7507470" y="2971800"/>
            <a:ext cx="1026930" cy="6096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1A79A1-7483-43F5-BEA6-2F500D2BB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584" y="4953000"/>
            <a:ext cx="7142857" cy="10668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8A4115-E34F-4FC2-9016-4B05AD9393D1}"/>
              </a:ext>
            </a:extLst>
          </p:cNvPr>
          <p:cNvSpPr/>
          <p:nvPr/>
        </p:nvSpPr>
        <p:spPr>
          <a:xfrm>
            <a:off x="7474570" y="5334000"/>
            <a:ext cx="1123057" cy="6096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5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7B445F-7709-40B0-AE3D-2C61EC2B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Material Management</a:t>
            </a:r>
            <a:endParaRPr lang="en-US" sz="4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2EE10B-0FF0-44B4-8792-6BFBAE601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434383"/>
              </p:ext>
            </p:extLst>
          </p:nvPr>
        </p:nvGraphicFramePr>
        <p:xfrm>
          <a:off x="1435100" y="1752600"/>
          <a:ext cx="7499349" cy="3926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1994">
                  <a:extLst>
                    <a:ext uri="{9D8B030D-6E8A-4147-A177-3AD203B41FA5}">
                      <a16:colId xmlns:a16="http://schemas.microsoft.com/office/drawing/2014/main" val="3307779502"/>
                    </a:ext>
                  </a:extLst>
                </a:gridCol>
                <a:gridCol w="830073">
                  <a:extLst>
                    <a:ext uri="{9D8B030D-6E8A-4147-A177-3AD203B41FA5}">
                      <a16:colId xmlns:a16="http://schemas.microsoft.com/office/drawing/2014/main" val="3514658962"/>
                    </a:ext>
                  </a:extLst>
                </a:gridCol>
                <a:gridCol w="707099">
                  <a:extLst>
                    <a:ext uri="{9D8B030D-6E8A-4147-A177-3AD203B41FA5}">
                      <a16:colId xmlns:a16="http://schemas.microsoft.com/office/drawing/2014/main" val="1539715885"/>
                    </a:ext>
                  </a:extLst>
                </a:gridCol>
                <a:gridCol w="852618">
                  <a:extLst>
                    <a:ext uri="{9D8B030D-6E8A-4147-A177-3AD203B41FA5}">
                      <a16:colId xmlns:a16="http://schemas.microsoft.com/office/drawing/2014/main" val="1794168723"/>
                    </a:ext>
                  </a:extLst>
                </a:gridCol>
                <a:gridCol w="1002236">
                  <a:extLst>
                    <a:ext uri="{9D8B030D-6E8A-4147-A177-3AD203B41FA5}">
                      <a16:colId xmlns:a16="http://schemas.microsoft.com/office/drawing/2014/main" val="72529453"/>
                    </a:ext>
                  </a:extLst>
                </a:gridCol>
                <a:gridCol w="2205329">
                  <a:extLst>
                    <a:ext uri="{9D8B030D-6E8A-4147-A177-3AD203B41FA5}">
                      <a16:colId xmlns:a16="http://schemas.microsoft.com/office/drawing/2014/main" val="3248791605"/>
                    </a:ext>
                  </a:extLst>
                </a:gridCol>
              </a:tblGrid>
              <a:tr h="9238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Inventory Mgmt. Materials Reservations for change, deletion, or final issue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MB22, MIGO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421880408"/>
                  </a:ext>
                </a:extLst>
              </a:tr>
              <a:tr h="9238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open Sales Orders that will not be delivered or billed and change or close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3160340753"/>
                  </a:ext>
                </a:extLst>
              </a:tr>
              <a:tr h="692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for Blocked Billing Documents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VFX3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 for Billing in purgatory, must release.</a:t>
                      </a: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2538768718"/>
                  </a:ext>
                </a:extLst>
              </a:tr>
              <a:tr h="692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Sales Order and PO Item Activities Due and take necessary 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VL10H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3113438636"/>
                  </a:ext>
                </a:extLst>
              </a:tr>
              <a:tr h="692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Blocked for Delivery and take necessary action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VA14L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2465524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086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1950-9296-48C6-8FAC-C73E7A7B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VA05 Open Sales Orders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619CC4-CD7B-468E-B9AA-7A41E71F0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1" y="2438400"/>
            <a:ext cx="7227460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54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1950-9296-48C6-8FAC-C73E7A7B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VFX3 – Review/Release Billing Documents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447899-7C9A-498A-9564-784D6164D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608" y="2057400"/>
            <a:ext cx="698095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8686800" cy="9144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General Ledger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530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Structure: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Assets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Liabilities		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Fund Balance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Revenues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Expenditures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Transfers</a:t>
            </a:r>
          </a:p>
          <a:p>
            <a:pPr marL="1271016" lvl="3" indent="-457200">
              <a:buAutoNum type="arabicPlain"/>
            </a:pPr>
            <a:r>
              <a:rPr lang="en-US" sz="1600" dirty="0">
                <a:latin typeface="Times New Roman" panose="02020603050405020304" pitchFamily="18" charset="0"/>
                <a:cs typeface="Times New Roman" pitchFamily="18" charset="0"/>
              </a:rPr>
              <a:t>Adjustments  to Conversion Accounts</a:t>
            </a:r>
          </a:p>
          <a:p>
            <a:pPr marL="356616" lvl="1" indent="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7B445F-7709-40B0-AE3D-2C61EC2B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Material Management</a:t>
            </a:r>
            <a:endParaRPr lang="en-US" sz="4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FC912D8-EFF5-4C4B-B5C5-49AE53E5A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093875"/>
              </p:ext>
            </p:extLst>
          </p:nvPr>
        </p:nvGraphicFramePr>
        <p:xfrm>
          <a:off x="1435608" y="2362200"/>
          <a:ext cx="7499349" cy="3552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379">
                  <a:extLst>
                    <a:ext uri="{9D8B030D-6E8A-4147-A177-3AD203B41FA5}">
                      <a16:colId xmlns:a16="http://schemas.microsoft.com/office/drawing/2014/main" val="873349170"/>
                    </a:ext>
                  </a:extLst>
                </a:gridCol>
                <a:gridCol w="949413">
                  <a:extLst>
                    <a:ext uri="{9D8B030D-6E8A-4147-A177-3AD203B41FA5}">
                      <a16:colId xmlns:a16="http://schemas.microsoft.com/office/drawing/2014/main" val="2172674881"/>
                    </a:ext>
                  </a:extLst>
                </a:gridCol>
                <a:gridCol w="497792">
                  <a:extLst>
                    <a:ext uri="{9D8B030D-6E8A-4147-A177-3AD203B41FA5}">
                      <a16:colId xmlns:a16="http://schemas.microsoft.com/office/drawing/2014/main" val="3263478282"/>
                    </a:ext>
                  </a:extLst>
                </a:gridCol>
                <a:gridCol w="35608">
                  <a:extLst>
                    <a:ext uri="{9D8B030D-6E8A-4147-A177-3AD203B41FA5}">
                      <a16:colId xmlns:a16="http://schemas.microsoft.com/office/drawing/2014/main" val="2093221919"/>
                    </a:ext>
                  </a:extLst>
                </a:gridCol>
                <a:gridCol w="1330292">
                  <a:extLst>
                    <a:ext uri="{9D8B030D-6E8A-4147-A177-3AD203B41FA5}">
                      <a16:colId xmlns:a16="http://schemas.microsoft.com/office/drawing/2014/main" val="3121683640"/>
                    </a:ext>
                  </a:extLst>
                </a:gridCol>
                <a:gridCol w="1828944">
                  <a:extLst>
                    <a:ext uri="{9D8B030D-6E8A-4147-A177-3AD203B41FA5}">
                      <a16:colId xmlns:a16="http://schemas.microsoft.com/office/drawing/2014/main" val="3690050936"/>
                    </a:ext>
                  </a:extLst>
                </a:gridCol>
                <a:gridCol w="1279921">
                  <a:extLst>
                    <a:ext uri="{9D8B030D-6E8A-4147-A177-3AD203B41FA5}">
                      <a16:colId xmlns:a16="http://schemas.microsoft.com/office/drawing/2014/main" val="2873222172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and maintain Billing Documents and release or take necessary action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VF04, VFX3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 anchor="b"/>
                </a:tc>
                <a:extLst>
                  <a:ext uri="{0D108BD9-81ED-4DB2-BD59-A6C34878D82A}">
                    <a16:rowId xmlns:a16="http://schemas.microsoft.com/office/drawing/2014/main" val="34589981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Review/clear Outbound Delivery Monitor: For Picking and For Goods Issue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VL06O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 anchor="b"/>
                </a:tc>
                <a:extLst>
                  <a:ext uri="{0D108BD9-81ED-4DB2-BD59-A6C34878D82A}">
                    <a16:rowId xmlns:a16="http://schemas.microsoft.com/office/drawing/2014/main" val="1420152094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Sales Orders Blocked for Billing and take necessary action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 anchor="b"/>
                </a:tc>
                <a:extLst>
                  <a:ext uri="{0D108BD9-81ED-4DB2-BD59-A6C34878D82A}">
                    <a16:rowId xmlns:a16="http://schemas.microsoft.com/office/drawing/2014/main" val="3885469101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open Sales Contracts and change or close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VA45, VA42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4" marR="5104" marT="5104" marB="0" anchor="b"/>
                </a:tc>
                <a:extLst>
                  <a:ext uri="{0D108BD9-81ED-4DB2-BD59-A6C34878D82A}">
                    <a16:rowId xmlns:a16="http://schemas.microsoft.com/office/drawing/2014/main" val="409236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001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7B445F-7709-40B0-AE3D-2C61EC2B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Inventory</a:t>
            </a:r>
            <a:endParaRPr lang="en-US" sz="4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9B3A46C-AA40-476A-BEBC-422E242B5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001771"/>
              </p:ext>
            </p:extLst>
          </p:nvPr>
        </p:nvGraphicFramePr>
        <p:xfrm>
          <a:off x="1435608" y="1828800"/>
          <a:ext cx="7499350" cy="4199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872">
                  <a:extLst>
                    <a:ext uri="{9D8B030D-6E8A-4147-A177-3AD203B41FA5}">
                      <a16:colId xmlns:a16="http://schemas.microsoft.com/office/drawing/2014/main" val="4294226570"/>
                    </a:ext>
                  </a:extLst>
                </a:gridCol>
                <a:gridCol w="833948">
                  <a:extLst>
                    <a:ext uri="{9D8B030D-6E8A-4147-A177-3AD203B41FA5}">
                      <a16:colId xmlns:a16="http://schemas.microsoft.com/office/drawing/2014/main" val="1816076558"/>
                    </a:ext>
                  </a:extLst>
                </a:gridCol>
                <a:gridCol w="1153572">
                  <a:extLst>
                    <a:ext uri="{9D8B030D-6E8A-4147-A177-3AD203B41FA5}">
                      <a16:colId xmlns:a16="http://schemas.microsoft.com/office/drawing/2014/main" val="11281792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9641955"/>
                    </a:ext>
                  </a:extLst>
                </a:gridCol>
                <a:gridCol w="2229358">
                  <a:extLst>
                    <a:ext uri="{9D8B030D-6E8A-4147-A177-3AD203B41FA5}">
                      <a16:colId xmlns:a16="http://schemas.microsoft.com/office/drawing/2014/main" val="2270407706"/>
                    </a:ext>
                  </a:extLst>
                </a:gridCol>
              </a:tblGrid>
              <a:tr h="7087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Display Inventory Stock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extLst>
                  <a:ext uri="{0D108BD9-81ED-4DB2-BD59-A6C34878D82A}">
                    <a16:rowId xmlns:a16="http://schemas.microsoft.com/office/drawing/2014/main" val="3199818371"/>
                  </a:ext>
                </a:extLst>
              </a:tr>
              <a:tr h="6180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 physical inventory between April 1 and June 30 and post differences  Must notify SAO of date and time, and coordinate with Internal Audits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</a:t>
                      </a:r>
                    </a:p>
                    <a:p>
                      <a:pPr algn="l" rtl="0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Inventory                                                    Spot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MI31</a:t>
                      </a:r>
                    </a:p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extLst>
                  <a:ext uri="{0D108BD9-81ED-4DB2-BD59-A6C34878D82A}">
                    <a16:rowId xmlns:a16="http://schemas.microsoft.com/office/drawing/2014/main" val="62995593"/>
                  </a:ext>
                </a:extLst>
              </a:tr>
              <a:tr h="6180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 Inventory Count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extLst>
                  <a:ext uri="{0D108BD9-81ED-4DB2-BD59-A6C34878D82A}">
                    <a16:rowId xmlns:a16="http://schemas.microsoft.com/office/drawing/2014/main" val="2272103675"/>
                  </a:ext>
                </a:extLst>
              </a:tr>
              <a:tr h="72667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Inventory Difference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Document from MI04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extLst>
                  <a:ext uri="{0D108BD9-81ED-4DB2-BD59-A6C34878D82A}">
                    <a16:rowId xmlns:a16="http://schemas.microsoft.com/office/drawing/2014/main" val="1833203203"/>
                  </a:ext>
                </a:extLst>
              </a:tr>
              <a:tr h="6180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Display Physical Inventory Documents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Ensure all Documents have been posted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/>
                </a:tc>
                <a:extLst>
                  <a:ext uri="{0D108BD9-81ED-4DB2-BD59-A6C34878D82A}">
                    <a16:rowId xmlns:a16="http://schemas.microsoft.com/office/drawing/2014/main" val="280232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725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2E9A-EC1F-4CCC-B15F-4B98B541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MB52 -  Display Inventory Stock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D25475-0069-4CAF-AC31-5260C1F9B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209800"/>
            <a:ext cx="6553200" cy="359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92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080C07-3B69-457D-B76D-A814BE73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Capital Assets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E0011D9-4E05-4155-87AE-654D59517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117107"/>
              </p:ext>
            </p:extLst>
          </p:nvPr>
        </p:nvGraphicFramePr>
        <p:xfrm>
          <a:off x="1434339" y="1524000"/>
          <a:ext cx="7499349" cy="4665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072">
                  <a:extLst>
                    <a:ext uri="{9D8B030D-6E8A-4147-A177-3AD203B41FA5}">
                      <a16:colId xmlns:a16="http://schemas.microsoft.com/office/drawing/2014/main" val="4198582710"/>
                    </a:ext>
                  </a:extLst>
                </a:gridCol>
                <a:gridCol w="792805">
                  <a:extLst>
                    <a:ext uri="{9D8B030D-6E8A-4147-A177-3AD203B41FA5}">
                      <a16:colId xmlns:a16="http://schemas.microsoft.com/office/drawing/2014/main" val="86088785"/>
                    </a:ext>
                  </a:extLst>
                </a:gridCol>
                <a:gridCol w="281886">
                  <a:extLst>
                    <a:ext uri="{9D8B030D-6E8A-4147-A177-3AD203B41FA5}">
                      <a16:colId xmlns:a16="http://schemas.microsoft.com/office/drawing/2014/main" val="1720784276"/>
                    </a:ext>
                  </a:extLst>
                </a:gridCol>
                <a:gridCol w="957239">
                  <a:extLst>
                    <a:ext uri="{9D8B030D-6E8A-4147-A177-3AD203B41FA5}">
                      <a16:colId xmlns:a16="http://schemas.microsoft.com/office/drawing/2014/main" val="545899811"/>
                    </a:ext>
                  </a:extLst>
                </a:gridCol>
                <a:gridCol w="2106317">
                  <a:extLst>
                    <a:ext uri="{9D8B030D-6E8A-4147-A177-3AD203B41FA5}">
                      <a16:colId xmlns:a16="http://schemas.microsoft.com/office/drawing/2014/main" val="1415108936"/>
                    </a:ext>
                  </a:extLst>
                </a:gridCol>
                <a:gridCol w="1474030">
                  <a:extLst>
                    <a:ext uri="{9D8B030D-6E8A-4147-A177-3AD203B41FA5}">
                      <a16:colId xmlns:a16="http://schemas.microsoft.com/office/drawing/2014/main" val="2860345365"/>
                    </a:ext>
                  </a:extLst>
                </a:gridCol>
              </a:tblGrid>
              <a:tr h="1119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 physical  inventory of capital assets between April 1 and June 30. 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S_ALR_87011990  S_ALR_87011979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 History Report Asset List By 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extLst>
                  <a:ext uri="{0D108BD9-81ED-4DB2-BD59-A6C34878D82A}">
                    <a16:rowId xmlns:a16="http://schemas.microsoft.com/office/drawing/2014/main" val="1784763018"/>
                  </a:ext>
                </a:extLst>
              </a:tr>
              <a:tr h="725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General Ledger to Asset Subsidiary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June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S_ALR_87011990            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 History Report 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extLst>
                  <a:ext uri="{0D108BD9-81ED-4DB2-BD59-A6C34878D82A}">
                    <a16:rowId xmlns:a16="http://schemas.microsoft.com/office/drawing/2014/main" val="1993948261"/>
                  </a:ext>
                </a:extLst>
              </a:tr>
              <a:tr h="174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for Modified Accrual GLs ending in "10" which would be a Modified Accrual Contra account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June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extLst>
                  <a:ext uri="{0D108BD9-81ED-4DB2-BD59-A6C34878D82A}">
                    <a16:rowId xmlns:a16="http://schemas.microsoft.com/office/drawing/2014/main" val="3460343520"/>
                  </a:ext>
                </a:extLst>
              </a:tr>
              <a:tr h="938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Compare Modified Accrual asset balances to Modified Accrual fund balances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June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GLs  1801001000 - 1801099000  </a:t>
                      </a:r>
                    </a:p>
                    <a:p>
                      <a:pPr algn="l" fontAlgn="t"/>
                      <a:endParaRPr lang="de-DE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de-DE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GLs  3002010000 - 3002099000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</a:p>
                  </a:txBody>
                  <a:tcPr marL="5877" marR="5877" marT="5877" marB="0"/>
                </a:tc>
                <a:extLst>
                  <a:ext uri="{0D108BD9-81ED-4DB2-BD59-A6C34878D82A}">
                    <a16:rowId xmlns:a16="http://schemas.microsoft.com/office/drawing/2014/main" val="406320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886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Physical Inventory of Assets (by Cost Center)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7244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S_ALR_87011979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581AC-E653-4CB9-AB7C-63EF519E4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2362200"/>
            <a:ext cx="6988179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40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Reconcile GL to Asset Subsidiary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S_ALR_87011990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3BD41D-AF2B-4E02-A935-91EC28A95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960" y="2019300"/>
            <a:ext cx="7557571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95411D-5FF4-409D-B116-1CD1EE688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692" y="4648200"/>
            <a:ext cx="7654996" cy="16002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8261ACD-4C20-46A1-A335-DE3A5A3E86EB}"/>
              </a:ext>
            </a:extLst>
          </p:cNvPr>
          <p:cNvSpPr/>
          <p:nvPr/>
        </p:nvSpPr>
        <p:spPr>
          <a:xfrm>
            <a:off x="7708392" y="4876800"/>
            <a:ext cx="1225296" cy="14017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AC2D0A-8A1F-4953-9038-012956260D95}"/>
              </a:ext>
            </a:extLst>
          </p:cNvPr>
          <p:cNvSpPr/>
          <p:nvPr/>
        </p:nvSpPr>
        <p:spPr>
          <a:xfrm>
            <a:off x="7924800" y="2933700"/>
            <a:ext cx="914400" cy="9144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0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for Modified Accrual Contra Postings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posting to a modified accrual account.  A posting to a modified accrual contra account is the result of an ABZON transaction that was not entered correctly.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modified accrual contra posting is an indication that the fund balance accounts are incorrect.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the CG or SCEIS if there is such a posting on your General Ledger.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FB1EDA-CA9A-4D2E-A652-F7345A7D2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7400"/>
            <a:ext cx="7239000" cy="1295400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FB56E2-544F-4971-B0AF-280D21CFA71D}"/>
              </a:ext>
            </a:extLst>
          </p:cNvPr>
          <p:cNvSpPr/>
          <p:nvPr/>
        </p:nvSpPr>
        <p:spPr>
          <a:xfrm>
            <a:off x="1143000" y="2590800"/>
            <a:ext cx="7498080" cy="6858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5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79B2-A1B9-4751-9612-E91CB44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Modified Accrual Asset Balances to Modified Accrual Fund Balances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70BE-8C36-4651-AB04-834869DE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 1801001000 - 1801099999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  3002010000 – 3002099000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AD2F7D-96D2-448F-B56F-E5B26B1AC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825" y="2209800"/>
            <a:ext cx="7346703" cy="1514286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AC2D0A-8A1F-4953-9038-012956260D95}"/>
              </a:ext>
            </a:extLst>
          </p:cNvPr>
          <p:cNvSpPr/>
          <p:nvPr/>
        </p:nvSpPr>
        <p:spPr>
          <a:xfrm>
            <a:off x="7491828" y="2412717"/>
            <a:ext cx="1082040" cy="1311369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93BE62-5696-4151-8F69-0A4C06E17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744" y="4575501"/>
            <a:ext cx="7290315" cy="1676399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8261ACD-4C20-46A1-A335-DE3A5A3E86EB}"/>
              </a:ext>
            </a:extLst>
          </p:cNvPr>
          <p:cNvSpPr/>
          <p:nvPr/>
        </p:nvSpPr>
        <p:spPr>
          <a:xfrm>
            <a:off x="7392089" y="4818762"/>
            <a:ext cx="1148970" cy="14017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506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33A3-1680-4311-888B-C9F355A3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GL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9A776A-EEFA-4B84-B07D-6394D7818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682429"/>
              </p:ext>
            </p:extLst>
          </p:nvPr>
        </p:nvGraphicFramePr>
        <p:xfrm>
          <a:off x="1435100" y="1600201"/>
          <a:ext cx="7499349" cy="4806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072">
                  <a:extLst>
                    <a:ext uri="{9D8B030D-6E8A-4147-A177-3AD203B41FA5}">
                      <a16:colId xmlns:a16="http://schemas.microsoft.com/office/drawing/2014/main" val="4147385761"/>
                    </a:ext>
                  </a:extLst>
                </a:gridCol>
                <a:gridCol w="907874">
                  <a:extLst>
                    <a:ext uri="{9D8B030D-6E8A-4147-A177-3AD203B41FA5}">
                      <a16:colId xmlns:a16="http://schemas.microsoft.com/office/drawing/2014/main" val="2654041836"/>
                    </a:ext>
                  </a:extLst>
                </a:gridCol>
                <a:gridCol w="265754">
                  <a:extLst>
                    <a:ext uri="{9D8B030D-6E8A-4147-A177-3AD203B41FA5}">
                      <a16:colId xmlns:a16="http://schemas.microsoft.com/office/drawing/2014/main" val="3776318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76085447"/>
                    </a:ext>
                  </a:extLst>
                </a:gridCol>
                <a:gridCol w="2050219">
                  <a:extLst>
                    <a:ext uri="{9D8B030D-6E8A-4147-A177-3AD203B41FA5}">
                      <a16:colId xmlns:a16="http://schemas.microsoft.com/office/drawing/2014/main" val="2680871135"/>
                    </a:ext>
                  </a:extLst>
                </a:gridCol>
                <a:gridCol w="1474030">
                  <a:extLst>
                    <a:ext uri="{9D8B030D-6E8A-4147-A177-3AD203B41FA5}">
                      <a16:colId xmlns:a16="http://schemas.microsoft.com/office/drawing/2014/main" val="2489890555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General Fund Cash  to Available budget balance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ZBD1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Notify CG's office if appropriations and cash do not balance.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25534516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Record Recurring Accruals and/or Deferrals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FV50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79565325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default functional areas and cost centers - examples: UNBUD, DUMM, ZNDBIF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258043347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pass-through funds ("P" in 6th position) to ensure zero balance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267622224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Ensure activity is occurring within the detailed funds (not ending in "000") where applicable.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180166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9379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B7AC-E594-4507-8FD1-C70D6B39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Reconcile 10010000 Budget to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6295-17F0-4402-91EB-754896A5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sz="1400" dirty="0"/>
          </a:p>
          <a:p>
            <a:pPr marL="82296" indent="0">
              <a:buNone/>
            </a:pPr>
            <a:r>
              <a:rPr lang="en-US" dirty="0"/>
              <a:t>						</a:t>
            </a:r>
            <a:r>
              <a:rPr lang="en-US" sz="1600" dirty="0"/>
              <a:t>   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20,638,007.85</a:t>
            </a:r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ZBD1</a:t>
            </a:r>
          </a:p>
          <a:p>
            <a:pPr marL="82296" indent="0">
              <a:buNone/>
            </a:pPr>
            <a:endParaRPr lang="en-US" sz="1600" dirty="0"/>
          </a:p>
          <a:p>
            <a:pPr marL="82296" indent="0">
              <a:buNone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EDE0C-5706-401E-8FD3-968DA0C52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502" y="2133600"/>
            <a:ext cx="6980952" cy="6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41E786-175E-4FBA-807A-C779E2156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679" y="2733686"/>
            <a:ext cx="7047619" cy="6952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659569-F6C6-408C-8D97-04615029E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001" y="4913343"/>
            <a:ext cx="7409524" cy="238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2EEA1F-830E-4642-A467-BB589A9FC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573" y="5181600"/>
            <a:ext cx="7380952" cy="73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540752" cy="106984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SCEIS Chart of Accounts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4290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Assets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10* -11* Cash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12* Investments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13*  Accounts Receivable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14* Inventories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16* Prepaids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18* Assets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Liabilities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201*  Accounts Payable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205*  Other Payables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209* Master Lease Accounts</a:t>
            </a:r>
          </a:p>
          <a:p>
            <a:pPr>
              <a:buNone/>
            </a:pP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	2*	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Liability Accounts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lain" startAt="101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lain" startAt="101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657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Equity/Fund Balance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3* Fund Balance accounts</a:t>
            </a: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Revenue </a:t>
            </a:r>
          </a:p>
          <a:p>
            <a:pPr marL="457200" indent="-45720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4*	Revenues</a:t>
            </a:r>
          </a:p>
          <a:p>
            <a:pPr marL="457200" indent="-45720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Expenditures/Expenses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5*	Expenditures</a:t>
            </a:r>
          </a:p>
          <a:p>
            <a:pPr marL="457200" indent="-45720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Transfers</a:t>
            </a: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6*</a:t>
            </a: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Others</a:t>
            </a: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7* - 8*</a:t>
            </a: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Conversion Accounts</a:t>
            </a:r>
          </a:p>
          <a:p>
            <a:pPr marL="457200" indent="-45720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9*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lain" startAt="400"/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37E5-FAB5-477F-BD49-E4796C33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GL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0D74D7-0A35-446A-B043-C442C76C6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384313"/>
              </p:ext>
            </p:extLst>
          </p:nvPr>
        </p:nvGraphicFramePr>
        <p:xfrm>
          <a:off x="1435100" y="1688216"/>
          <a:ext cx="7499349" cy="4942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072">
                  <a:extLst>
                    <a:ext uri="{9D8B030D-6E8A-4147-A177-3AD203B41FA5}">
                      <a16:colId xmlns:a16="http://schemas.microsoft.com/office/drawing/2014/main" val="6381848"/>
                    </a:ext>
                  </a:extLst>
                </a:gridCol>
                <a:gridCol w="792805">
                  <a:extLst>
                    <a:ext uri="{9D8B030D-6E8A-4147-A177-3AD203B41FA5}">
                      <a16:colId xmlns:a16="http://schemas.microsoft.com/office/drawing/2014/main" val="4015320841"/>
                    </a:ext>
                  </a:extLst>
                </a:gridCol>
                <a:gridCol w="281886">
                  <a:extLst>
                    <a:ext uri="{9D8B030D-6E8A-4147-A177-3AD203B41FA5}">
                      <a16:colId xmlns:a16="http://schemas.microsoft.com/office/drawing/2014/main" val="2743415859"/>
                    </a:ext>
                  </a:extLst>
                </a:gridCol>
                <a:gridCol w="957239">
                  <a:extLst>
                    <a:ext uri="{9D8B030D-6E8A-4147-A177-3AD203B41FA5}">
                      <a16:colId xmlns:a16="http://schemas.microsoft.com/office/drawing/2014/main" val="900325658"/>
                    </a:ext>
                  </a:extLst>
                </a:gridCol>
                <a:gridCol w="2106317">
                  <a:extLst>
                    <a:ext uri="{9D8B030D-6E8A-4147-A177-3AD203B41FA5}">
                      <a16:colId xmlns:a16="http://schemas.microsoft.com/office/drawing/2014/main" val="2253055060"/>
                    </a:ext>
                  </a:extLst>
                </a:gridCol>
                <a:gridCol w="1474030">
                  <a:extLst>
                    <a:ext uri="{9D8B030D-6E8A-4147-A177-3AD203B41FA5}">
                      <a16:colId xmlns:a16="http://schemas.microsoft.com/office/drawing/2014/main" val="1475016591"/>
                    </a:ext>
                  </a:extLst>
                </a:gridCol>
              </a:tblGrid>
              <a:tr h="64056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loans receivable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appropriate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relates to loans programs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1453135916"/>
                  </a:ext>
                </a:extLst>
              </a:tr>
              <a:tr h="42704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and post all journal entries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Z_AGY_DOCLIST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1506698758"/>
                  </a:ext>
                </a:extLst>
              </a:tr>
              <a:tr h="64056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Delete Parked Documents no longer needed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by the 10th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Z_AGY_DOCLIST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2880829941"/>
                  </a:ext>
                </a:extLst>
              </a:tr>
              <a:tr h="854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Prepaid Expenditures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or 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Yearend Rptg - Prepaid Expenses</a:t>
                      </a:r>
                      <a:b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("Prep" must be in the text field)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Agencies to create a log of prepaid items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3953506617"/>
                  </a:ext>
                </a:extLst>
              </a:tr>
              <a:tr h="854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review to clear over expended lines as deemed appropriate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FMAVCR01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ZBD1</a:t>
                      </a:r>
                    </a:p>
                    <a:p>
                      <a:pPr algn="l" fontAlgn="t"/>
                      <a:endParaRPr lang="en-US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ZBDSUM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FMAVCR01: Display Budget Deficits Only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3664230915"/>
                  </a:ext>
                </a:extLst>
              </a:tr>
              <a:tr h="106761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Trial Balance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a Variance analysis as deemed appropriate.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" marR="5877" marT="5877" marB="0" anchor="b"/>
                </a:tc>
                <a:extLst>
                  <a:ext uri="{0D108BD9-81ED-4DB2-BD59-A6C34878D82A}">
                    <a16:rowId xmlns:a16="http://schemas.microsoft.com/office/drawing/2014/main" val="211267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46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88ED-5376-4003-878C-239FA0C9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Projects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4224AC-5397-423D-AB69-20CDB2DC6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29478"/>
              </p:ext>
            </p:extLst>
          </p:nvPr>
        </p:nvGraphicFramePr>
        <p:xfrm>
          <a:off x="1600201" y="1828800"/>
          <a:ext cx="67451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104">
                  <a:extLst>
                    <a:ext uri="{9D8B030D-6E8A-4147-A177-3AD203B41FA5}">
                      <a16:colId xmlns:a16="http://schemas.microsoft.com/office/drawing/2014/main" val="2075107246"/>
                    </a:ext>
                  </a:extLst>
                </a:gridCol>
                <a:gridCol w="982164">
                  <a:extLst>
                    <a:ext uri="{9D8B030D-6E8A-4147-A177-3AD203B41FA5}">
                      <a16:colId xmlns:a16="http://schemas.microsoft.com/office/drawing/2014/main" val="4131458700"/>
                    </a:ext>
                  </a:extLst>
                </a:gridCol>
                <a:gridCol w="500931">
                  <a:extLst>
                    <a:ext uri="{9D8B030D-6E8A-4147-A177-3AD203B41FA5}">
                      <a16:colId xmlns:a16="http://schemas.microsoft.com/office/drawing/2014/main" val="35192163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3585878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11556249"/>
                    </a:ext>
                  </a:extLst>
                </a:gridCol>
                <a:gridCol w="953961">
                  <a:extLst>
                    <a:ext uri="{9D8B030D-6E8A-4147-A177-3AD203B41FA5}">
                      <a16:colId xmlns:a16="http://schemas.microsoft.com/office/drawing/2014/main" val="991871409"/>
                    </a:ext>
                  </a:extLst>
                </a:gridCol>
              </a:tblGrid>
              <a:tr h="1010863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AUC to current open projects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18010090000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6186495"/>
                  </a:ext>
                </a:extLst>
              </a:tr>
              <a:tr h="420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Projects 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CJI3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64400697"/>
                  </a:ext>
                </a:extLst>
              </a:tr>
              <a:tr h="69578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projects for percentage spent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Funded Prog 99*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FMAVCH01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59256590"/>
                  </a:ext>
                </a:extLst>
              </a:tr>
              <a:tr h="1378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 SCEIS report at yearend to check for open PO's against a project  Make determination to roll forward or close.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CJI5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921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969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B5EC-E7A8-456C-86DE-9D24296B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70D6A-7AB2-428A-AB59-7D6EBDAB4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ZGLA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CJI3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970B84-4FCA-4F5D-8206-F34D11741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981201"/>
            <a:ext cx="7355642" cy="10667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E228AA-78FB-42A4-82A5-0630C68C2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33801"/>
            <a:ext cx="7239000" cy="290671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5CC8B9F-75D4-4B65-B203-796235BD65F3}"/>
              </a:ext>
            </a:extLst>
          </p:cNvPr>
          <p:cNvSpPr/>
          <p:nvPr/>
        </p:nvSpPr>
        <p:spPr>
          <a:xfrm>
            <a:off x="7696200" y="2514598"/>
            <a:ext cx="914400" cy="56356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10EF77-20CB-4807-9B26-7860A5CF119E}"/>
              </a:ext>
            </a:extLst>
          </p:cNvPr>
          <p:cNvSpPr/>
          <p:nvPr/>
        </p:nvSpPr>
        <p:spPr>
          <a:xfrm>
            <a:off x="7162800" y="6324600"/>
            <a:ext cx="914400" cy="31591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558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1230-375A-4593-9EE8-3A26D048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Projects for % Spend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45852-A72A-4183-BC19-73AD118E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percentage spent of each project.  If total spend is greater than or equal to 90% of project budget or if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project is placed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service, the project should be settled to a final asset.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1EA5C9-7064-42A3-9562-AD90729AC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648" y="4038600"/>
            <a:ext cx="6858000" cy="1371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E082D3-9985-4EEF-8F40-9435B73CD247}"/>
              </a:ext>
            </a:extLst>
          </p:cNvPr>
          <p:cNvSpPr/>
          <p:nvPr/>
        </p:nvSpPr>
        <p:spPr>
          <a:xfrm>
            <a:off x="1755647" y="4648200"/>
            <a:ext cx="6843119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71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0CCB-969B-488C-80E2-6FA289F9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GRC</a:t>
            </a:r>
            <a:endParaRPr lang="en-US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0B40A2-189B-4808-9F82-52BA5BBE3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608" y="2743200"/>
            <a:ext cx="70993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60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B7CE79-7168-43CE-83FB-6C674333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- Grants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3ADA20FC-3EFD-4C0A-A5A9-EB22F7774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212358"/>
              </p:ext>
            </p:extLst>
          </p:nvPr>
        </p:nvGraphicFramePr>
        <p:xfrm>
          <a:off x="1435101" y="2209800"/>
          <a:ext cx="7251700" cy="312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185">
                  <a:extLst>
                    <a:ext uri="{9D8B030D-6E8A-4147-A177-3AD203B41FA5}">
                      <a16:colId xmlns:a16="http://schemas.microsoft.com/office/drawing/2014/main" val="3883331126"/>
                    </a:ext>
                  </a:extLst>
                </a:gridCol>
                <a:gridCol w="916714">
                  <a:extLst>
                    <a:ext uri="{9D8B030D-6E8A-4147-A177-3AD203B41FA5}">
                      <a16:colId xmlns:a16="http://schemas.microsoft.com/office/drawing/2014/main" val="4072835764"/>
                    </a:ext>
                  </a:extLst>
                </a:gridCol>
                <a:gridCol w="569697">
                  <a:extLst>
                    <a:ext uri="{9D8B030D-6E8A-4147-A177-3AD203B41FA5}">
                      <a16:colId xmlns:a16="http://schemas.microsoft.com/office/drawing/2014/main" val="389263249"/>
                    </a:ext>
                  </a:extLst>
                </a:gridCol>
                <a:gridCol w="824462">
                  <a:extLst>
                    <a:ext uri="{9D8B030D-6E8A-4147-A177-3AD203B41FA5}">
                      <a16:colId xmlns:a16="http://schemas.microsoft.com/office/drawing/2014/main" val="3573542583"/>
                    </a:ext>
                  </a:extLst>
                </a:gridCol>
                <a:gridCol w="1653841">
                  <a:extLst>
                    <a:ext uri="{9D8B030D-6E8A-4147-A177-3AD203B41FA5}">
                      <a16:colId xmlns:a16="http://schemas.microsoft.com/office/drawing/2014/main" val="2656235287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516468063"/>
                    </a:ext>
                  </a:extLst>
                </a:gridCol>
              </a:tblGrid>
              <a:tr h="99812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Verify zero cash in 5* fund(s) with grant not relevant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ZGLA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1096468803"/>
                  </a:ext>
                </a:extLst>
              </a:tr>
              <a:tr h="1063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Reconcile SCEIS revenue balances to federal reporting system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ZGLA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1195921237"/>
                  </a:ext>
                </a:extLst>
              </a:tr>
              <a:tr h="1063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 SCEIS grant reports to ensure Federal draws are processed timely.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ZS_PLN_16000269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4" marR="6154" marT="6154" marB="0"/>
                </a:tc>
                <a:extLst>
                  <a:ext uri="{0D108BD9-81ED-4DB2-BD59-A6C34878D82A}">
                    <a16:rowId xmlns:a16="http://schemas.microsoft.com/office/drawing/2014/main" val="4245488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510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Trial Balance Form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46606"/>
              </p:ext>
            </p:extLst>
          </p:nvPr>
        </p:nvGraphicFramePr>
        <p:xfrm>
          <a:off x="1447800" y="1676400"/>
          <a:ext cx="7327454" cy="469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46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Asset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Liability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Equity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Revenue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Expense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Total 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Total 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46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93548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Cash versus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robin\Local Settings\Temporary Internet Files\Content.IE5\QFWEKTCS\MM90004108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11552"/>
            <a:ext cx="1295400" cy="2383536"/>
          </a:xfrm>
          <a:prstGeom prst="rect">
            <a:avLst/>
          </a:prstGeom>
          <a:noFill/>
        </p:spPr>
      </p:pic>
      <p:pic>
        <p:nvPicPr>
          <p:cNvPr id="3075" name="Picture 3" descr="C:\Documents and Settings\robin\Local Settings\Temporary Internet Files\Content.IE5\4ZRM94FI\MC9003110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241" y="2590800"/>
            <a:ext cx="2231931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181088" cy="147796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Cash versus Accrual Basis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676400"/>
          <a:ext cx="749934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Cash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Accrual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Record Revenues when: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Cash is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Revenue is earned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Record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Expenses when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Cash is 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Expense is incurred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320"/>
            <a:ext cx="77906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Accrual Basis of Accounting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Revenue Recognition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Record revenues when they are earned, regardless of the timing of the cash receipts.</a:t>
            </a:r>
          </a:p>
          <a:p>
            <a:pPr>
              <a:buNone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Revenues earned when goods/services are provided to customers.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038600" cy="45110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Matching Principle: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Record expenses in the same period as the revenues they help generate, regardless of the timing of the cash payments.</a:t>
            </a:r>
          </a:p>
          <a:p>
            <a:pPr>
              <a:buNone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Expenses are recorded when they are incurred to generate revenue.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696200" cy="9144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Accounting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basic accounting equation:</a:t>
            </a:r>
          </a:p>
          <a:p>
            <a:pPr algn="ctr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Assets = Liabilities + Equity</a:t>
            </a: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Assets + Liabilities = Equity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Categories and Types of Funds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600200"/>
            <a:ext cx="3657600" cy="4587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Governmental Funds</a:t>
            </a: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Special Revenue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Capital Projects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Debt Service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Permanent Funds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76088" y="1600200"/>
            <a:ext cx="3657600" cy="4587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Proprietary Funds</a:t>
            </a:r>
          </a:p>
          <a:p>
            <a:pPr>
              <a:buNone/>
            </a:pP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Enterprise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Internal Service Funds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Fiduciary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Pension Trust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Investment Trust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Agency Funds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Private Purpose Trust Funds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State of South Carolina Fund Numbering Scheme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648200"/>
          </a:xfrm>
        </p:spPr>
        <p:txBody>
          <a:bodyPr>
            <a:normAutofit fontScale="92500" lnSpcReduction="20000"/>
          </a:bodyPr>
          <a:lstStyle/>
          <a:p>
            <a:pPr marL="402336" lvl="1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1001* General Fund</a:t>
            </a:r>
          </a:p>
          <a:p>
            <a:pPr marL="402336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State tax dollars collected and appropriated by Legislature to state agencies.  </a:t>
            </a:r>
          </a:p>
          <a:p>
            <a:pPr marL="402336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Appropriations give us the legal right to spend the money.  The Authority!</a:t>
            </a:r>
          </a:p>
          <a:p>
            <a:pPr marL="402336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But, in SC, we must have two things to spend the funds: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1.	The authority and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2.	The CASH</a:t>
            </a:r>
          </a:p>
          <a:p>
            <a:pPr marL="402336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General fund cash in SCEIS is actually ‘dummy’ cash which is loaded to match the appropriation act.  As authority is moved, the CG will move the cash.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General Funds 2*</a:t>
            </a:r>
          </a:p>
          <a:p>
            <a:pPr marL="356616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Only used to record revenues.  Lapse at FYE.  Will be appropriated in subsequent years.</a:t>
            </a:r>
          </a:p>
          <a:p>
            <a:pPr lvl="1"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Special Revenue Funds  3*</a:t>
            </a:r>
          </a:p>
          <a:p>
            <a:pPr marL="356616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Appropriated authority to spend and real cash in the bank.  State earns and keeps the interest.</a:t>
            </a:r>
          </a:p>
          <a:p>
            <a:pPr>
              <a:buNone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Restricted Funds 4*</a:t>
            </a:r>
          </a:p>
          <a:p>
            <a:pPr marL="356616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Often trust funds, not necessarily appropriated authority.</a:t>
            </a:r>
          </a:p>
          <a:p>
            <a:pPr marL="356616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agency earns and keeps the interest.</a:t>
            </a: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06ADFCA-6155-473C-B58D-EBD157D0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South Carolina Fund Numbering</a:t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(continued)</a:t>
            </a:r>
            <a:endParaRPr lang="en-US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South Carolina Fund Numbering</a:t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Federal Funds 5*</a:t>
            </a:r>
          </a:p>
          <a:p>
            <a:pPr marL="356616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Federal funds associated with a grant.  Appropriation authority is given an cash is drawn from Federal government, usually on a reimbursement basis.  These funds are allowed to go negative in SCEIS.  Depending on the CFDA number, may be subject to the Cash Management Improvement Act of 1990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Interfund Transactions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Loans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Amounts provided by one fund to another with a requirement for repayment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Affects only balance sheet accounts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81600" y="1447800"/>
            <a:ext cx="3657600" cy="4663440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Transfers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Flows of assets from one fund to another with no requirement for repayment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Affects balance sheet and operating statement accounts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businesses – management plans</a:t>
            </a: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governments – management plans and laws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Control the activities authorized to carry out plans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Prepare statement that permit comparison of actual results with budget and evaluation of variances</a:t>
            </a:r>
          </a:p>
          <a:p>
            <a:pPr lvl="1">
              <a:buFont typeface="Courier New" pitchFamily="49" charset="0"/>
              <a:buChar char="o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SzPct val="80000"/>
              <a:buFont typeface="Courier New" pitchFamily="49" charset="0"/>
              <a:buChar char="o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Encumbrances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a purchase order is approved, an “obligation” occurs.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“obligation” initiates an “encumbrance”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Budget funds are set aside (obligated, but not  cash.)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4397-5D98-44E7-910B-0EADD7E9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OCG Points to Remember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F462-BC94-483C-8AE5-5B786D1D2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CG’s office audits invoices - not purchase orders - and the “remit to” or “make checks payable to” name should be the same name and address on the vendor record selected for the payment.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Prior to submitting a vendor registration, one of the following IRS documents should be obtained from the vendor: Letter 147C, Form SS4 or CP575.  This form is necessary so the correct legal name is on the vendor record selected for issuing of 1099-MISC forms.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Ensure the FEIN or SSN used for payment matches the information on the vendor record. This process ensures the correct tax id number is issued a 1099.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For any discrepancies in vendor name and the “remit to” name on an invoice, research with the vendor and forward necessary documentation to the CG’s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78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AC68-8C12-426E-BF9A-4401B93C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OCG Points to Remember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F39B-E344-49C6-8D96-C1A2FFCA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invoice payment per document.  System edits to prevent duplicate payments are:  Vendor number, invoice number and invoice date.  These must be keyed individually.</a:t>
            </a:r>
          </a:p>
        </p:txBody>
      </p:sp>
    </p:spTree>
    <p:extLst>
      <p:ext uri="{BB962C8B-B14F-4D97-AF65-F5344CB8AC3E}">
        <p14:creationId xmlns:p14="http://schemas.microsoft.com/office/powerpoint/2010/main" val="20402275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Comprehensive Annual Financial Report    (CAFR)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562088" cy="449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Provides financial information summarizing the State’s operations during the year and its financial position at the end of the year (June 30).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Every financial transaction entered impacts the CAFR.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74676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 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accounting equation must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always remain in  balance.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This equation is the BALANCE SHEET!  GL’s from 1* to 3* make up the balance sheet.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Balance sheet accounts are known as real accounts.  (We may doze, but we NEVER close!)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The Profit and Loss (P &amp; L) is made up of the accounts from 4* thru 9*.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P &amp; L accounts are known as nominal accounts.  They close to Equity/Fund Balance at the end of the fiscal year.</a:t>
            </a:r>
          </a:p>
          <a:p>
            <a:pPr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More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State of South Carolina CAFR available at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www.cg.sc.gov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South Carolina Enterprise Information System (SCEIS) documentation and training available at sceis.sc.gov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320"/>
            <a:ext cx="7638288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Questions</a:t>
            </a:r>
          </a:p>
        </p:txBody>
      </p:sp>
      <p:pic>
        <p:nvPicPr>
          <p:cNvPr id="3" name="Picture 3" descr="C:\Documents and Settings\robin\Local Settings\Temporary Internet Files\Content.IE5\QTEKKW39\MP900398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488141"/>
            <a:ext cx="4260850" cy="4267200"/>
          </a:xfrm>
          <a:prstGeom prst="rect">
            <a:avLst/>
          </a:prstGeom>
          <a:noFill/>
        </p:spPr>
      </p:pic>
      <p:pic>
        <p:nvPicPr>
          <p:cNvPr id="5122" name="Picture 2" descr="C:\Documents and Settings\robin\Local Settings\Temporary Internet Files\Content.IE5\SXME4GC2\MC9000898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524000"/>
            <a:ext cx="3770768" cy="4311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82296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fund is a self balancing set of accounts….</a:t>
            </a:r>
          </a:p>
          <a:p>
            <a:pPr marL="82296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What that means:  Each fund is it’s own entity, and as such has a “trial balance” (set of General Ledger Accounts (1* thru 9*) which when summed total zero.   </a:t>
            </a:r>
          </a:p>
          <a:p>
            <a:pPr marL="82296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When an entry is posted to a fund, debits must equal credits by fund!</a:t>
            </a: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This is commonly referred to as double entry posting.  Double because for every debit there must be a credit.  Self balancing means debits equal credits.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1117854" lvl="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619C81-D697-4485-AD38-DFEA1F90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 Accounting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6014371"/>
              </p:ext>
            </p:extLst>
          </p:nvPr>
        </p:nvGraphicFramePr>
        <p:xfrm>
          <a:off x="1066800" y="685800"/>
          <a:ext cx="7848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924800" cy="12192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Determining Account Balances</a:t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 account’s balance is usually on the side that increases the account.  It is referred to as the “Normal Balance.”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Account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4407408" cy="42824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Debit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Accounts with typical debit balances are?</a:t>
            </a:r>
          </a:p>
          <a:p>
            <a:pPr algn="ctr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Assets/Expenses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Expenditures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905000"/>
            <a:ext cx="3980688" cy="42824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Credit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Accounts with typical credit balance are?</a:t>
            </a:r>
          </a:p>
          <a:p>
            <a:pPr algn="ctr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Liabilities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Equity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Revenues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5968</TotalTime>
  <Words>2182</Words>
  <Application>Microsoft Office PowerPoint</Application>
  <PresentationFormat>On-screen Show (4:3)</PresentationFormat>
  <Paragraphs>758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Arial</vt:lpstr>
      <vt:lpstr>Calibri</vt:lpstr>
      <vt:lpstr>Courier New</vt:lpstr>
      <vt:lpstr>Gill Sans MT</vt:lpstr>
      <vt:lpstr>Times New Roman</vt:lpstr>
      <vt:lpstr>Verdana</vt:lpstr>
      <vt:lpstr>Wingdings</vt:lpstr>
      <vt:lpstr>Wingdings 2</vt:lpstr>
      <vt:lpstr>Solstice</vt:lpstr>
      <vt:lpstr>  Accounting   for SCEIS Users October, 2018   </vt:lpstr>
      <vt:lpstr>         WELCOME</vt:lpstr>
      <vt:lpstr>General Ledger Accounts</vt:lpstr>
      <vt:lpstr>SCEIS Chart of Accounts</vt:lpstr>
      <vt:lpstr>Accounting Equation</vt:lpstr>
      <vt:lpstr>PowerPoint Presentation</vt:lpstr>
      <vt:lpstr>Fund Accounting</vt:lpstr>
      <vt:lpstr>PowerPoint Presentation</vt:lpstr>
      <vt:lpstr>Determining Account Balances An account’s balance is usually on the side that increases the account.  It is referred to as the “Normal Balance.”   Account Name</vt:lpstr>
      <vt:lpstr>The Month End Checklist</vt:lpstr>
      <vt:lpstr>The Checklist - AP</vt:lpstr>
      <vt:lpstr>Automated Use Tax</vt:lpstr>
      <vt:lpstr>The Checklist - AP</vt:lpstr>
      <vt:lpstr>AP Review Open Items</vt:lpstr>
      <vt:lpstr>Reconcile AP GLs to Sub-Ledgers</vt:lpstr>
      <vt:lpstr>Checklist - AR</vt:lpstr>
      <vt:lpstr>Review Undeposited Cash</vt:lpstr>
      <vt:lpstr>Review Undeposited Cash</vt:lpstr>
      <vt:lpstr>Reconcile AR GLs to Sub-Ledgers</vt:lpstr>
      <vt:lpstr>Checklist – Interfund Loans/ Interfund Transfers</vt:lpstr>
      <vt:lpstr>Review Interfund Loans and Operating Transfers</vt:lpstr>
      <vt:lpstr>Checklist – Material Management</vt:lpstr>
      <vt:lpstr>POs with Goods Receipt and No Invoice</vt:lpstr>
      <vt:lpstr>POs with Invoice and No Goods Receipt </vt:lpstr>
      <vt:lpstr>Reconciling Inventory Values with Invoices </vt:lpstr>
      <vt:lpstr>Reconciling Inventory Values with Invoices </vt:lpstr>
      <vt:lpstr>Checklist – Material Management</vt:lpstr>
      <vt:lpstr>VA05 Open Sales Orders</vt:lpstr>
      <vt:lpstr>VFX3 – Review/Release Billing Documents</vt:lpstr>
      <vt:lpstr>Checklist – Material Management</vt:lpstr>
      <vt:lpstr>Checklist – Inventory</vt:lpstr>
      <vt:lpstr>MB52 -  Display Inventory Stock</vt:lpstr>
      <vt:lpstr>Checklist – Capital Assets</vt:lpstr>
      <vt:lpstr>Perform Physical Inventory of Assets (by Cost Center)</vt:lpstr>
      <vt:lpstr>Reconcile GL to Asset Subsidiary</vt:lpstr>
      <vt:lpstr>Review for Modified Accrual Contra Postings</vt:lpstr>
      <vt:lpstr>Compare Modified Accrual Asset Balances to Modified Accrual Fund Balances</vt:lpstr>
      <vt:lpstr>Checklist - GL</vt:lpstr>
      <vt:lpstr>Reconcile 10010000 Budget to Cash</vt:lpstr>
      <vt:lpstr>Checklist - GL</vt:lpstr>
      <vt:lpstr>Checklist - Projects</vt:lpstr>
      <vt:lpstr>Checklist - Projects</vt:lpstr>
      <vt:lpstr>Review Projects for % Spend</vt:lpstr>
      <vt:lpstr>Checklist - GRC</vt:lpstr>
      <vt:lpstr>Checklist - Grants</vt:lpstr>
      <vt:lpstr>Trial Balance Form</vt:lpstr>
      <vt:lpstr>Cash versus Accrual Accounting</vt:lpstr>
      <vt:lpstr>Cash versus Accrual Basis</vt:lpstr>
      <vt:lpstr>Accrual Basis of Accounting</vt:lpstr>
      <vt:lpstr>Categories and Types of Funds</vt:lpstr>
      <vt:lpstr>State of South Carolina Fund Numbering Scheme</vt:lpstr>
      <vt:lpstr>South Carolina Fund Numbering (continued)</vt:lpstr>
      <vt:lpstr>South Carolina Fund Numbering (continued)</vt:lpstr>
      <vt:lpstr>Interfund Transactions</vt:lpstr>
      <vt:lpstr>Budgets</vt:lpstr>
      <vt:lpstr>Encumbrances</vt:lpstr>
      <vt:lpstr>OCG Points to Remember </vt:lpstr>
      <vt:lpstr>OCG Points to Remember (con’t)</vt:lpstr>
      <vt:lpstr>Comprehensive Annual Financial Report    (CAFR)</vt:lpstr>
      <vt:lpstr>More Resources</vt:lpstr>
      <vt:lpstr>Questions</vt:lpstr>
    </vt:vector>
  </TitlesOfParts>
  <Company>DSIT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101  for SCEIS Users</dc:title>
  <dc:creator>robin</dc:creator>
  <cp:lastModifiedBy>JAMES HAYES</cp:lastModifiedBy>
  <cp:revision>183</cp:revision>
  <cp:lastPrinted>2018-10-05T14:55:27Z</cp:lastPrinted>
  <dcterms:created xsi:type="dcterms:W3CDTF">2012-03-26T15:28:47Z</dcterms:created>
  <dcterms:modified xsi:type="dcterms:W3CDTF">2018-10-05T20:14:43Z</dcterms:modified>
</cp:coreProperties>
</file>