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CCE0F1"/>
          </a:solidFill>
        </a:fill>
      </a:tcStyle>
    </a:wholeTbl>
    <a:band2H>
      <a:tcTxStyle/>
      <a:tcStyle>
        <a:tcBdr/>
        <a:fill>
          <a:solidFill>
            <a:srgbClr val="E7F0F8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D9E8D1"/>
          </a:solidFill>
        </a:fill>
      </a:tcStyle>
    </a:wholeTbl>
    <a:band2H>
      <a:tcTxStyle/>
      <a:tcStyle>
        <a:tcBdr/>
        <a:fill>
          <a:solidFill>
            <a:srgbClr val="EDF4E9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EACBD1"/>
          </a:solidFill>
        </a:fill>
      </a:tcStyle>
    </a:wholeTbl>
    <a:band2H>
      <a:tcTxStyle/>
      <a:tcStyle>
        <a:tcBdr/>
        <a:fill>
          <a:solidFill>
            <a:srgbClr val="F5E7E9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838787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838787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838787">
              <a:alpha val="20000"/>
            </a:srgbClr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508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254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9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PERFORMS WELL IN HIGH PRESSURE SITUATIONS</a:t>
            </a:r>
          </a:p>
          <a:p>
            <a:r>
              <a:t>PERSUASIVE AND CONVINCING COMMUNICATOR</a:t>
            </a:r>
          </a:p>
          <a:p>
            <a:r>
              <a:t>STRICT PERSONAL AND PROFESSIONAL HIGH STANDARDS</a:t>
            </a:r>
          </a:p>
          <a:p>
            <a:endParaRPr/>
          </a:p>
          <a:p>
            <a:r>
              <a:t>THE EYES OF YOUR ORGANIZATION </a:t>
            </a:r>
          </a:p>
          <a:p>
            <a:pPr>
              <a:defRPr b="1"/>
            </a:pPr>
            <a:r>
              <a:t>KEEP A SHARP LOOKOUT: An order to be especially vigilant in watching for hazards (be alert).</a:t>
            </a:r>
          </a:p>
          <a:p>
            <a:pPr>
              <a:defRPr b="1"/>
            </a:pPr>
            <a:endParaRPr/>
          </a:p>
          <a:p>
            <a:r>
              <a:t>WORDS THAT RESONATE </a:t>
            </a:r>
          </a:p>
          <a:p>
            <a:r>
              <a:t>ANALYZE, ASSESS, CHALLENGE, CORRECT, DEFEND, DRAMATIZE, EXPOSE, FOREWARN, IMPACT, JUDGE, NEGOTIATE, PERSUADE, REVEAL, SOLVE, URGE, WARN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STEWARD: a person whose responsibility it is to take care of something.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EXCELS AT LEADING, OVERSEEING AND MANAGING</a:t>
            </a:r>
          </a:p>
          <a:p>
            <a:r>
              <a:t>SEES THE BIG PICTURE AND ALL THE PIECES AND PARTS</a:t>
            </a:r>
          </a:p>
          <a:p>
            <a:r>
              <a:t>ENJOYS LIST MAKING AND NOTE TAKING </a:t>
            </a:r>
          </a:p>
          <a:p>
            <a:endParaRPr/>
          </a:p>
          <a:p>
            <a:r>
              <a:t>THE SHOULDERS OF THE ORGANIZATION</a:t>
            </a:r>
          </a:p>
          <a:p>
            <a:endParaRPr/>
          </a:p>
          <a:p>
            <a:r>
              <a:t>WORDS THAT RESONATE:</a:t>
            </a:r>
          </a:p>
          <a:p>
            <a:r>
              <a:t>ACHIEVE, ACCOMPLISH, AUTHORIZE, BE CHALLENGED, CONTROL, CREATE, ENVISION, ESTABLISH, FACILITATE, GUIDE, INITIATE, PIONEER, STRATEGIZE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BITTER END: </a:t>
            </a:r>
          </a:p>
          <a:p>
            <a:endParaRPr/>
          </a:p>
          <a:p>
            <a:r>
              <a:t>Endure suffering (learn to be long-suffering because it causes Sensitivity &amp; Tenderness.  The tendency is for Administrators to push others away when they give suggestions and try to Change plans/vision that he/she have implemented.  Learn to be thankful in the face of adversity</a:t>
            </a:r>
            <a:r>
              <a:rPr b="1"/>
              <a:t>.  MARATHON Runners….don’t quit at mile-marker 21!  </a:t>
            </a:r>
            <a:r>
              <a:t>Results: No one will follow a hard hearted leader (or hard headed)…and their vision will never come to pass.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GUIDED BY FEELINGS AND EMOTIONS</a:t>
            </a:r>
          </a:p>
          <a:p>
            <a:r>
              <a:t>SEEKS TO PROVIDE PERSONAL AND EMOTIONAL SUPPORT</a:t>
            </a:r>
          </a:p>
          <a:p>
            <a:r>
              <a:t>PRONE TO ADOPT THE CARES AND CAUSES OF OTHERS</a:t>
            </a:r>
          </a:p>
          <a:p>
            <a:r>
              <a:t>LESS PRODUCTIVE IN HIGH PRESSURE AND TIME SENSITIVE ENDEAVORS </a:t>
            </a:r>
          </a:p>
          <a:p>
            <a:endParaRPr/>
          </a:p>
          <a:p>
            <a:r>
              <a:t>THE HEART OF THE ORGANIZATION </a:t>
            </a:r>
          </a:p>
          <a:p>
            <a:endParaRPr/>
          </a:p>
          <a:p>
            <a:r>
              <a:t>WORDS THAT RESONATE:</a:t>
            </a:r>
          </a:p>
          <a:p>
            <a:r>
              <a:t>ACCEPT, AFFIRM, BEFRIEND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FEND OFF: PUSH OFF WHEN LANDING IN A BOAT AS TO AVOID DAMAGE OR UPSET (DEFEND ONESELF FROM OTHERS OR KEEP THEM AWAY)</a:t>
            </a:r>
          </a:p>
          <a:p>
            <a:endParaRPr/>
          </a:p>
          <a:p>
            <a:r>
              <a:t>Compassion person is full of extreme emotions/feelings. They can be swayed by those feelings. They may find themselves in some moral issues and not realize it (like misunderstandings by the opposite sex</a:t>
            </a:r>
          </a:p>
          <a:p>
            <a:r>
              <a:t>especially needy people).  Moral Failure:  Sexually. Cheating. Stealing  |  Remember:  Joy shared is multiplied; Sorrows shared is divided (cut in half)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DISCIPLINE: Perceivers are often their own worst enemy; Hate evil; Cling to Good (“cement” or “fasten like glue”) Feed on, search out what is good, what’s possible, what’s honorable and worthy! PROTECTION:  Learn to forgive quickly (yourself and others)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PREFERS SHORT-TERM PROJECTS</a:t>
            </a:r>
          </a:p>
          <a:p>
            <a:r>
              <a:t>KEENLY FOCUSED ON NEXT-ACTIONS</a:t>
            </a:r>
          </a:p>
          <a:p>
            <a:r>
              <a:t>PREFERS TO WORK INDEPENDENTLY, BUT GOOD WITH GROUPS AS WELL</a:t>
            </a:r>
          </a:p>
          <a:p>
            <a:endParaRPr/>
          </a:p>
          <a:p>
            <a:r>
              <a:t>THE HANDS OF YOUR ORGANIZATION </a:t>
            </a:r>
          </a:p>
          <a:p>
            <a:endParaRPr/>
          </a:p>
          <a:p>
            <a:r>
              <a:t>Words that resonate:</a:t>
            </a:r>
          </a:p>
          <a:p>
            <a:r>
              <a:t>ASSIST, ASSEMBLE, BUILD, CARRY-THROUGH, DETAIL, DEVELOP, ENTERTAIN GUESTS, FINISH, FIX, FOLLOW-UP, IMPLEMENT, MAKE EFFECTIVE, PERFECT,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RUN AGROUND: Striking the ocean floor with the hull of the vessel (halted because of a lack of resources, or reached an impasse)</a:t>
            </a:r>
          </a:p>
          <a:p>
            <a:endParaRPr/>
          </a:p>
          <a:p>
            <a:r>
              <a:t>BEAR A HAND: an order to assist in the performance of an action</a:t>
            </a:r>
          </a:p>
          <a:p>
            <a:endParaRPr/>
          </a:p>
          <a:p>
            <a:r>
              <a:t>ACCEPT OR YIELD TO THE WILL OR AUTHORITY OF ANOTHER PERSON; BECOME SUBJECT TO A PARTICULAR PROCESS OR TREATMENT</a:t>
            </a:r>
          </a:p>
          <a:p>
            <a:endParaRPr/>
          </a:p>
          <a:p>
            <a:r>
              <a:t>PROTECTION: Submit to one another in brotherly love (in marriage: mutual submission to one another).</a:t>
            </a:r>
          </a:p>
          <a:p>
            <a:r>
              <a:t>Warn against NOT taking a Sabbath rest; Encourage clear margins in schedules/weekly agendas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EXCELS IN WRITING, BLOGGING AND INFORMATION GATHERING</a:t>
            </a:r>
          </a:p>
          <a:p>
            <a:r>
              <a:t>CAN PREFER BOOKS / TECHNOLOGY MORE THAN PEOPLE / HUMAN INTERACTIONS </a:t>
            </a:r>
          </a:p>
          <a:p>
            <a:endParaRPr/>
          </a:p>
          <a:p>
            <a:r>
              <a:t>...DESCRIBE THE WAY A COW’S DIGESTIVE SYSTEM WORKS </a:t>
            </a:r>
          </a:p>
          <a:p>
            <a:endParaRPr/>
          </a:p>
          <a:p>
            <a:r>
              <a:t>THE MIND OF THE ORGANIZATION </a:t>
            </a:r>
          </a:p>
          <a:p>
            <a:endParaRPr/>
          </a:p>
          <a:p>
            <a:r>
              <a:t>WORDS THAT RESONATE:</a:t>
            </a:r>
          </a:p>
          <a:p>
            <a:r>
              <a:t>ANALYZE, COMMUNICATE, COMPREHEND, EDIT, EDUCATE, EXPERIMENT, FIGURE OUT, FORMULATE, INTERVIEW, SYSTEMATIZE, VALIDATE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 THE GOOD PRIDE; this is someone who has an exaggerated sense of feeling good about themselves, their accomplishments, their worth and knowledge.</a:t>
            </a:r>
          </a:p>
          <a:p>
            <a:endParaRPr/>
          </a:p>
          <a:p>
            <a:r>
              <a:t>DEVELOP A RICH INNER LIFE</a:t>
            </a:r>
          </a:p>
          <a:p>
            <a:r>
              <a:t>MEDITATE &amp; READ LIFE ENRICHING BOOKS AND ARTICLES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EXCELLENT AT MOTIVATING THEMSELVES AND OTHERS TO ACTION</a:t>
            </a:r>
          </a:p>
          <a:p>
            <a:r>
              <a:t>EXCELLENT AT COACHING AND COUNSELING </a:t>
            </a:r>
          </a:p>
          <a:p>
            <a:r>
              <a:t>MORE PEOPLE-ORIENTED THAN FACTS AND FIGURES</a:t>
            </a:r>
          </a:p>
          <a:p>
            <a:endParaRPr/>
          </a:p>
          <a:p>
            <a:r>
              <a:t>THE MOUTH OF THE BODY</a:t>
            </a:r>
          </a:p>
          <a:p>
            <a:endParaRPr/>
          </a:p>
          <a:p>
            <a:r>
              <a:t>WORDS THAT RESONATE:</a:t>
            </a:r>
          </a:p>
          <a:p>
            <a:r>
              <a:t>ACHIEVE POTENTIAL, ADVISE, ADVOCATE, CONVINCE, CULTIVATE, DEMONSTRATE, ENDURE, EXPOUND, FOSTER, IMPROVE, PERSUADE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GONE OVERBOARD: fallen over the side (said of one who has veered too far from the norm in one’s actions or opinions).</a:t>
            </a:r>
          </a:p>
          <a:p>
            <a:endParaRPr/>
          </a:p>
          <a:p>
            <a:r>
              <a:t>TRAIN LIKE AN ENDURANCE RUNNER….THERE WILL BE HIGHS, LOWS, BENDS AND UNEXPECTED TWISTS… </a:t>
            </a:r>
          </a:p>
          <a:p>
            <a:endParaRPr/>
          </a:p>
          <a:p>
            <a:r>
              <a:t>Stay put, Don’t flee, Endure well; Be faithful in prayer; Don’t faint; Have courage, Continue seeking God!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/>
              <a:t>EVEN KEELED</a:t>
            </a:r>
            <a:r>
              <a:t>: WELL BALANCED - SAID OF A VESSEL (STEADY, EVEN TEMPERED)</a:t>
            </a:r>
          </a:p>
          <a:p>
            <a:endParaRPr/>
          </a:p>
          <a:p>
            <a:r>
              <a:t>EXCELLENT AT MANAGING RESOURCES AND TIME </a:t>
            </a:r>
          </a:p>
          <a:p>
            <a:r>
              <a:t>GOOD FOLLOWER AND LEADER, BUT MAY NEED ENCOURAGEMENT TO STEP-UP</a:t>
            </a:r>
          </a:p>
          <a:p>
            <a:endParaRPr/>
          </a:p>
          <a:p>
            <a:r>
              <a:t>THE ARMS OF THE ORGANIZATION </a:t>
            </a:r>
          </a:p>
          <a:p>
            <a:endParaRPr/>
          </a:p>
          <a:p>
            <a:r>
              <a:t>WORDS THAT RESONATE:</a:t>
            </a:r>
          </a:p>
          <a:p>
            <a:r>
              <a:t>ACCOMMODATE, ACQUIRE, BARGAIN, BUDGET, ENDOW, EXPEDITE, HOST, INVEST, MULTIPLY, RESCUE, SUCCEED, SUSTAIN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33"/>
          <p:cNvSpPr/>
          <p:nvPr/>
        </p:nvSpPr>
        <p:spPr>
          <a:xfrm flipV="1">
            <a:off x="406396" y="1265616"/>
            <a:ext cx="12192007" cy="266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1861" y="419100"/>
            <a:ext cx="406897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16734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21179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5624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30069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hape 133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1" name="Shape 134"/>
          <p:cNvSpPr>
            <a:spLocks noGrp="1"/>
          </p:cNvSpPr>
          <p:nvPr>
            <p:ph type="body" sz="quarter" idx="14"/>
          </p:nvPr>
        </p:nvSpPr>
        <p:spPr>
          <a:xfrm>
            <a:off x="5892800" y="7789333"/>
            <a:ext cx="6705600" cy="863607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51"/>
          <p:cNvSpPr/>
          <p:nvPr/>
        </p:nvSpPr>
        <p:spPr>
          <a:xfrm flipV="1">
            <a:off x="5892800" y="6141011"/>
            <a:ext cx="6705600" cy="146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30" name="Shape 52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2"/>
          <p:cNvSpPr/>
          <p:nvPr/>
        </p:nvSpPr>
        <p:spPr>
          <a:xfrm flipV="1">
            <a:off x="406400" y="993160"/>
            <a:ext cx="12192000" cy="264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0"/>
              </a:spcBef>
              <a:defRPr sz="2400" spc="120">
                <a:solidFill>
                  <a:srgbClr val="838787"/>
                </a:solidFill>
              </a:defRPr>
            </a:lvl1pPr>
            <a:lvl2pPr marL="758264" indent="-313764" defTabSz="457200">
              <a:spcBef>
                <a:spcPts val="0"/>
              </a:spcBef>
              <a:buSzPct val="104999"/>
              <a:buChar char="‣"/>
              <a:defRPr sz="2400" spc="120">
                <a:solidFill>
                  <a:srgbClr val="838787"/>
                </a:solidFill>
              </a:defRPr>
            </a:lvl2pPr>
            <a:lvl3pPr marL="1202764" indent="-313764" defTabSz="457200">
              <a:spcBef>
                <a:spcPts val="0"/>
              </a:spcBef>
              <a:buSzPct val="104999"/>
              <a:buChar char="‣"/>
              <a:defRPr sz="2400" spc="120">
                <a:solidFill>
                  <a:srgbClr val="838787"/>
                </a:solidFill>
              </a:defRPr>
            </a:lvl3pPr>
            <a:lvl4pPr marL="1647264" indent="-313764" defTabSz="457200">
              <a:spcBef>
                <a:spcPts val="0"/>
              </a:spcBef>
              <a:buSzPct val="104999"/>
              <a:buChar char="‣"/>
              <a:defRPr sz="2400" spc="120">
                <a:solidFill>
                  <a:srgbClr val="838787"/>
                </a:solidFill>
              </a:defRPr>
            </a:lvl4pPr>
            <a:lvl5pPr marL="2091764" indent="-313764" defTabSz="457200">
              <a:spcBef>
                <a:spcPts val="0"/>
              </a:spcBef>
              <a:buSzPct val="104999"/>
              <a:buChar char="‣"/>
              <a:defRPr sz="2400" spc="120">
                <a:solidFill>
                  <a:srgbClr val="83878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/>
          <a:lstStyle>
            <a:lvl1pPr algn="l">
              <a:spcBef>
                <a:spcPts val="2800"/>
              </a:spcBef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2"/>
          <p:cNvSpPr/>
          <p:nvPr/>
        </p:nvSpPr>
        <p:spPr>
          <a:xfrm flipV="1">
            <a:off x="406400" y="993160"/>
            <a:ext cx="12192000" cy="264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0"/>
              </a:spcBef>
              <a:defRPr sz="2400" spc="120">
                <a:solidFill>
                  <a:srgbClr val="838787"/>
                </a:solidFill>
              </a:defRPr>
            </a:lvl1pPr>
            <a:lvl2pPr marL="758264" indent="-313764" defTabSz="457200">
              <a:spcBef>
                <a:spcPts val="0"/>
              </a:spcBef>
              <a:buSzPct val="104999"/>
              <a:buChar char="‣"/>
              <a:defRPr sz="2400" spc="120">
                <a:solidFill>
                  <a:srgbClr val="838787"/>
                </a:solidFill>
              </a:defRPr>
            </a:lvl2pPr>
            <a:lvl3pPr marL="1202764" indent="-313764" defTabSz="457200">
              <a:spcBef>
                <a:spcPts val="0"/>
              </a:spcBef>
              <a:buSzPct val="104999"/>
              <a:buChar char="‣"/>
              <a:defRPr sz="2400" spc="120">
                <a:solidFill>
                  <a:srgbClr val="838787"/>
                </a:solidFill>
              </a:defRPr>
            </a:lvl3pPr>
            <a:lvl4pPr marL="1647264" indent="-313764" defTabSz="457200">
              <a:spcBef>
                <a:spcPts val="0"/>
              </a:spcBef>
              <a:buSzPct val="104999"/>
              <a:buChar char="‣"/>
              <a:defRPr sz="2400" spc="120">
                <a:solidFill>
                  <a:srgbClr val="838787"/>
                </a:solidFill>
              </a:defRPr>
            </a:lvl4pPr>
            <a:lvl5pPr marL="2091764" indent="-313764" defTabSz="457200">
              <a:spcBef>
                <a:spcPts val="0"/>
              </a:spcBef>
              <a:buSzPct val="104999"/>
              <a:buChar char="‣"/>
              <a:defRPr sz="2400" spc="120">
                <a:solidFill>
                  <a:srgbClr val="83878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/>
          <a:lstStyle>
            <a:lvl1pPr algn="l">
              <a:spcBef>
                <a:spcPts val="2800"/>
              </a:spcBef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53" name="Shape 73"/>
          <p:cNvSpPr>
            <a:spLocks noGrp="1"/>
          </p:cNvSpPr>
          <p:nvPr>
            <p:ph type="body" idx="13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</p:spPr>
        <p:txBody>
          <a:bodyPr anchor="t"/>
          <a:lstStyle/>
          <a:p>
            <a:pPr marL="444500" indent="-4445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sz="34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2"/>
          <p:cNvSpPr/>
          <p:nvPr/>
        </p:nvSpPr>
        <p:spPr>
          <a:xfrm flipV="1">
            <a:off x="406400" y="993160"/>
            <a:ext cx="12192000" cy="264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0"/>
              </a:spcBef>
              <a:defRPr sz="2400" spc="120">
                <a:solidFill>
                  <a:srgbClr val="838787"/>
                </a:solidFill>
              </a:defRPr>
            </a:lvl1pPr>
            <a:lvl2pPr marL="758264" indent="-313764" defTabSz="457200">
              <a:spcBef>
                <a:spcPts val="0"/>
              </a:spcBef>
              <a:buSzPct val="104999"/>
              <a:buChar char="‣"/>
              <a:defRPr sz="2400" spc="120">
                <a:solidFill>
                  <a:srgbClr val="838787"/>
                </a:solidFill>
              </a:defRPr>
            </a:lvl2pPr>
            <a:lvl3pPr marL="1202764" indent="-313764" defTabSz="457200">
              <a:spcBef>
                <a:spcPts val="0"/>
              </a:spcBef>
              <a:buSzPct val="104999"/>
              <a:buChar char="‣"/>
              <a:defRPr sz="2400" spc="120">
                <a:solidFill>
                  <a:srgbClr val="838787"/>
                </a:solidFill>
              </a:defRPr>
            </a:lvl3pPr>
            <a:lvl4pPr marL="1647264" indent="-313764" defTabSz="457200">
              <a:spcBef>
                <a:spcPts val="0"/>
              </a:spcBef>
              <a:buSzPct val="104999"/>
              <a:buChar char="‣"/>
              <a:defRPr sz="2400" spc="120">
                <a:solidFill>
                  <a:srgbClr val="838787"/>
                </a:solidFill>
              </a:defRPr>
            </a:lvl4pPr>
            <a:lvl5pPr marL="2091764" indent="-313764" defTabSz="457200">
              <a:spcBef>
                <a:spcPts val="0"/>
              </a:spcBef>
              <a:buSzPct val="104999"/>
              <a:buChar char="‣"/>
              <a:defRPr sz="2400" spc="120">
                <a:solidFill>
                  <a:srgbClr val="83878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hape 92"/>
          <p:cNvSpPr>
            <a:spLocks noGrp="1"/>
          </p:cNvSpPr>
          <p:nvPr>
            <p:ph type="pic" sz="half" idx="13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>
            <a:lvl1pPr algn="l">
              <a:spcBef>
                <a:spcPts val="2800"/>
              </a:spcBef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65" name="Shape 94"/>
          <p:cNvSpPr>
            <a:spLocks noGrp="1"/>
          </p:cNvSpPr>
          <p:nvPr>
            <p:ph type="body" sz="half" idx="14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 anchor="t"/>
          <a:lstStyle/>
          <a:p>
            <a:pPr marL="444500" indent="-4445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sz="28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111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4" name="Shape 112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5" name="Shape 113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2"/>
          <p:cNvSpPr/>
          <p:nvPr/>
        </p:nvSpPr>
        <p:spPr>
          <a:xfrm flipV="1">
            <a:off x="406400" y="993160"/>
            <a:ext cx="12192000" cy="264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84" name="Shape 121"/>
          <p:cNvSpPr/>
          <p:nvPr/>
        </p:nvSpPr>
        <p:spPr>
          <a:xfrm>
            <a:off x="469900" y="2362200"/>
            <a:ext cx="12065001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2908300"/>
            <a:ext cx="11226800" cy="1297945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16734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21179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5624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30069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123"/>
          <p:cNvSpPr>
            <a:spLocks noGrp="1"/>
          </p:cNvSpPr>
          <p:nvPr>
            <p:ph type="body" sz="quarter" idx="13"/>
          </p:nvPr>
        </p:nvSpPr>
        <p:spPr>
          <a:xfrm>
            <a:off x="406400" y="7789333"/>
            <a:ext cx="12192000" cy="863605"/>
          </a:xfrm>
          <a:prstGeom prst="rect">
            <a:avLst/>
          </a:prstGeom>
        </p:spPr>
        <p:txBody>
          <a:bodyPr anchor="t"/>
          <a:lstStyle/>
          <a:p>
            <a:pPr algn="r">
              <a:spcBef>
                <a:spcPts val="0"/>
              </a:spcBef>
              <a:defRPr sz="6000" cap="none">
                <a:solidFill>
                  <a:srgbClr val="838787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/>
          </a:p>
        </p:txBody>
      </p:sp>
      <p:sp>
        <p:nvSpPr>
          <p:cNvPr id="87" name="Shape 124"/>
          <p:cNvSpPr>
            <a:spLocks noGrp="1"/>
          </p:cNvSpPr>
          <p:nvPr>
            <p:ph type="body" sz="quarter" idx="14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0"/>
              </a:spcBef>
              <a:defRPr sz="2400" spc="100"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16734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21179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5624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30069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hape 133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134"/>
          <p:cNvSpPr>
            <a:spLocks noGrp="1"/>
          </p:cNvSpPr>
          <p:nvPr>
            <p:ph type="body" sz="quarter" idx="14"/>
          </p:nvPr>
        </p:nvSpPr>
        <p:spPr>
          <a:xfrm>
            <a:off x="5892800" y="7789333"/>
            <a:ext cx="6705600" cy="863605"/>
          </a:xfrm>
          <a:prstGeom prst="rect">
            <a:avLst/>
          </a:prstGeom>
        </p:spPr>
        <p:txBody>
          <a:bodyPr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6000" cap="none">
                <a:solidFill>
                  <a:srgbClr val="232323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/>
          <p:cNvSpPr/>
          <p:nvPr/>
        </p:nvSpPr>
        <p:spPr>
          <a:xfrm flipV="1">
            <a:off x="406400" y="6140894"/>
            <a:ext cx="12192000" cy="264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1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1pPr>
      <a:lvl2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2pPr>
      <a:lvl3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3pPr>
      <a:lvl4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4pPr>
      <a:lvl5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5pPr>
      <a:lvl6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6pPr>
      <a:lvl7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7pPr>
      <a:lvl8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8pPr>
      <a:lvl9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9pPr>
    </p:titleStyle>
    <p:bodyStyle>
      <a:lvl1pPr marL="0" marR="0" indent="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1pPr>
      <a:lvl2pPr marL="0" marR="0" indent="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2pPr>
      <a:lvl3pPr marL="0" marR="0" indent="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3pPr>
      <a:lvl4pPr marL="0" marR="0" indent="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4pPr>
      <a:lvl5pPr marL="0" marR="0" indent="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5pPr>
      <a:lvl6pPr marL="2928470" marR="0" indent="-70597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Pct val="104999"/>
        <a:buFontTx/>
        <a:buChar char="‣"/>
        <a:tabLst/>
        <a:defRPr sz="5400" b="0" i="0" u="none" strike="noStrike" cap="all" spc="0" baseline="0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6pPr>
      <a:lvl7pPr marL="3372970" marR="0" indent="-70597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Pct val="104999"/>
        <a:buFontTx/>
        <a:buChar char="‣"/>
        <a:tabLst/>
        <a:defRPr sz="5400" b="0" i="0" u="none" strike="noStrike" cap="all" spc="0" baseline="0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7pPr>
      <a:lvl8pPr marL="3817470" marR="0" indent="-70597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Pct val="104999"/>
        <a:buFontTx/>
        <a:buChar char="‣"/>
        <a:tabLst/>
        <a:defRPr sz="5400" b="0" i="0" u="none" strike="noStrike" cap="all" spc="0" baseline="0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8pPr>
      <a:lvl9pPr marL="4261970" marR="0" indent="-70597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Pct val="104999"/>
        <a:buFontTx/>
        <a:buChar char="‣"/>
        <a:tabLst/>
        <a:defRPr sz="5400" b="0" i="0" u="none" strike="noStrike" cap="all" spc="0" baseline="0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9pPr>
    </p:bodyStyle>
    <p:otherStyle>
      <a:lvl1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GREGORY.JORDAN@USBANK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67"/>
          <p:cNvSpPr txBox="1">
            <a:spLocks noGrp="1"/>
          </p:cNvSpPr>
          <p:nvPr>
            <p:ph type="title"/>
          </p:nvPr>
        </p:nvSpPr>
        <p:spPr>
          <a:xfrm>
            <a:off x="521892" y="3207275"/>
            <a:ext cx="12152708" cy="1348623"/>
          </a:xfrm>
          <a:prstGeom prst="rect">
            <a:avLst/>
          </a:prstGeom>
        </p:spPr>
        <p:txBody>
          <a:bodyPr/>
          <a:lstStyle/>
          <a:p>
            <a:pPr defTabSz="462743">
              <a:defRPr sz="4806"/>
            </a:pPr>
            <a:r>
              <a:t/>
            </a:r>
            <a:br/>
            <a:r>
              <a:rPr>
                <a:effectLst>
                  <a:outerShdw blurRad="33909" dist="33909" dir="2700000" rotWithShape="0">
                    <a:srgbClr val="000000">
                      <a:alpha val="43137"/>
                    </a:srgbClr>
                  </a:outerShdw>
                </a:effectLst>
              </a:rPr>
              <a:t>EXPLORING KEY LEADERSHIP STRATEGIES</a:t>
            </a:r>
          </a:p>
        </p:txBody>
      </p:sp>
      <p:sp>
        <p:nvSpPr>
          <p:cNvPr id="142" name="Shape 168"/>
          <p:cNvSpPr txBox="1">
            <a:spLocks noGrp="1"/>
          </p:cNvSpPr>
          <p:nvPr>
            <p:ph type="body" sz="half" idx="1"/>
          </p:nvPr>
        </p:nvSpPr>
        <p:spPr>
          <a:xfrm>
            <a:off x="521892" y="1295400"/>
            <a:ext cx="12152708" cy="2108200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spcBef>
                <a:spcPts val="600"/>
              </a:spcBef>
              <a:defRPr sz="11000">
                <a:solidFill>
                  <a:srgbClr val="EDEEEE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UNTETHERED</a:t>
            </a:r>
          </a:p>
        </p:txBody>
      </p:sp>
      <p:sp>
        <p:nvSpPr>
          <p:cNvPr id="143" name="TextBox 1"/>
          <p:cNvSpPr txBox="1"/>
          <p:nvPr/>
        </p:nvSpPr>
        <p:spPr>
          <a:xfrm>
            <a:off x="5778500" y="6902222"/>
            <a:ext cx="6934200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2600">
                <a:solidFill>
                  <a:srgbClr val="83878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 dirty="0">
                <a:solidFill>
                  <a:schemeClr val="tx2">
                    <a:lumMod val="20000"/>
                    <a:lumOff val="80000"/>
                  </a:schemeClr>
                </a:solidFill>
                <a:latin typeface="Avenir Next"/>
                <a:ea typeface="Avenir Next"/>
                <a:cs typeface="Avenir Next"/>
                <a:sym typeface="Avenir Next"/>
              </a:rPr>
              <a:t>GFOASC</a:t>
            </a: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 |</a:t>
            </a:r>
            <a:r>
              <a:rPr b="1" dirty="0">
                <a:solidFill>
                  <a:schemeClr val="tx2">
                    <a:lumMod val="20000"/>
                    <a:lumOff val="80000"/>
                  </a:schemeClr>
                </a:solidFill>
                <a:latin typeface="Avenir Next"/>
                <a:ea typeface="Avenir Next"/>
                <a:cs typeface="Avenir Next"/>
                <a:sym typeface="Avenir Next"/>
              </a:rPr>
              <a:t> Fall Conference: 10.10.2018</a:t>
            </a:r>
          </a:p>
        </p:txBody>
      </p:sp>
      <p:sp>
        <p:nvSpPr>
          <p:cNvPr id="144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2340738" y="431800"/>
            <a:ext cx="260600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45" name="IMG_4438.jpg" descr="IMG_44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445" y="5320507"/>
            <a:ext cx="4891406" cy="3666133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35"/>
          <p:cNvSpPr txBox="1">
            <a:spLocks noGrp="1"/>
          </p:cNvSpPr>
          <p:nvPr>
            <p:ph type="body" sz="quarter" idx="1"/>
          </p:nvPr>
        </p:nvSpPr>
        <p:spPr>
          <a:xfrm>
            <a:off x="479777" y="1497257"/>
            <a:ext cx="7649170" cy="1727321"/>
          </a:xfrm>
          <a:prstGeom prst="rect">
            <a:avLst/>
          </a:prstGeom>
        </p:spPr>
        <p:txBody>
          <a:bodyPr anchor="ctr"/>
          <a:lstStyle/>
          <a:p>
            <a:pPr defTabSz="410632">
              <a:lnSpc>
                <a:spcPct val="72000"/>
              </a:lnSpc>
              <a:defRPr sz="6534" cap="none">
                <a:solidFill>
                  <a:srgbClr val="F8F8F8"/>
                </a:solidFill>
                <a:effectLst>
                  <a:outerShdw blurRad="12573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t>EXHORTER</a:t>
            </a:r>
            <a:endParaRPr spc="70"/>
          </a:p>
          <a:p>
            <a:pPr marL="275680" indent="-275680" defTabSz="410632">
              <a:lnSpc>
                <a:spcPct val="72000"/>
              </a:lnSpc>
              <a:buSzPct val="40000"/>
              <a:buBlip>
                <a:blip r:embed="rId3"/>
              </a:buBlip>
              <a:defRPr sz="3564" cap="none">
                <a:solidFill>
                  <a:srgbClr val="F8F8F8"/>
                </a:solidFill>
                <a:effectLst>
                  <a:outerShdw blurRad="12573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t>OPTIMISTIC &amp; POSITIVE ATTITUDE</a:t>
            </a:r>
            <a:endParaRPr spc="70"/>
          </a:p>
          <a:p>
            <a:pPr marL="275680" indent="-275680" defTabSz="410632">
              <a:lnSpc>
                <a:spcPct val="72000"/>
              </a:lnSpc>
              <a:buSzPct val="40000"/>
              <a:buBlip>
                <a:blip r:embed="rId3"/>
              </a:buBlip>
              <a:defRPr sz="3564" cap="none">
                <a:solidFill>
                  <a:srgbClr val="F8F8F8"/>
                </a:solidFill>
                <a:effectLst>
                  <a:outerShdw blurRad="12573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t>COMPULSIVELY ENCOURAGING</a:t>
            </a:r>
          </a:p>
        </p:txBody>
      </p:sp>
      <p:sp>
        <p:nvSpPr>
          <p:cNvPr id="205" name="Shape 237"/>
          <p:cNvSpPr txBox="1"/>
          <p:nvPr/>
        </p:nvSpPr>
        <p:spPr>
          <a:xfrm>
            <a:off x="5498339" y="3106770"/>
            <a:ext cx="7166973" cy="491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spcBef>
                <a:spcPts val="0"/>
              </a:spcBef>
              <a:defRPr sz="45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  <a:p>
            <a:pPr algn="r">
              <a:spcBef>
                <a:spcPts val="0"/>
              </a:spcBef>
              <a:defRPr sz="45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4000"/>
              <a:t>APPROACH TO LIFE:</a:t>
            </a:r>
            <a:r>
              <a:rPr sz="2500"/>
              <a:t> </a:t>
            </a:r>
            <a:endParaRPr sz="3500"/>
          </a:p>
          <a:p>
            <a:pPr algn="r">
              <a:spcBef>
                <a:spcPts val="0"/>
              </a:spcBef>
              <a:defRPr sz="34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ENCOURAGES FULL POTENTIAL</a:t>
            </a:r>
          </a:p>
          <a:p>
            <a:pPr algn="r">
              <a:spcBef>
                <a:spcPts val="0"/>
              </a:spcBef>
              <a:defRPr sz="34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RECONCILER</a:t>
            </a:r>
          </a:p>
          <a:p>
            <a:pPr algn="r">
              <a:spcBef>
                <a:spcPts val="0"/>
              </a:spcBef>
              <a:defRPr sz="34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PROVIDES STEPS FOR IMPROVEMENT</a:t>
            </a:r>
          </a:p>
          <a:p>
            <a:pPr algn="r">
              <a:spcBef>
                <a:spcPts val="0"/>
              </a:spcBef>
              <a:defRPr sz="34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  <a:p>
            <a:pPr algn="r">
              <a:spcBef>
                <a:spcPts val="0"/>
              </a:spcBef>
              <a:defRPr sz="34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GIVES UNSOLICITED ADVICE</a:t>
            </a:r>
          </a:p>
          <a:p>
            <a:pPr algn="r">
              <a:spcBef>
                <a:spcPts val="0"/>
              </a:spcBef>
              <a:defRPr sz="34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INTERRUPTIVE</a:t>
            </a:r>
          </a:p>
          <a:p>
            <a:pPr algn="r">
              <a:spcBef>
                <a:spcPts val="0"/>
              </a:spcBef>
              <a:defRPr sz="34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VERBOSE</a:t>
            </a:r>
          </a:p>
        </p:txBody>
      </p:sp>
      <p:sp>
        <p:nvSpPr>
          <p:cNvPr id="206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186621" y="431800"/>
            <a:ext cx="406897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0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6528" y="4347481"/>
            <a:ext cx="3672067" cy="3674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35"/>
          <p:cNvSpPr txBox="1">
            <a:spLocks noGrp="1"/>
          </p:cNvSpPr>
          <p:nvPr>
            <p:ph type="body" sz="quarter" idx="1"/>
          </p:nvPr>
        </p:nvSpPr>
        <p:spPr>
          <a:xfrm>
            <a:off x="254000" y="838200"/>
            <a:ext cx="12039600" cy="1028700"/>
          </a:xfrm>
          <a:prstGeom prst="rect">
            <a:avLst/>
          </a:prstGeom>
        </p:spPr>
        <p:txBody>
          <a:bodyPr anchor="ctr"/>
          <a:lstStyle>
            <a:lvl1pPr algn="r" defTabSz="245363">
              <a:defRPr sz="7140">
                <a:solidFill>
                  <a:schemeClr val="accent1"/>
                </a:solidFill>
              </a:defRPr>
            </a:lvl1pPr>
          </a:lstStyle>
          <a:p>
            <a:r>
              <a:t>EXHORTER</a:t>
            </a:r>
          </a:p>
        </p:txBody>
      </p:sp>
      <p:sp>
        <p:nvSpPr>
          <p:cNvPr id="212" name="Shape 238"/>
          <p:cNvSpPr txBox="1">
            <a:spLocks noGrp="1"/>
          </p:cNvSpPr>
          <p:nvPr>
            <p:ph type="sldNum" sz="quarter" idx="2"/>
          </p:nvPr>
        </p:nvSpPr>
        <p:spPr>
          <a:xfrm>
            <a:off x="12186621" y="431800"/>
            <a:ext cx="406897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13" name="Shape 222"/>
          <p:cNvSpPr txBox="1"/>
          <p:nvPr/>
        </p:nvSpPr>
        <p:spPr>
          <a:xfrm>
            <a:off x="5004308" y="3131878"/>
            <a:ext cx="684032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24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000" dirty="0"/>
              <a:t>ROUTINE PRACTICE:</a:t>
            </a:r>
            <a:r>
              <a:rPr sz="2500" dirty="0"/>
              <a:t> </a:t>
            </a:r>
          </a:p>
          <a:p>
            <a:pPr>
              <a:spcBef>
                <a:spcPts val="0"/>
              </a:spcBef>
              <a:defRPr sz="29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dirty="0"/>
              <a:t>DON’T RUN FROM DIFFICULTIES;</a:t>
            </a:r>
          </a:p>
          <a:p>
            <a:pPr>
              <a:spcBef>
                <a:spcPts val="0"/>
              </a:spcBef>
              <a:defRPr sz="29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dirty="0"/>
              <a:t>LEARN TO ENDURE </a:t>
            </a:r>
          </a:p>
        </p:txBody>
      </p:sp>
      <p:sp>
        <p:nvSpPr>
          <p:cNvPr id="214" name="Shape 222"/>
          <p:cNvSpPr txBox="1"/>
          <p:nvPr/>
        </p:nvSpPr>
        <p:spPr>
          <a:xfrm>
            <a:off x="6920483" y="5612973"/>
            <a:ext cx="487026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24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US" sz="3000" dirty="0"/>
              <a:t>COACHING ADVICE</a:t>
            </a:r>
            <a:r>
              <a:rPr sz="3000" dirty="0"/>
              <a:t>:</a:t>
            </a:r>
            <a:r>
              <a:rPr sz="2500" dirty="0"/>
              <a:t> </a:t>
            </a:r>
          </a:p>
          <a:p>
            <a:pPr>
              <a:spcBef>
                <a:spcPts val="0"/>
              </a:spcBef>
              <a:defRPr sz="30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dirty="0"/>
              <a:t>BE COURAGEOUS</a:t>
            </a:r>
          </a:p>
        </p:txBody>
      </p:sp>
      <p:sp>
        <p:nvSpPr>
          <p:cNvPr id="215" name="Shape 192"/>
          <p:cNvSpPr txBox="1"/>
          <p:nvPr/>
        </p:nvSpPr>
        <p:spPr>
          <a:xfrm>
            <a:off x="639122" y="1321581"/>
            <a:ext cx="68580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spcBef>
                <a:spcPts val="0"/>
              </a:spcBef>
              <a:defRPr sz="24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300"/>
              <a:t>GONE OVERBOARD:</a:t>
            </a:r>
            <a:r>
              <a:rPr sz="2500"/>
              <a:t> </a:t>
            </a:r>
          </a:p>
          <a:p>
            <a:pPr algn="r">
              <a:spcBef>
                <a:spcPts val="0"/>
              </a:spcBef>
              <a:defRPr sz="28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000"/>
              <a:t>DISCOURAGEMENT &amp; NEGATIVITY</a:t>
            </a:r>
            <a:r>
              <a:t> </a:t>
            </a:r>
          </a:p>
        </p:txBody>
      </p:sp>
      <p:pic>
        <p:nvPicPr>
          <p:cNvPr id="216" name="You_Can_Do_It_Print_8x10.jpg" descr="You_Can_Do_It_Print_8x1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3209" y="3556496"/>
            <a:ext cx="4111099" cy="5138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50"/>
          <p:cNvSpPr txBox="1">
            <a:spLocks noGrp="1"/>
          </p:cNvSpPr>
          <p:nvPr>
            <p:ph type="body" sz="half" idx="1"/>
          </p:nvPr>
        </p:nvSpPr>
        <p:spPr>
          <a:xfrm>
            <a:off x="288904" y="373021"/>
            <a:ext cx="10395797" cy="2757679"/>
          </a:xfrm>
          <a:prstGeom prst="rect">
            <a:avLst/>
          </a:prstGeom>
        </p:spPr>
        <p:txBody>
          <a:bodyPr anchor="ctr"/>
          <a:lstStyle/>
          <a:p>
            <a:pPr defTabSz="560830">
              <a:defRPr sz="90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rPr dirty="0"/>
              <a:t>GIVER</a:t>
            </a:r>
            <a:endParaRPr spc="95" dirty="0"/>
          </a:p>
          <a:p>
            <a:pPr marL="376516" indent="-376516" defTabSz="560830">
              <a:buSzPct val="40000"/>
              <a:buBlip>
                <a:blip r:embed="rId3"/>
              </a:buBlip>
              <a:defRPr sz="38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rPr dirty="0"/>
              <a:t>EXCELLENT AT MAKING MONEY</a:t>
            </a:r>
            <a:endParaRPr spc="96" dirty="0"/>
          </a:p>
          <a:p>
            <a:pPr marL="376516" indent="-376516" defTabSz="560830">
              <a:buSzPct val="40000"/>
              <a:buBlip>
                <a:blip r:embed="rId3"/>
              </a:buBlip>
              <a:defRPr sz="38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rPr dirty="0"/>
              <a:t>ENJOYS SHARING &amp; MEETING MATERIAL NEEDS</a:t>
            </a:r>
          </a:p>
        </p:txBody>
      </p:sp>
      <p:sp>
        <p:nvSpPr>
          <p:cNvPr id="221" name="Shape 251"/>
          <p:cNvSpPr txBox="1"/>
          <p:nvPr/>
        </p:nvSpPr>
        <p:spPr>
          <a:xfrm>
            <a:off x="4864608" y="4085304"/>
            <a:ext cx="7412692" cy="387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spcBef>
                <a:spcPts val="0"/>
              </a:spcBef>
              <a:defRPr sz="45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APPROACH TO LIFE: </a:t>
            </a:r>
            <a:endParaRPr sz="35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FRUGAL</a:t>
            </a:r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LOVES TO EXTEND HOSPITALITY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EVEN KEELED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MANIPULATIVE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WORKAHOLIC</a:t>
            </a:r>
          </a:p>
        </p:txBody>
      </p:sp>
      <p:pic>
        <p:nvPicPr>
          <p:cNvPr id="222" name="IMG_0499.jpeg" descr="IMG_0499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4523" y="3848458"/>
            <a:ext cx="4347194" cy="4347192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186621" y="431800"/>
            <a:ext cx="406897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50"/>
          <p:cNvSpPr txBox="1">
            <a:spLocks noGrp="1"/>
          </p:cNvSpPr>
          <p:nvPr>
            <p:ph type="body" sz="quarter" idx="1"/>
          </p:nvPr>
        </p:nvSpPr>
        <p:spPr>
          <a:xfrm>
            <a:off x="427642" y="838200"/>
            <a:ext cx="12154455" cy="767391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r" defTabSz="233679">
              <a:defRPr sz="6800">
                <a:solidFill>
                  <a:schemeClr val="accent1"/>
                </a:solidFill>
              </a:defRPr>
            </a:lvl1pPr>
          </a:lstStyle>
          <a:p>
            <a:r>
              <a:t>GIVER</a:t>
            </a:r>
          </a:p>
        </p:txBody>
      </p:sp>
      <p:sp>
        <p:nvSpPr>
          <p:cNvPr id="228" name="Shape 252"/>
          <p:cNvSpPr txBox="1">
            <a:spLocks noGrp="1"/>
          </p:cNvSpPr>
          <p:nvPr>
            <p:ph type="sldNum" sz="quarter" idx="2"/>
          </p:nvPr>
        </p:nvSpPr>
        <p:spPr>
          <a:xfrm>
            <a:off x="12186621" y="431800"/>
            <a:ext cx="406897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30" name="Shape 222"/>
          <p:cNvSpPr txBox="1"/>
          <p:nvPr/>
        </p:nvSpPr>
        <p:spPr>
          <a:xfrm>
            <a:off x="1499325" y="3734240"/>
            <a:ext cx="94488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24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000"/>
              <a:t>ROUTINE DISCIPLINE:</a:t>
            </a:r>
            <a:r>
              <a:rPr sz="2500"/>
              <a:t> </a:t>
            </a:r>
          </a:p>
          <a:p>
            <a:pPr>
              <a:spcBef>
                <a:spcPts val="0"/>
              </a:spcBef>
              <a:defRPr sz="30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FIND WAYS TO BE GENEROUS &amp; SHARE WITH OTHERS</a:t>
            </a:r>
          </a:p>
        </p:txBody>
      </p:sp>
      <p:sp>
        <p:nvSpPr>
          <p:cNvPr id="231" name="Shape 222"/>
          <p:cNvSpPr txBox="1"/>
          <p:nvPr/>
        </p:nvSpPr>
        <p:spPr>
          <a:xfrm>
            <a:off x="1460557" y="5657004"/>
            <a:ext cx="9487569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24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000" dirty="0"/>
              <a:t>COACHING ADVICE:</a:t>
            </a:r>
            <a:r>
              <a:rPr sz="2500" dirty="0"/>
              <a:t> </a:t>
            </a:r>
          </a:p>
          <a:p>
            <a:pPr>
              <a:spcBef>
                <a:spcPts val="0"/>
              </a:spcBef>
              <a:defRPr sz="30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dirty="0"/>
              <a:t>THINK &amp; OPERATE LIKE A STEWARD</a:t>
            </a:r>
          </a:p>
        </p:txBody>
      </p:sp>
      <p:sp>
        <p:nvSpPr>
          <p:cNvPr id="232" name="Shape 192"/>
          <p:cNvSpPr txBox="1"/>
          <p:nvPr/>
        </p:nvSpPr>
        <p:spPr>
          <a:xfrm>
            <a:off x="5446485" y="1999990"/>
            <a:ext cx="68580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r">
              <a:spcBef>
                <a:spcPts val="0"/>
              </a:spcBef>
              <a:defRPr sz="32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UNFORTUNATE DESTINATION: </a:t>
            </a:r>
          </a:p>
          <a:p>
            <a:pPr lvl="1" algn="r">
              <a:spcBef>
                <a:spcPts val="0"/>
              </a:spcBef>
              <a:defRPr sz="32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400"/>
              <a:t>STINGINESS</a:t>
            </a:r>
            <a: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76CEB7-571B-4A6F-9215-734E7B1D8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923" y="5657004"/>
            <a:ext cx="4762500" cy="34409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65"/>
          <p:cNvSpPr txBox="1">
            <a:spLocks noGrp="1"/>
          </p:cNvSpPr>
          <p:nvPr>
            <p:ph type="body" sz="quarter" idx="1"/>
          </p:nvPr>
        </p:nvSpPr>
        <p:spPr>
          <a:xfrm>
            <a:off x="352220" y="752618"/>
            <a:ext cx="8001921" cy="2675695"/>
          </a:xfrm>
          <a:prstGeom prst="rect">
            <a:avLst/>
          </a:prstGeom>
        </p:spPr>
        <p:txBody>
          <a:bodyPr anchor="ctr"/>
          <a:lstStyle/>
          <a:p>
            <a:pPr defTabSz="519937">
              <a:defRPr sz="58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t>ADMINISTRATOR</a:t>
            </a:r>
            <a:endParaRPr spc="89"/>
          </a:p>
          <a:p>
            <a:pPr marL="349062" indent="-349062" defTabSz="519937">
              <a:buSzPct val="40000"/>
              <a:buBlip>
                <a:blip r:embed="rId3"/>
              </a:buBlip>
              <a:defRPr sz="36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t>LONG RANGE &amp; BIG PICTURE PERSPECTIVE</a:t>
            </a:r>
            <a:endParaRPr spc="89"/>
          </a:p>
          <a:p>
            <a:pPr marL="349062" indent="-349062" defTabSz="519937">
              <a:buSzPct val="40000"/>
              <a:buBlip>
                <a:blip r:embed="rId3"/>
              </a:buBlip>
              <a:defRPr sz="36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t>PROJECT &amp; TASK ORIENTED</a:t>
            </a:r>
          </a:p>
        </p:txBody>
      </p:sp>
      <p:sp>
        <p:nvSpPr>
          <p:cNvPr id="237" name="Shape 268"/>
          <p:cNvSpPr txBox="1"/>
          <p:nvPr/>
        </p:nvSpPr>
        <p:spPr>
          <a:xfrm>
            <a:off x="6344437" y="2812980"/>
            <a:ext cx="6045634" cy="501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spcBef>
                <a:spcPts val="0"/>
              </a:spcBef>
              <a:defRPr sz="35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  <a:p>
            <a:pPr algn="r">
              <a:spcBef>
                <a:spcPts val="0"/>
              </a:spcBef>
              <a:defRPr sz="45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APPROACH TO LIFE: </a:t>
            </a:r>
            <a:endParaRPr sz="35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DELEGATES WELL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COMPETITIVE</a:t>
            </a:r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LOVES CHALLENGES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DOMINEERING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CALLOUS</a:t>
            </a:r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NEGLECT ROUTINE WORK</a:t>
            </a:r>
          </a:p>
        </p:txBody>
      </p:sp>
      <p:sp>
        <p:nvSpPr>
          <p:cNvPr id="23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186621" y="431800"/>
            <a:ext cx="406897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23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63142" y="4690405"/>
            <a:ext cx="4380076" cy="2382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65"/>
          <p:cNvSpPr txBox="1">
            <a:spLocks noGrp="1"/>
          </p:cNvSpPr>
          <p:nvPr>
            <p:ph type="body" sz="quarter" idx="1"/>
          </p:nvPr>
        </p:nvSpPr>
        <p:spPr>
          <a:xfrm>
            <a:off x="330200" y="1168908"/>
            <a:ext cx="11811000" cy="767391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r" defTabSz="233679">
              <a:defRPr sz="6800">
                <a:solidFill>
                  <a:schemeClr val="accent1"/>
                </a:solidFill>
              </a:defRPr>
            </a:lvl1pPr>
          </a:lstStyle>
          <a:p>
            <a:r>
              <a:t>ADMINISTRATOR</a:t>
            </a:r>
          </a:p>
        </p:txBody>
      </p:sp>
      <p:sp>
        <p:nvSpPr>
          <p:cNvPr id="244" name="Shape 266"/>
          <p:cNvSpPr txBox="1">
            <a:spLocks noGrp="1"/>
          </p:cNvSpPr>
          <p:nvPr>
            <p:ph type="sldNum" sz="quarter" idx="2"/>
          </p:nvPr>
        </p:nvSpPr>
        <p:spPr>
          <a:xfrm>
            <a:off x="12186621" y="431800"/>
            <a:ext cx="406897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245" name="IMG_0466.jpeg" descr="IMG_046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0291" y="5825189"/>
            <a:ext cx="3039002" cy="2579776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22"/>
          <p:cNvSpPr txBox="1"/>
          <p:nvPr/>
        </p:nvSpPr>
        <p:spPr>
          <a:xfrm>
            <a:off x="1950291" y="3677846"/>
            <a:ext cx="9104218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24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000"/>
              <a:t>ROUTINE PRACTICE</a:t>
            </a:r>
            <a:r>
              <a:rPr sz="3500"/>
              <a:t>:</a:t>
            </a:r>
            <a:r>
              <a:rPr sz="2500"/>
              <a:t> </a:t>
            </a:r>
          </a:p>
          <a:p>
            <a:pPr>
              <a:spcBef>
                <a:spcPts val="0"/>
              </a:spcBef>
              <a:defRPr sz="30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BE KIND &amp; PATIENT TOWARDS THOSE WHO DISAGREE, CRITICIZE, AND ATTACK YOU (AND YOUR CHARACTER) </a:t>
            </a:r>
          </a:p>
        </p:txBody>
      </p:sp>
      <p:sp>
        <p:nvSpPr>
          <p:cNvPr id="247" name="Shape 222"/>
          <p:cNvSpPr txBox="1"/>
          <p:nvPr/>
        </p:nvSpPr>
        <p:spPr>
          <a:xfrm>
            <a:off x="5410868" y="6590264"/>
            <a:ext cx="6781801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24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000"/>
              <a:t>COACHING TIP</a:t>
            </a:r>
            <a:r>
              <a:rPr sz="3500"/>
              <a:t>:</a:t>
            </a:r>
            <a:r>
              <a:rPr sz="2500"/>
              <a:t> </a:t>
            </a:r>
          </a:p>
          <a:p>
            <a:pPr>
              <a:spcBef>
                <a:spcPts val="0"/>
              </a:spcBef>
              <a:defRPr sz="30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ENDURANCE AND LONG-SUFFERING ARE YOU BEST SHIPMATES</a:t>
            </a:r>
          </a:p>
        </p:txBody>
      </p:sp>
      <p:sp>
        <p:nvSpPr>
          <p:cNvPr id="248" name="Shape 192"/>
          <p:cNvSpPr txBox="1"/>
          <p:nvPr/>
        </p:nvSpPr>
        <p:spPr>
          <a:xfrm>
            <a:off x="5372768" y="2192392"/>
            <a:ext cx="685800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spcBef>
                <a:spcPts val="0"/>
              </a:spcBef>
              <a:defRPr sz="24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000"/>
              <a:t>BITTER END</a:t>
            </a:r>
            <a:r>
              <a:rPr sz="3500"/>
              <a:t>:</a:t>
            </a:r>
            <a:r>
              <a:rPr sz="2500"/>
              <a:t> </a:t>
            </a:r>
          </a:p>
          <a:p>
            <a:pPr algn="r">
              <a:spcBef>
                <a:spcPts val="0"/>
              </a:spcBef>
              <a:defRPr sz="28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000"/>
              <a:t>COLD &amp; INSENSITIVE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81"/>
          <p:cNvSpPr txBox="1"/>
          <p:nvPr/>
        </p:nvSpPr>
        <p:spPr>
          <a:xfrm>
            <a:off x="352218" y="3567294"/>
            <a:ext cx="5804400" cy="502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spcBef>
                <a:spcPts val="0"/>
              </a:spcBef>
              <a:defRPr sz="45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APPROACH TO LIFE: </a:t>
            </a:r>
            <a:endParaRPr sz="35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PEACEMAKER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NON-CONFRONTATIONAL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EASY GOING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CARING</a:t>
            </a:r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MODERATE PACE</a:t>
            </a:r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INDECISIVE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EASILY HURT</a:t>
            </a:r>
          </a:p>
        </p:txBody>
      </p:sp>
      <p:sp>
        <p:nvSpPr>
          <p:cNvPr id="253" name="Shape 283"/>
          <p:cNvSpPr txBox="1">
            <a:spLocks noGrp="1"/>
          </p:cNvSpPr>
          <p:nvPr>
            <p:ph type="body" sz="quarter" idx="1"/>
          </p:nvPr>
        </p:nvSpPr>
        <p:spPr>
          <a:xfrm>
            <a:off x="352219" y="555927"/>
            <a:ext cx="9315624" cy="2001413"/>
          </a:xfrm>
          <a:prstGeom prst="rect">
            <a:avLst/>
          </a:prstGeom>
        </p:spPr>
        <p:txBody>
          <a:bodyPr anchor="ctr"/>
          <a:lstStyle/>
          <a:p>
            <a:pPr defTabSz="490727">
              <a:defRPr sz="78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t>COMPASSION</a:t>
            </a:r>
            <a:endParaRPr spc="84"/>
          </a:p>
          <a:p>
            <a:pPr marL="329452" indent="-329452" defTabSz="490727">
              <a:buSzPct val="40000"/>
              <a:buBlip>
                <a:blip r:embed="rId3"/>
              </a:buBlip>
              <a:defRPr sz="36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t>SENSITIVE &amp; CARING</a:t>
            </a:r>
            <a:endParaRPr spc="84"/>
          </a:p>
          <a:p>
            <a:pPr marL="329452" indent="-329452" defTabSz="490727">
              <a:buSzPct val="40000"/>
              <a:buBlip>
                <a:blip r:embed="rId3"/>
              </a:buBlip>
              <a:defRPr sz="36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t>ATUNED TO THE EMOTIONAL CLIMATE</a:t>
            </a:r>
          </a:p>
        </p:txBody>
      </p:sp>
      <p:sp>
        <p:nvSpPr>
          <p:cNvPr id="254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186621" y="431800"/>
            <a:ext cx="406897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25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21179" y="5412853"/>
            <a:ext cx="3565442" cy="3183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80"/>
          <p:cNvSpPr txBox="1">
            <a:spLocks noGrp="1"/>
          </p:cNvSpPr>
          <p:nvPr>
            <p:ph type="sldNum" sz="quarter" idx="2"/>
          </p:nvPr>
        </p:nvSpPr>
        <p:spPr>
          <a:xfrm>
            <a:off x="12186621" y="431800"/>
            <a:ext cx="406897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60" name="Shape 283"/>
          <p:cNvSpPr txBox="1">
            <a:spLocks noGrp="1"/>
          </p:cNvSpPr>
          <p:nvPr>
            <p:ph type="body" sz="quarter" idx="1"/>
          </p:nvPr>
        </p:nvSpPr>
        <p:spPr>
          <a:xfrm>
            <a:off x="330200" y="898063"/>
            <a:ext cx="12039600" cy="76739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r" defTabSz="233679">
              <a:defRPr sz="6800">
                <a:solidFill>
                  <a:schemeClr val="accent1"/>
                </a:solidFill>
              </a:defRPr>
            </a:lvl1pPr>
          </a:lstStyle>
          <a:p>
            <a:r>
              <a:t>COMPASSION</a:t>
            </a:r>
          </a:p>
        </p:txBody>
      </p:sp>
      <p:sp>
        <p:nvSpPr>
          <p:cNvPr id="261" name="Shape 222"/>
          <p:cNvSpPr txBox="1"/>
          <p:nvPr/>
        </p:nvSpPr>
        <p:spPr>
          <a:xfrm>
            <a:off x="2167391" y="3800843"/>
            <a:ext cx="8670019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30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ROUTINE ACTIVITIES: </a:t>
            </a:r>
          </a:p>
          <a:p>
            <a:pPr>
              <a:spcBef>
                <a:spcPts val="0"/>
              </a:spcBef>
              <a:defRPr sz="30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LAUGH &amp; CELEBRATE</a:t>
            </a:r>
          </a:p>
          <a:p>
            <a:pPr>
              <a:spcBef>
                <a:spcPts val="0"/>
              </a:spcBef>
              <a:defRPr sz="30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CRY &amp; EMPATHIZE</a:t>
            </a:r>
          </a:p>
        </p:txBody>
      </p:sp>
      <p:sp>
        <p:nvSpPr>
          <p:cNvPr id="262" name="Shape 222"/>
          <p:cNvSpPr txBox="1"/>
          <p:nvPr/>
        </p:nvSpPr>
        <p:spPr>
          <a:xfrm>
            <a:off x="699513" y="6405236"/>
            <a:ext cx="7633369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24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000"/>
              <a:t>COACHING &amp; LEADERSHIP ADVICE</a:t>
            </a:r>
            <a:r>
              <a:rPr sz="3500"/>
              <a:t>:</a:t>
            </a:r>
            <a:r>
              <a:rPr sz="2500"/>
              <a:t> </a:t>
            </a:r>
          </a:p>
          <a:p>
            <a:pPr>
              <a:spcBef>
                <a:spcPts val="0"/>
              </a:spcBef>
              <a:defRPr sz="30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ESTABLISH CLEAR BOUNDARIES</a:t>
            </a:r>
          </a:p>
        </p:txBody>
      </p:sp>
      <p:sp>
        <p:nvSpPr>
          <p:cNvPr id="263" name="Shape 192"/>
          <p:cNvSpPr txBox="1"/>
          <p:nvPr/>
        </p:nvSpPr>
        <p:spPr>
          <a:xfrm>
            <a:off x="3073400" y="2299262"/>
            <a:ext cx="931917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spcBef>
                <a:spcPts val="0"/>
              </a:spcBef>
              <a:defRPr sz="24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000"/>
              <a:t>FEND OFF</a:t>
            </a:r>
            <a:r>
              <a:rPr sz="3500"/>
              <a:t>:</a:t>
            </a:r>
            <a:r>
              <a:rPr sz="2500"/>
              <a:t> </a:t>
            </a:r>
          </a:p>
          <a:p>
            <a:pPr algn="r">
              <a:spcBef>
                <a:spcPts val="0"/>
              </a:spcBef>
              <a:defRPr sz="30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UNETHICAL &amp; IMMORAL BEHAVIOR </a:t>
            </a:r>
          </a:p>
        </p:txBody>
      </p:sp>
      <p:pic>
        <p:nvPicPr>
          <p:cNvPr id="264" name="protect_your_heart__by_flightback.jpg" descr="protect_your_heart__by_flightback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78871" y="4442070"/>
            <a:ext cx="4501692" cy="352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VER LEADER NEEDS TO CULTIVATE THIS TRIAD…"/>
          <p:cNvSpPr txBox="1">
            <a:spLocks noGrp="1"/>
          </p:cNvSpPr>
          <p:nvPr>
            <p:ph type="body" sz="half" idx="1"/>
          </p:nvPr>
        </p:nvSpPr>
        <p:spPr>
          <a:xfrm>
            <a:off x="5892800" y="1149334"/>
            <a:ext cx="6705600" cy="6379665"/>
          </a:xfrm>
          <a:prstGeom prst="rect">
            <a:avLst/>
          </a:prstGeom>
        </p:spPr>
        <p:txBody>
          <a:bodyPr/>
          <a:lstStyle/>
          <a:p>
            <a:pPr algn="r" defTabSz="452627">
              <a:defRPr sz="3959" spc="197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EVER LEADER NEEDS TO CULTIVATE THIS TRIAD</a:t>
            </a:r>
          </a:p>
          <a:p>
            <a:pPr algn="r" defTabSz="452627">
              <a:defRPr sz="3959" spc="197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OF AWARENESS,</a:t>
            </a:r>
          </a:p>
          <a:p>
            <a:pPr algn="r" defTabSz="452627">
              <a:defRPr sz="3959" spc="197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IN ABUNDANCE AND</a:t>
            </a:r>
          </a:p>
          <a:p>
            <a:pPr algn="r" defTabSz="452627">
              <a:defRPr sz="3959" spc="197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IN PROPER BALANCE, BECAUSE A FAILURE</a:t>
            </a:r>
          </a:p>
          <a:p>
            <a:pPr algn="r" defTabSz="452627">
              <a:defRPr sz="3959" spc="197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TO FOCUS INWARD LEAVES US RUDDERLESS, A FAILURE TO FOCUS ON OTHERS RENDERS YOU CLUELESS, AND A FAILURE TO FOCUS OUTWARD MAY LEAVE YOU BLINDSIDED.</a:t>
            </a:r>
          </a:p>
        </p:txBody>
      </p:sp>
      <p:pic>
        <p:nvPicPr>
          <p:cNvPr id="148" name="Shape 133" descr="Shape 133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9" name="Shape 134"/>
          <p:cNvSpPr>
            <a:spLocks noGrp="1"/>
          </p:cNvSpPr>
          <p:nvPr>
            <p:ph type="body" idx="14"/>
          </p:nvPr>
        </p:nvSpPr>
        <p:spPr>
          <a:xfrm>
            <a:off x="5892800" y="7528999"/>
            <a:ext cx="6705600" cy="146468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algn="r" defTabSz="416052">
              <a:lnSpc>
                <a:spcPct val="100000"/>
              </a:lnSpc>
              <a:spcBef>
                <a:spcPts val="0"/>
              </a:spcBef>
              <a:defRPr sz="2730" cap="none">
                <a:solidFill>
                  <a:srgbClr val="232323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rPr b="1" dirty="0"/>
              <a:t>THE BIG IDEA:</a:t>
            </a:r>
            <a:r>
              <a:rPr dirty="0"/>
              <a:t> THE FOCUSED LEADER</a:t>
            </a:r>
          </a:p>
          <a:p>
            <a:pPr algn="r" defTabSz="416052">
              <a:lnSpc>
                <a:spcPct val="100000"/>
              </a:lnSpc>
              <a:spcBef>
                <a:spcPts val="0"/>
              </a:spcBef>
              <a:defRPr sz="2730" cap="none">
                <a:solidFill>
                  <a:srgbClr val="232323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rPr dirty="0"/>
              <a:t>HBR | DECEMBER 2013</a:t>
            </a:r>
            <a:endParaRPr lang="en-US" dirty="0"/>
          </a:p>
          <a:p>
            <a:pPr algn="r" defTabSz="416052">
              <a:lnSpc>
                <a:spcPct val="100000"/>
              </a:lnSpc>
              <a:spcBef>
                <a:spcPts val="0"/>
              </a:spcBef>
              <a:defRPr sz="2730" cap="none">
                <a:solidFill>
                  <a:srgbClr val="232323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rPr lang="en-US" dirty="0"/>
              <a:t>By: Daniel Goleman</a:t>
            </a:r>
            <a:endParaRPr dirty="0"/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20190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167"/>
          <p:cNvSpPr txBox="1">
            <a:spLocks noGrp="1"/>
          </p:cNvSpPr>
          <p:nvPr>
            <p:ph type="title"/>
          </p:nvPr>
        </p:nvSpPr>
        <p:spPr>
          <a:xfrm>
            <a:off x="521892" y="3207275"/>
            <a:ext cx="12152708" cy="1348623"/>
          </a:xfrm>
          <a:prstGeom prst="rect">
            <a:avLst/>
          </a:prstGeom>
        </p:spPr>
        <p:txBody>
          <a:bodyPr/>
          <a:lstStyle/>
          <a:p>
            <a:pPr defTabSz="447145">
              <a:defRPr sz="4644"/>
            </a:pPr>
            <a:r>
              <a:t/>
            </a:r>
            <a:br/>
            <a:r>
              <a:rPr sz="5160">
                <a:effectLst>
                  <a:outerShdw blurRad="32766" dist="32766" dir="2700000" rotWithShape="0">
                    <a:srgbClr val="000000">
                      <a:alpha val="43137"/>
                    </a:srgbClr>
                  </a:outerShdw>
                </a:effectLst>
              </a:rPr>
              <a:t>EXPLORING KEY LEADERSHIP STRATEGIES </a:t>
            </a:r>
          </a:p>
        </p:txBody>
      </p:sp>
      <p:sp>
        <p:nvSpPr>
          <p:cNvPr id="269" name="Shape 168"/>
          <p:cNvSpPr txBox="1">
            <a:spLocks noGrp="1"/>
          </p:cNvSpPr>
          <p:nvPr>
            <p:ph type="body" sz="half" idx="1"/>
          </p:nvPr>
        </p:nvSpPr>
        <p:spPr>
          <a:xfrm>
            <a:off x="521892" y="1295400"/>
            <a:ext cx="12152708" cy="210820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537463">
              <a:spcBef>
                <a:spcPts val="0"/>
              </a:spcBef>
              <a:defRPr sz="15640">
                <a:solidFill>
                  <a:schemeClr val="accent1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UNTETHERED</a:t>
            </a:r>
          </a:p>
        </p:txBody>
      </p:sp>
      <p:sp>
        <p:nvSpPr>
          <p:cNvPr id="270" name="TextBox 1"/>
          <p:cNvSpPr txBox="1"/>
          <p:nvPr/>
        </p:nvSpPr>
        <p:spPr>
          <a:xfrm>
            <a:off x="4352562" y="6149003"/>
            <a:ext cx="8360138" cy="298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GFOASC</a:t>
            </a:r>
            <a:r>
              <a:t> |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 Fall Conference: 10.10.2018</a:t>
            </a:r>
          </a:p>
          <a:p>
            <a:pPr algn="r">
              <a:defRPr sz="2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sz="3000" b="1">
                <a:latin typeface="Avenir Next"/>
                <a:ea typeface="Avenir Next"/>
                <a:cs typeface="Avenir Next"/>
                <a:sym typeface="Avenir Next"/>
              </a:rPr>
              <a:t>GREG JORDAN</a:t>
            </a:r>
            <a:r>
              <a:rPr sz="2800" b="1">
                <a:latin typeface="Avenir Next"/>
                <a:ea typeface="Avenir Next"/>
                <a:cs typeface="Avenir Next"/>
                <a:sym typeface="Avenir Next"/>
              </a:rPr>
              <a:t> </a:t>
            </a:r>
          </a:p>
          <a:p>
            <a:pPr algn="r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U.S. BANK | </a:t>
            </a:r>
            <a:r>
              <a:rPr u="sng">
                <a:uFill>
                  <a:solidFill>
                    <a:srgbClr val="0000FF"/>
                  </a:solidFill>
                </a:uFill>
                <a:hlinkClick r:id="rId2"/>
              </a:rPr>
              <a:t>GREGORY.JORDAN@USBANK.COM</a:t>
            </a:r>
            <a:endParaRPr b="1">
              <a:latin typeface="Avenir Next"/>
              <a:ea typeface="Avenir Next"/>
              <a:cs typeface="Avenir Next"/>
              <a:sym typeface="Avenir Next"/>
            </a:endParaRPr>
          </a:p>
          <a:p>
            <a:pPr algn="r"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804.402.5305</a:t>
            </a:r>
          </a:p>
        </p:txBody>
      </p:sp>
      <p:sp>
        <p:nvSpPr>
          <p:cNvPr id="271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7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272" name="IMG_4438.jpg" descr="IMG_4438.jp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54445" y="5320507"/>
            <a:ext cx="3239984" cy="2428385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VER LEADER NEEDS TO CULTIVATE THIS TRIAD…"/>
          <p:cNvSpPr txBox="1">
            <a:spLocks noGrp="1"/>
          </p:cNvSpPr>
          <p:nvPr>
            <p:ph type="body" sz="half" idx="1"/>
          </p:nvPr>
        </p:nvSpPr>
        <p:spPr>
          <a:xfrm>
            <a:off x="5892800" y="1149334"/>
            <a:ext cx="6705600" cy="6379665"/>
          </a:xfrm>
          <a:prstGeom prst="rect">
            <a:avLst/>
          </a:prstGeom>
        </p:spPr>
        <p:txBody>
          <a:bodyPr/>
          <a:lstStyle/>
          <a:p>
            <a:pPr algn="r" defTabSz="452627">
              <a:defRPr sz="3959" spc="197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EVER LEADER NEEDS TO CULTIVATE THIS TRIAD</a:t>
            </a:r>
          </a:p>
          <a:p>
            <a:pPr algn="r" defTabSz="452627">
              <a:defRPr sz="3959" spc="197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OF AWARENESS,</a:t>
            </a:r>
          </a:p>
          <a:p>
            <a:pPr algn="r" defTabSz="452627">
              <a:defRPr sz="3959" spc="197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IN ABUNDANCE AND</a:t>
            </a:r>
          </a:p>
          <a:p>
            <a:pPr algn="r" defTabSz="452627">
              <a:defRPr sz="3959" spc="197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IN PROPER BALANCE, BECAUSE A FAILURE</a:t>
            </a:r>
          </a:p>
          <a:p>
            <a:pPr algn="r" defTabSz="452627">
              <a:defRPr sz="3959" spc="197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TO FOCUS INWARD LEAVES US RUDDERLESS, A FAILURE TO FOCUS ON OTHERS RENDERS YOU CLUELESS, AND A FAILURE TO FOCUS OUTWARD MAY LEAVE YOU BLINDSIDED.</a:t>
            </a:r>
          </a:p>
        </p:txBody>
      </p:sp>
      <p:pic>
        <p:nvPicPr>
          <p:cNvPr id="148" name="Shape 133" descr="Shape 133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9" name="Shape 134"/>
          <p:cNvSpPr>
            <a:spLocks noGrp="1"/>
          </p:cNvSpPr>
          <p:nvPr>
            <p:ph type="body" idx="14"/>
          </p:nvPr>
        </p:nvSpPr>
        <p:spPr>
          <a:xfrm>
            <a:off x="5892800" y="7528999"/>
            <a:ext cx="6705600" cy="146468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defTabSz="416052">
              <a:lnSpc>
                <a:spcPct val="100000"/>
              </a:lnSpc>
              <a:spcBef>
                <a:spcPts val="0"/>
              </a:spcBef>
              <a:defRPr sz="2730" cap="none">
                <a:solidFill>
                  <a:srgbClr val="232323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rPr b="1" dirty="0"/>
              <a:t>THE BIG IDEA:</a:t>
            </a:r>
            <a:r>
              <a:rPr dirty="0"/>
              <a:t> THE FOCUSED LEADER</a:t>
            </a:r>
          </a:p>
          <a:p>
            <a:pPr defTabSz="416052">
              <a:lnSpc>
                <a:spcPct val="100000"/>
              </a:lnSpc>
              <a:spcBef>
                <a:spcPts val="0"/>
              </a:spcBef>
              <a:defRPr sz="2730" cap="none">
                <a:solidFill>
                  <a:srgbClr val="232323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rPr dirty="0"/>
              <a:t>HBR | DECEMBER 2013</a:t>
            </a:r>
            <a:endParaRPr lang="en-US" dirty="0"/>
          </a:p>
          <a:p>
            <a:pPr defTabSz="416052">
              <a:lnSpc>
                <a:spcPct val="100000"/>
              </a:lnSpc>
              <a:spcBef>
                <a:spcPts val="0"/>
              </a:spcBef>
              <a:defRPr sz="2730" cap="none">
                <a:solidFill>
                  <a:srgbClr val="232323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rPr lang="en-US" dirty="0"/>
              <a:t>By: Daniel Goleman</a:t>
            </a:r>
            <a:endParaRPr dirty="0"/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86"/>
          <p:cNvSpPr txBox="1">
            <a:spLocks noGrp="1"/>
          </p:cNvSpPr>
          <p:nvPr>
            <p:ph type="title"/>
          </p:nvPr>
        </p:nvSpPr>
        <p:spPr>
          <a:xfrm>
            <a:off x="406400" y="1433936"/>
            <a:ext cx="12192000" cy="6334001"/>
          </a:xfrm>
          <a:prstGeom prst="rect">
            <a:avLst/>
          </a:prstGeom>
        </p:spPr>
        <p:txBody>
          <a:bodyPr/>
          <a:lstStyle/>
          <a:p>
            <a:pPr defTabSz="490727">
              <a:defRPr sz="7000"/>
            </a:pPr>
            <a:r>
              <a:rPr b="1" dirty="0"/>
              <a:t>PERCEIVER</a:t>
            </a:r>
          </a:p>
          <a:p>
            <a:pPr defTabSz="490727">
              <a:defRPr sz="7000"/>
            </a:pPr>
            <a:r>
              <a:rPr b="1" dirty="0"/>
              <a:t>SERVER</a:t>
            </a:r>
          </a:p>
          <a:p>
            <a:pPr defTabSz="490727">
              <a:defRPr sz="7000"/>
            </a:pPr>
            <a:r>
              <a:rPr b="1" dirty="0"/>
              <a:t>TEACHER</a:t>
            </a:r>
          </a:p>
          <a:p>
            <a:pPr defTabSz="490727">
              <a:defRPr sz="7000"/>
            </a:pPr>
            <a:r>
              <a:rPr b="1" dirty="0"/>
              <a:t>EXHORTER</a:t>
            </a:r>
          </a:p>
          <a:p>
            <a:pPr defTabSz="490727">
              <a:defRPr sz="7000"/>
            </a:pPr>
            <a:r>
              <a:rPr b="1" dirty="0"/>
              <a:t>GIVER</a:t>
            </a:r>
          </a:p>
          <a:p>
            <a:pPr defTabSz="490727">
              <a:defRPr sz="7000"/>
            </a:pPr>
            <a:r>
              <a:rPr b="1" dirty="0"/>
              <a:t>ADMINISTRATOR</a:t>
            </a:r>
          </a:p>
          <a:p>
            <a:pPr defTabSz="490727">
              <a:defRPr sz="7000"/>
            </a:pPr>
            <a:r>
              <a:rPr b="1" dirty="0"/>
              <a:t>COMPASSION</a:t>
            </a:r>
          </a:p>
        </p:txBody>
      </p:sp>
      <p:sp>
        <p:nvSpPr>
          <p:cNvPr id="153" name="Shape 187"/>
          <p:cNvSpPr txBox="1">
            <a:spLocks noGrp="1"/>
          </p:cNvSpPr>
          <p:nvPr>
            <p:ph type="body" sz="quarter" idx="1"/>
          </p:nvPr>
        </p:nvSpPr>
        <p:spPr>
          <a:xfrm>
            <a:off x="407306" y="383862"/>
            <a:ext cx="12001149" cy="907836"/>
          </a:xfrm>
          <a:prstGeom prst="rect">
            <a:avLst/>
          </a:prstGeom>
        </p:spPr>
        <p:txBody>
          <a:bodyPr/>
          <a:lstStyle>
            <a:lvl1pPr>
              <a:defRPr sz="4100">
                <a:solidFill>
                  <a:srgbClr val="000000"/>
                </a:solidFill>
              </a:defRPr>
            </a:lvl1pPr>
          </a:lstStyle>
          <a:p>
            <a:r>
              <a:t>seven motivational gifts</a:t>
            </a:r>
          </a:p>
        </p:txBody>
      </p:sp>
      <p:sp>
        <p:nvSpPr>
          <p:cNvPr id="154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308159" y="4191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90"/>
          <p:cNvSpPr txBox="1">
            <a:spLocks noGrp="1"/>
          </p:cNvSpPr>
          <p:nvPr>
            <p:ph type="body" sz="quarter" idx="1"/>
          </p:nvPr>
        </p:nvSpPr>
        <p:spPr>
          <a:xfrm>
            <a:off x="735647" y="366002"/>
            <a:ext cx="5754011" cy="2466321"/>
          </a:xfrm>
          <a:prstGeom prst="rect">
            <a:avLst/>
          </a:prstGeom>
        </p:spPr>
        <p:txBody>
          <a:bodyPr anchor="ctr"/>
          <a:lstStyle/>
          <a:p>
            <a:pPr defTabSz="549148">
              <a:defRPr sz="67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t>PERCEIVER</a:t>
            </a:r>
            <a:endParaRPr spc="93"/>
          </a:p>
          <a:p>
            <a:pPr marL="368672" indent="-368672" defTabSz="549148">
              <a:buSzPct val="40000"/>
              <a:buBlip>
                <a:blip r:embed="rId3"/>
              </a:buBlip>
              <a:defRPr sz="37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t>SEES BLACK &amp; WHITE</a:t>
            </a:r>
            <a:endParaRPr spc="94"/>
          </a:p>
          <a:p>
            <a:pPr marL="368672" indent="-368672" defTabSz="549148">
              <a:buSzPct val="40000"/>
              <a:buBlip>
                <a:blip r:embed="rId3"/>
              </a:buBlip>
              <a:defRPr sz="37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t>VERY SENSITIVE TO RIGHT &amp; WRONG</a:t>
            </a:r>
          </a:p>
        </p:txBody>
      </p:sp>
      <p:pic>
        <p:nvPicPr>
          <p:cNvPr id="157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77373" y="4382048"/>
            <a:ext cx="4498646" cy="427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92"/>
          <p:cNvSpPr txBox="1"/>
          <p:nvPr/>
        </p:nvSpPr>
        <p:spPr>
          <a:xfrm>
            <a:off x="735647" y="4270405"/>
            <a:ext cx="5754011" cy="449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spcBef>
                <a:spcPts val="0"/>
              </a:spcBef>
              <a:defRPr sz="45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4000"/>
              <a:t>APPROACH TO LIFE</a:t>
            </a:r>
            <a:r>
              <a:t> </a:t>
            </a:r>
            <a:endParaRPr sz="35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SERIOUS</a:t>
            </a:r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TRANSPARENT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VERBAL PROCESSOR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POINTS OUT BLIND SPOTS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ARGUMENTATIVE </a:t>
            </a:r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STUBBORN</a:t>
            </a:r>
          </a:p>
        </p:txBody>
      </p:sp>
      <p:sp>
        <p:nvSpPr>
          <p:cNvPr id="159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90"/>
          <p:cNvSpPr txBox="1">
            <a:spLocks noGrp="1"/>
          </p:cNvSpPr>
          <p:nvPr>
            <p:ph type="body" sz="quarter" idx="1"/>
          </p:nvPr>
        </p:nvSpPr>
        <p:spPr>
          <a:xfrm>
            <a:off x="253999" y="851153"/>
            <a:ext cx="12184444" cy="1163076"/>
          </a:xfrm>
          <a:prstGeom prst="rect">
            <a:avLst/>
          </a:prstGeom>
        </p:spPr>
        <p:txBody>
          <a:bodyPr anchor="ctr"/>
          <a:lstStyle>
            <a:lvl1pPr algn="r" defTabSz="286258">
              <a:defRPr sz="8330">
                <a:solidFill>
                  <a:schemeClr val="accent1"/>
                </a:solidFill>
              </a:defRPr>
            </a:lvl1pPr>
          </a:lstStyle>
          <a:p>
            <a:r>
              <a:t>PERCEIVER</a:t>
            </a:r>
          </a:p>
        </p:txBody>
      </p:sp>
      <p:pic>
        <p:nvPicPr>
          <p:cNvPr id="164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26149" y="1752600"/>
            <a:ext cx="3848451" cy="377461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92"/>
          <p:cNvSpPr txBox="1"/>
          <p:nvPr/>
        </p:nvSpPr>
        <p:spPr>
          <a:xfrm>
            <a:off x="4357168" y="6726795"/>
            <a:ext cx="8013357" cy="186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32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BEST COACHING ADVICE:</a:t>
            </a:r>
            <a:endParaRPr sz="2500"/>
          </a:p>
          <a:p>
            <a:pPr>
              <a:spcBef>
                <a:spcPts val="0"/>
              </a:spcBef>
              <a:defRPr sz="28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LEARN TO APPRECIATE &amp; ACCEPT YOURSELF</a:t>
            </a:r>
            <a:endParaRPr sz="3000"/>
          </a:p>
          <a:p>
            <a:pPr>
              <a:spcBef>
                <a:spcPts val="0"/>
              </a:spcBef>
              <a:defRPr sz="28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sz="3000"/>
          </a:p>
        </p:txBody>
      </p:sp>
      <p:sp>
        <p:nvSpPr>
          <p:cNvPr id="166" name="Shape 193"/>
          <p:cNvSpPr txBox="1">
            <a:spLocks noGrp="1"/>
          </p:cNvSpPr>
          <p:nvPr>
            <p:ph type="sldNum" sz="quarter" idx="2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67" name="Shape 192"/>
          <p:cNvSpPr txBox="1"/>
          <p:nvPr/>
        </p:nvSpPr>
        <p:spPr>
          <a:xfrm>
            <a:off x="992538" y="2116695"/>
            <a:ext cx="637799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32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STORM WARNING: </a:t>
            </a:r>
          </a:p>
          <a:p>
            <a:pPr>
              <a:spcBef>
                <a:spcPts val="0"/>
              </a:spcBef>
              <a:defRPr sz="31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JUDGEMENTAL &amp; OVERLY-CRITICAL</a:t>
            </a:r>
          </a:p>
        </p:txBody>
      </p:sp>
      <p:sp>
        <p:nvSpPr>
          <p:cNvPr id="168" name="Shape 192"/>
          <p:cNvSpPr txBox="1"/>
          <p:nvPr/>
        </p:nvSpPr>
        <p:spPr>
          <a:xfrm>
            <a:off x="1829767" y="3996295"/>
            <a:ext cx="73914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32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ROUTINE PRACTICES:</a:t>
            </a:r>
            <a:endParaRPr sz="2500"/>
          </a:p>
          <a:p>
            <a:pPr>
              <a:spcBef>
                <a:spcPts val="0"/>
              </a:spcBef>
              <a:defRPr sz="30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KEEP A CLEAR CONSCIENCE</a:t>
            </a:r>
          </a:p>
          <a:p>
            <a:pPr>
              <a:spcBef>
                <a:spcPts val="0"/>
              </a:spcBef>
              <a:defRPr sz="30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LEARN TO FORGIVE &amp; LET GO QUICKLY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205"/>
          <p:cNvSpPr txBox="1">
            <a:spLocks noGrp="1"/>
          </p:cNvSpPr>
          <p:nvPr>
            <p:ph type="body" sz="quarter" idx="1"/>
          </p:nvPr>
        </p:nvSpPr>
        <p:spPr>
          <a:xfrm>
            <a:off x="5448822" y="709667"/>
            <a:ext cx="5394847" cy="2313435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defTabSz="519937">
              <a:defRPr sz="83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rPr dirty="0"/>
              <a:t>SERVER</a:t>
            </a:r>
            <a:endParaRPr spc="88" dirty="0"/>
          </a:p>
          <a:p>
            <a:pPr marL="349062" indent="-349062" defTabSz="519937">
              <a:buSzPct val="40000"/>
              <a:buBlip>
                <a:blip r:embed="rId3"/>
              </a:buBlip>
              <a:defRPr sz="38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rPr dirty="0"/>
              <a:t>MEETS PRACTICAL NEEDS</a:t>
            </a:r>
            <a:endParaRPr spc="89" dirty="0"/>
          </a:p>
          <a:p>
            <a:pPr marL="349062" indent="-349062" defTabSz="519937">
              <a:buSzPct val="40000"/>
              <a:buBlip>
                <a:blip r:embed="rId3"/>
              </a:buBlip>
              <a:defRPr sz="38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rPr dirty="0"/>
              <a:t>ORGANIZED, NEAT &amp; TIDY</a:t>
            </a:r>
          </a:p>
        </p:txBody>
      </p:sp>
      <p:sp>
        <p:nvSpPr>
          <p:cNvPr id="173" name="Shape 206"/>
          <p:cNvSpPr txBox="1"/>
          <p:nvPr/>
        </p:nvSpPr>
        <p:spPr>
          <a:xfrm>
            <a:off x="6592615" y="3828150"/>
            <a:ext cx="5103803" cy="449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spcBef>
                <a:spcPts val="0"/>
              </a:spcBef>
              <a:defRPr sz="45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4000"/>
              <a:t>APPROACH TO LIFE</a:t>
            </a:r>
            <a:r>
              <a:t> </a:t>
            </a:r>
            <a:endParaRPr sz="35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GOOD WITH DETAILS</a:t>
            </a:r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PERFECTIONIST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HELPFUL</a:t>
            </a:r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SHY</a:t>
            </a:r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RELUCTANT LEADER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PERFECTIONIST</a:t>
            </a:r>
          </a:p>
        </p:txBody>
      </p:sp>
      <p:pic>
        <p:nvPicPr>
          <p:cNvPr id="174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6753" y="3717331"/>
            <a:ext cx="4532037" cy="4717438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205"/>
          <p:cNvSpPr txBox="1">
            <a:spLocks noGrp="1"/>
          </p:cNvSpPr>
          <p:nvPr>
            <p:ph type="body" sz="quarter" idx="1"/>
          </p:nvPr>
        </p:nvSpPr>
        <p:spPr>
          <a:xfrm>
            <a:off x="330199" y="838200"/>
            <a:ext cx="11925770" cy="767391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r" defTabSz="233679">
              <a:defRPr sz="6800">
                <a:solidFill>
                  <a:schemeClr val="accent1"/>
                </a:solidFill>
              </a:defRPr>
            </a:lvl1pPr>
          </a:lstStyle>
          <a:p>
            <a:r>
              <a:t>SERVER</a:t>
            </a:r>
          </a:p>
        </p:txBody>
      </p:sp>
      <p:sp>
        <p:nvSpPr>
          <p:cNvPr id="180" name="Shape 206"/>
          <p:cNvSpPr txBox="1"/>
          <p:nvPr/>
        </p:nvSpPr>
        <p:spPr>
          <a:xfrm>
            <a:off x="311827" y="6867965"/>
            <a:ext cx="12198923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spcBef>
                <a:spcPts val="0"/>
              </a:spcBef>
              <a:defRPr sz="31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COACHING &amp; LEADERSHIP ADVICE:</a:t>
            </a:r>
          </a:p>
          <a:p>
            <a:pPr algn="r">
              <a:spcBef>
                <a:spcPts val="0"/>
              </a:spcBef>
              <a:defRPr sz="31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500"/>
              <a:t>ESTABLISH HEALTHY ACCOUNTABILITY</a:t>
            </a:r>
          </a:p>
        </p:txBody>
      </p:sp>
      <p:pic>
        <p:nvPicPr>
          <p:cNvPr id="181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7800" y="1676400"/>
            <a:ext cx="4198838" cy="4370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208"/>
          <p:cNvSpPr txBox="1">
            <a:spLocks noGrp="1"/>
          </p:cNvSpPr>
          <p:nvPr>
            <p:ph type="sldNum" sz="quarter" idx="2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83" name="Shape 192"/>
          <p:cNvSpPr txBox="1"/>
          <p:nvPr/>
        </p:nvSpPr>
        <p:spPr>
          <a:xfrm>
            <a:off x="766225" y="1501334"/>
            <a:ext cx="584567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24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000"/>
              <a:t>RUN AGROUND:</a:t>
            </a:r>
            <a:r>
              <a:rPr sz="2500"/>
              <a:t> </a:t>
            </a:r>
          </a:p>
          <a:p>
            <a:pPr algn="r">
              <a:spcBef>
                <a:spcPts val="0"/>
              </a:spcBef>
              <a:defRPr sz="35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BURNOUT &amp; FAMILY NEGLECT</a:t>
            </a:r>
          </a:p>
        </p:txBody>
      </p:sp>
      <p:sp>
        <p:nvSpPr>
          <p:cNvPr id="184" name="Shape 206"/>
          <p:cNvSpPr txBox="1"/>
          <p:nvPr/>
        </p:nvSpPr>
        <p:spPr>
          <a:xfrm>
            <a:off x="1407459" y="4000499"/>
            <a:ext cx="5845678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spcBef>
                <a:spcPts val="0"/>
              </a:spcBef>
              <a:defRPr sz="30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ROUTINE PRACTICE </a:t>
            </a:r>
          </a:p>
          <a:p>
            <a:pPr algn="r">
              <a:spcBef>
                <a:spcPts val="0"/>
              </a:spcBef>
              <a:defRPr sz="30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BEAR A HAND: RESPECTFULLY &amp; SINCERELY TAKE CARE OF OTHERS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220"/>
          <p:cNvSpPr txBox="1">
            <a:spLocks noGrp="1"/>
          </p:cNvSpPr>
          <p:nvPr>
            <p:ph type="body" sz="quarter" idx="1"/>
          </p:nvPr>
        </p:nvSpPr>
        <p:spPr>
          <a:xfrm>
            <a:off x="288906" y="373021"/>
            <a:ext cx="9932332" cy="2757679"/>
          </a:xfrm>
          <a:prstGeom prst="rect">
            <a:avLst/>
          </a:prstGeom>
        </p:spPr>
        <p:txBody>
          <a:bodyPr anchor="ctr"/>
          <a:lstStyle/>
          <a:p>
            <a:pPr defTabSz="560830">
              <a:defRPr sz="90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rPr dirty="0"/>
              <a:t>TEACHER</a:t>
            </a:r>
            <a:endParaRPr spc="95" dirty="0"/>
          </a:p>
          <a:p>
            <a:pPr marL="376516" indent="-376516" defTabSz="560830">
              <a:buSzPct val="40000"/>
              <a:buBlip>
                <a:blip r:embed="rId3"/>
              </a:buBlip>
              <a:defRPr sz="38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rPr dirty="0"/>
              <a:t>CALM, COOL &amp; COLLECTED</a:t>
            </a:r>
            <a:endParaRPr spc="96" dirty="0"/>
          </a:p>
          <a:p>
            <a:pPr marL="376516" indent="-376516" defTabSz="560830">
              <a:buSzPct val="40000"/>
              <a:buBlip>
                <a:blip r:embed="rId3"/>
              </a:buBlip>
              <a:defRPr sz="3800" cap="none">
                <a:solidFill>
                  <a:srgbClr val="F8F8F8"/>
                </a:solidFill>
                <a:effectLst>
                  <a:outerShdw blurRad="25400" rotWithShape="0">
                    <a:srgbClr val="000000">
                      <a:alpha val="43000"/>
                    </a:srgbClr>
                  </a:outerShdw>
                </a:effectLst>
              </a:defRPr>
            </a:pPr>
            <a:r>
              <a:rPr dirty="0"/>
              <a:t>EXCELLENT RESEARCHER &amp; COMMUNICATOR</a:t>
            </a:r>
          </a:p>
        </p:txBody>
      </p:sp>
      <p:sp>
        <p:nvSpPr>
          <p:cNvPr id="189" name="Shape 222"/>
          <p:cNvSpPr txBox="1"/>
          <p:nvPr/>
        </p:nvSpPr>
        <p:spPr>
          <a:xfrm>
            <a:off x="5842776" y="2796795"/>
            <a:ext cx="6535852" cy="548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spcBef>
                <a:spcPts val="0"/>
              </a:spcBef>
              <a:defRPr sz="35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  <a:p>
            <a:pPr algn="r">
              <a:spcBef>
                <a:spcPts val="0"/>
              </a:spcBef>
              <a:defRPr sz="40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APPROACH TO LIFE </a:t>
            </a:r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RESERVED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ARTICULATE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SELF-DISCIPLINED</a:t>
            </a:r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REALISTIC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UNEMOTIONAL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UNEASY IN SOCIALSITUATIONS</a:t>
            </a:r>
            <a:endParaRPr sz="3000"/>
          </a:p>
          <a:p>
            <a:pPr algn="r">
              <a:spcBef>
                <a:spcPts val="0"/>
              </a:spcBef>
              <a:defRPr sz="36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PRIDEFUL</a:t>
            </a:r>
          </a:p>
        </p:txBody>
      </p:sp>
      <p:pic>
        <p:nvPicPr>
          <p:cNvPr id="190" name="IMG_4479.JPG" descr="IMG_447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5768" y="3877345"/>
            <a:ext cx="5097861" cy="332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220"/>
          <p:cNvSpPr txBox="1">
            <a:spLocks noGrp="1"/>
          </p:cNvSpPr>
          <p:nvPr>
            <p:ph type="body" sz="quarter" idx="1"/>
          </p:nvPr>
        </p:nvSpPr>
        <p:spPr>
          <a:xfrm>
            <a:off x="263505" y="808220"/>
            <a:ext cx="12258696" cy="1210574"/>
          </a:xfrm>
          <a:prstGeom prst="rect">
            <a:avLst/>
          </a:prstGeom>
        </p:spPr>
        <p:txBody>
          <a:bodyPr anchor="ctr"/>
          <a:lstStyle>
            <a:lvl1pPr algn="r" defTabSz="303783">
              <a:defRPr sz="8632">
                <a:solidFill>
                  <a:schemeClr val="accent1"/>
                </a:solidFill>
              </a:defRPr>
            </a:lvl1pPr>
          </a:lstStyle>
          <a:p>
            <a:r>
              <a:t>TEACHER</a:t>
            </a:r>
          </a:p>
        </p:txBody>
      </p:sp>
      <p:sp>
        <p:nvSpPr>
          <p:cNvPr id="196" name="Shape 222"/>
          <p:cNvSpPr txBox="1"/>
          <p:nvPr/>
        </p:nvSpPr>
        <p:spPr>
          <a:xfrm>
            <a:off x="6335478" y="3592647"/>
            <a:ext cx="6320930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24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000"/>
              <a:t>ROUTINE PRACTICES</a:t>
            </a:r>
            <a:r>
              <a:rPr sz="2500"/>
              <a:t> </a:t>
            </a:r>
          </a:p>
          <a:p>
            <a:pPr>
              <a:spcBef>
                <a:spcPts val="0"/>
              </a:spcBef>
              <a:defRPr sz="29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BE DILIGENT &amp; CAST-OFF LAZINESS</a:t>
            </a:r>
          </a:p>
        </p:txBody>
      </p:sp>
      <p:sp>
        <p:nvSpPr>
          <p:cNvPr id="197" name="Shape 223"/>
          <p:cNvSpPr txBox="1">
            <a:spLocks noGrp="1"/>
          </p:cNvSpPr>
          <p:nvPr>
            <p:ph type="sldNum" sz="quarter" idx="2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98" name="Shape 192"/>
          <p:cNvSpPr txBox="1"/>
          <p:nvPr/>
        </p:nvSpPr>
        <p:spPr>
          <a:xfrm>
            <a:off x="1316268" y="1709898"/>
            <a:ext cx="371434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spcBef>
                <a:spcPts val="0"/>
              </a:spcBef>
              <a:defRPr sz="24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000"/>
              <a:t>STUMBLING BLOCK</a:t>
            </a:r>
            <a:r>
              <a:rPr sz="2500"/>
              <a:t> </a:t>
            </a:r>
          </a:p>
          <a:p>
            <a:pPr algn="r">
              <a:spcBef>
                <a:spcPts val="0"/>
              </a:spcBef>
              <a:defRPr sz="28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sz="3800"/>
              <a:t>PRIDE</a:t>
            </a:r>
            <a:r>
              <a:t> </a:t>
            </a:r>
          </a:p>
        </p:txBody>
      </p:sp>
      <p:sp>
        <p:nvSpPr>
          <p:cNvPr id="199" name="Shape 222"/>
          <p:cNvSpPr txBox="1"/>
          <p:nvPr/>
        </p:nvSpPr>
        <p:spPr>
          <a:xfrm>
            <a:off x="4484983" y="6144401"/>
            <a:ext cx="798017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spcBef>
                <a:spcPts val="0"/>
              </a:spcBef>
              <a:defRPr sz="3000" u="sng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BEST COACHING ADVICE:</a:t>
            </a:r>
          </a:p>
          <a:p>
            <a:pPr algn="r">
              <a:spcBef>
                <a:spcPts val="0"/>
              </a:spcBef>
              <a:defRPr sz="30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DEVELOP THE HABIT OF </a:t>
            </a:r>
          </a:p>
          <a:p>
            <a:pPr algn="r">
              <a:spcBef>
                <a:spcPts val="0"/>
              </a:spcBef>
              <a:defRPr sz="30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DEEP THINKING, DISCOVERY &amp; ADVENTURE</a:t>
            </a:r>
          </a:p>
        </p:txBody>
      </p:sp>
      <p:pic>
        <p:nvPicPr>
          <p:cNvPr id="200" name="170x170bb.jpg" descr="170x170b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873" y="3592647"/>
            <a:ext cx="3917134" cy="3917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222222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878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878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1384</Words>
  <Application>Microsoft Office PowerPoint</Application>
  <PresentationFormat>Custom</PresentationFormat>
  <Paragraphs>272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Avenir Next</vt:lpstr>
      <vt:lpstr>Avenir Next Medium</vt:lpstr>
      <vt:lpstr>DIN Alternate</vt:lpstr>
      <vt:lpstr>DIN Condensed</vt:lpstr>
      <vt:lpstr>Helvetica Neue</vt:lpstr>
      <vt:lpstr>New_Template7</vt:lpstr>
      <vt:lpstr> EXPLORING KEY LEADERSHIP STRATEGIES</vt:lpstr>
      <vt:lpstr>PowerPoint Presentation</vt:lpstr>
      <vt:lpstr>PERCEIVER SERVER TEACHER EXHORTER GIVER ADMINISTRATOR COMPASSION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EXPLORING KEY LEADERSHIP STRATEGIES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KEY LEADERSHIP STRATEGIES</dc:title>
  <dc:creator>Jordan, Gregory N</dc:creator>
  <cp:lastModifiedBy>JAMES HAYES</cp:lastModifiedBy>
  <cp:revision>2</cp:revision>
  <dcterms:modified xsi:type="dcterms:W3CDTF">2018-10-05T14:39:17Z</dcterms:modified>
</cp:coreProperties>
</file>