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 id="2147483814" r:id="rId2"/>
    <p:sldMasterId id="2147483826" r:id="rId3"/>
  </p:sldMasterIdLst>
  <p:notesMasterIdLst>
    <p:notesMasterId r:id="rId117"/>
  </p:notesMasterIdLst>
  <p:handoutMasterIdLst>
    <p:handoutMasterId r:id="rId118"/>
  </p:handoutMasterIdLst>
  <p:sldIdLst>
    <p:sldId id="1293" r:id="rId4"/>
    <p:sldId id="886" r:id="rId5"/>
    <p:sldId id="1441" r:id="rId6"/>
    <p:sldId id="1442" r:id="rId7"/>
    <p:sldId id="1294" r:id="rId8"/>
    <p:sldId id="1295" r:id="rId9"/>
    <p:sldId id="1296" r:id="rId10"/>
    <p:sldId id="1297" r:id="rId11"/>
    <p:sldId id="1298" r:id="rId12"/>
    <p:sldId id="1299" r:id="rId13"/>
    <p:sldId id="1448" r:id="rId14"/>
    <p:sldId id="1301" r:id="rId15"/>
    <p:sldId id="1302" r:id="rId16"/>
    <p:sldId id="1303" r:id="rId17"/>
    <p:sldId id="1304" r:id="rId18"/>
    <p:sldId id="1305" r:id="rId19"/>
    <p:sldId id="1306" r:id="rId20"/>
    <p:sldId id="1307" r:id="rId21"/>
    <p:sldId id="1308" r:id="rId22"/>
    <p:sldId id="1309" r:id="rId23"/>
    <p:sldId id="1396" r:id="rId24"/>
    <p:sldId id="1443" r:id="rId25"/>
    <p:sldId id="1311" r:id="rId26"/>
    <p:sldId id="1392" r:id="rId27"/>
    <p:sldId id="1312" r:id="rId28"/>
    <p:sldId id="1313" r:id="rId29"/>
    <p:sldId id="1314" r:id="rId30"/>
    <p:sldId id="1316" r:id="rId31"/>
    <p:sldId id="1318" r:id="rId32"/>
    <p:sldId id="1319" r:id="rId33"/>
    <p:sldId id="1320" r:id="rId34"/>
    <p:sldId id="1321" r:id="rId35"/>
    <p:sldId id="1400" r:id="rId36"/>
    <p:sldId id="1322" r:id="rId37"/>
    <p:sldId id="1323" r:id="rId38"/>
    <p:sldId id="1324" r:id="rId39"/>
    <p:sldId id="1325" r:id="rId40"/>
    <p:sldId id="1327" r:id="rId41"/>
    <p:sldId id="1328" r:id="rId42"/>
    <p:sldId id="1402" r:id="rId43"/>
    <p:sldId id="1329" r:id="rId44"/>
    <p:sldId id="1330" r:id="rId45"/>
    <p:sldId id="1331" r:id="rId46"/>
    <p:sldId id="1332" r:id="rId47"/>
    <p:sldId id="1333" r:id="rId48"/>
    <p:sldId id="1334" r:id="rId49"/>
    <p:sldId id="1335" r:id="rId50"/>
    <p:sldId id="1407" r:id="rId51"/>
    <p:sldId id="1336" r:id="rId52"/>
    <p:sldId id="1337" r:id="rId53"/>
    <p:sldId id="1445" r:id="rId54"/>
    <p:sldId id="1338" r:id="rId55"/>
    <p:sldId id="1339" r:id="rId56"/>
    <p:sldId id="1413" r:id="rId57"/>
    <p:sldId id="1340" r:id="rId58"/>
    <p:sldId id="1341" r:id="rId59"/>
    <p:sldId id="1419" r:id="rId60"/>
    <p:sldId id="1421" r:id="rId61"/>
    <p:sldId id="1420" r:id="rId62"/>
    <p:sldId id="1343" r:id="rId63"/>
    <p:sldId id="1344" r:id="rId64"/>
    <p:sldId id="1345" r:id="rId65"/>
    <p:sldId id="1346" r:id="rId66"/>
    <p:sldId id="1347" r:id="rId67"/>
    <p:sldId id="1348" r:id="rId68"/>
    <p:sldId id="1349" r:id="rId69"/>
    <p:sldId id="1444" r:id="rId70"/>
    <p:sldId id="1350" r:id="rId71"/>
    <p:sldId id="1351" r:id="rId72"/>
    <p:sldId id="1352" r:id="rId73"/>
    <p:sldId id="1353" r:id="rId74"/>
    <p:sldId id="1449" r:id="rId75"/>
    <p:sldId id="1355" r:id="rId76"/>
    <p:sldId id="1356" r:id="rId77"/>
    <p:sldId id="1429" r:id="rId78"/>
    <p:sldId id="1357" r:id="rId79"/>
    <p:sldId id="1358" r:id="rId80"/>
    <p:sldId id="1359" r:id="rId81"/>
    <p:sldId id="1361" r:id="rId82"/>
    <p:sldId id="1362" r:id="rId83"/>
    <p:sldId id="1363" r:id="rId84"/>
    <p:sldId id="1430" r:id="rId85"/>
    <p:sldId id="1364" r:id="rId86"/>
    <p:sldId id="1365" r:id="rId87"/>
    <p:sldId id="1367" r:id="rId88"/>
    <p:sldId id="1368" r:id="rId89"/>
    <p:sldId id="1369" r:id="rId90"/>
    <p:sldId id="1370" r:id="rId91"/>
    <p:sldId id="1450" r:id="rId92"/>
    <p:sldId id="1372" r:id="rId93"/>
    <p:sldId id="1432" r:id="rId94"/>
    <p:sldId id="1433" r:id="rId95"/>
    <p:sldId id="1374" r:id="rId96"/>
    <p:sldId id="1375" r:id="rId97"/>
    <p:sldId id="1376" r:id="rId98"/>
    <p:sldId id="1451" r:id="rId99"/>
    <p:sldId id="1377" r:id="rId100"/>
    <p:sldId id="1378" r:id="rId101"/>
    <p:sldId id="1379" r:id="rId102"/>
    <p:sldId id="1381" r:id="rId103"/>
    <p:sldId id="1382" r:id="rId104"/>
    <p:sldId id="1446" r:id="rId105"/>
    <p:sldId id="1447" r:id="rId106"/>
    <p:sldId id="1383" r:id="rId107"/>
    <p:sldId id="1452" r:id="rId108"/>
    <p:sldId id="1385" r:id="rId109"/>
    <p:sldId id="1434" r:id="rId110"/>
    <p:sldId id="1435" r:id="rId111"/>
    <p:sldId id="1436" r:id="rId112"/>
    <p:sldId id="1437" r:id="rId113"/>
    <p:sldId id="1438" r:id="rId114"/>
    <p:sldId id="1439" r:id="rId115"/>
    <p:sldId id="1440" r:id="rId1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guide id="3"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5897" autoAdjust="0"/>
  </p:normalViewPr>
  <p:slideViewPr>
    <p:cSldViewPr>
      <p:cViewPr varScale="1">
        <p:scale>
          <a:sx n="163" d="100"/>
          <a:sy n="163" d="100"/>
        </p:scale>
        <p:origin x="212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664"/>
    </p:cViewPr>
  </p:sorterViewPr>
  <p:notesViewPr>
    <p:cSldViewPr>
      <p:cViewPr>
        <p:scale>
          <a:sx n="90" d="100"/>
          <a:sy n="90" d="100"/>
        </p:scale>
        <p:origin x="-1728" y="-48"/>
      </p:cViewPr>
      <p:guideLst>
        <p:guide orient="horz" pos="2928"/>
        <p:guide pos="216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037840" cy="464820"/>
          </a:xfrm>
          <a:prstGeom prst="rect">
            <a:avLst/>
          </a:prstGeom>
        </p:spPr>
        <p:txBody>
          <a:bodyPr vert="horz" lIns="91675" tIns="45836" rIns="91675" bIns="45836" rtlCol="0"/>
          <a:lstStyle>
            <a:lvl1pPr algn="l">
              <a:defRPr sz="1100"/>
            </a:lvl1pPr>
          </a:lstStyle>
          <a:p>
            <a:endParaRPr lang="en-US" dirty="0"/>
          </a:p>
        </p:txBody>
      </p:sp>
      <p:sp>
        <p:nvSpPr>
          <p:cNvPr id="3" name="Date Placeholder 2"/>
          <p:cNvSpPr>
            <a:spLocks noGrp="1"/>
          </p:cNvSpPr>
          <p:nvPr>
            <p:ph type="dt" sz="quarter" idx="1"/>
          </p:nvPr>
        </p:nvSpPr>
        <p:spPr>
          <a:xfrm>
            <a:off x="3970943" y="2"/>
            <a:ext cx="3037840" cy="464820"/>
          </a:xfrm>
          <a:prstGeom prst="rect">
            <a:avLst/>
          </a:prstGeom>
        </p:spPr>
        <p:txBody>
          <a:bodyPr vert="horz" lIns="91675" tIns="45836" rIns="91675" bIns="45836" rtlCol="0"/>
          <a:lstStyle>
            <a:lvl1pPr algn="r">
              <a:defRPr sz="1100"/>
            </a:lvl1pPr>
          </a:lstStyle>
          <a:p>
            <a:fld id="{58E5CD7C-3598-437E-9A91-0AD29811320A}" type="datetimeFigureOut">
              <a:rPr lang="en-US" smtClean="0"/>
              <a:t>10/10/2019</a:t>
            </a:fld>
            <a:endParaRPr lang="en-US" dirty="0"/>
          </a:p>
        </p:txBody>
      </p:sp>
      <p:sp>
        <p:nvSpPr>
          <p:cNvPr id="4" name="Footer Placeholder 3"/>
          <p:cNvSpPr>
            <a:spLocks noGrp="1"/>
          </p:cNvSpPr>
          <p:nvPr>
            <p:ph type="ftr" sz="quarter" idx="2"/>
          </p:nvPr>
        </p:nvSpPr>
        <p:spPr>
          <a:xfrm>
            <a:off x="6" y="8829969"/>
            <a:ext cx="3037840" cy="464820"/>
          </a:xfrm>
          <a:prstGeom prst="rect">
            <a:avLst/>
          </a:prstGeom>
        </p:spPr>
        <p:txBody>
          <a:bodyPr vert="horz" lIns="91675" tIns="45836" rIns="91675" bIns="45836"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43" y="8829969"/>
            <a:ext cx="3037840" cy="464820"/>
          </a:xfrm>
          <a:prstGeom prst="rect">
            <a:avLst/>
          </a:prstGeom>
        </p:spPr>
        <p:txBody>
          <a:bodyPr vert="horz" lIns="91675" tIns="45836" rIns="91675" bIns="45836" rtlCol="0" anchor="b"/>
          <a:lstStyle>
            <a:lvl1pPr algn="r">
              <a:defRPr sz="1100"/>
            </a:lvl1pPr>
          </a:lstStyle>
          <a:p>
            <a:fld id="{784D775D-5802-4DC5-A090-C14E0CFE9BAF}" type="slidenum">
              <a:rPr lang="en-US" smtClean="0"/>
              <a:t>‹#›</a:t>
            </a:fld>
            <a:endParaRPr lang="en-US" dirty="0"/>
          </a:p>
        </p:txBody>
      </p:sp>
    </p:spTree>
    <p:extLst>
      <p:ext uri="{BB962C8B-B14F-4D97-AF65-F5344CB8AC3E}">
        <p14:creationId xmlns:p14="http://schemas.microsoft.com/office/powerpoint/2010/main" val="150955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7146" cy="464503"/>
          </a:xfrm>
          <a:prstGeom prst="rect">
            <a:avLst/>
          </a:prstGeom>
        </p:spPr>
        <p:txBody>
          <a:bodyPr vert="horz" lIns="90204" tIns="45103" rIns="90204" bIns="45103" rtlCol="0"/>
          <a:lstStyle>
            <a:lvl1pPr algn="l">
              <a:defRPr sz="1100"/>
            </a:lvl1pPr>
          </a:lstStyle>
          <a:p>
            <a:endParaRPr lang="en-US" dirty="0"/>
          </a:p>
        </p:txBody>
      </p:sp>
      <p:sp>
        <p:nvSpPr>
          <p:cNvPr id="3" name="Date Placeholder 2"/>
          <p:cNvSpPr>
            <a:spLocks noGrp="1"/>
          </p:cNvSpPr>
          <p:nvPr>
            <p:ph type="dt" idx="1"/>
          </p:nvPr>
        </p:nvSpPr>
        <p:spPr>
          <a:xfrm>
            <a:off x="3971657" y="6"/>
            <a:ext cx="3037146" cy="464503"/>
          </a:xfrm>
          <a:prstGeom prst="rect">
            <a:avLst/>
          </a:prstGeom>
        </p:spPr>
        <p:txBody>
          <a:bodyPr vert="horz" lIns="90204" tIns="45103" rIns="90204" bIns="45103" rtlCol="0"/>
          <a:lstStyle>
            <a:lvl1pPr algn="r">
              <a:defRPr sz="1100"/>
            </a:lvl1pPr>
          </a:lstStyle>
          <a:p>
            <a:fld id="{EAB0A841-74AF-4845-B08E-6944EF1B27EA}" type="datetimeFigureOut">
              <a:rPr lang="en-US" smtClean="0"/>
              <a:t>10/10/2019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204" tIns="45103" rIns="90204" bIns="45103" rtlCol="0" anchor="ctr"/>
          <a:lstStyle/>
          <a:p>
            <a:endParaRPr lang="en-US" dirty="0"/>
          </a:p>
        </p:txBody>
      </p:sp>
      <p:sp>
        <p:nvSpPr>
          <p:cNvPr id="5" name="Notes Placeholder 4"/>
          <p:cNvSpPr>
            <a:spLocks noGrp="1"/>
          </p:cNvSpPr>
          <p:nvPr>
            <p:ph type="body" sz="quarter" idx="3"/>
          </p:nvPr>
        </p:nvSpPr>
        <p:spPr>
          <a:xfrm>
            <a:off x="700884" y="4415164"/>
            <a:ext cx="5608640" cy="4183697"/>
          </a:xfrm>
          <a:prstGeom prst="rect">
            <a:avLst/>
          </a:prstGeom>
        </p:spPr>
        <p:txBody>
          <a:bodyPr vert="horz" lIns="90204" tIns="45103" rIns="90204" bIns="4510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30318"/>
            <a:ext cx="3037146" cy="464503"/>
          </a:xfrm>
          <a:prstGeom prst="rect">
            <a:avLst/>
          </a:prstGeom>
        </p:spPr>
        <p:txBody>
          <a:bodyPr vert="horz" lIns="90204" tIns="45103" rIns="90204" bIns="45103"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1657" y="8830318"/>
            <a:ext cx="3037146" cy="464503"/>
          </a:xfrm>
          <a:prstGeom prst="rect">
            <a:avLst/>
          </a:prstGeom>
        </p:spPr>
        <p:txBody>
          <a:bodyPr vert="horz" lIns="90204" tIns="45103" rIns="90204" bIns="45103" rtlCol="0" anchor="b"/>
          <a:lstStyle>
            <a:lvl1pPr algn="r">
              <a:defRPr sz="1100"/>
            </a:lvl1pPr>
          </a:lstStyle>
          <a:p>
            <a:fld id="{5FB07106-86D4-4A39-9C59-F4711112F1A0}" type="slidenum">
              <a:rPr lang="en-US" smtClean="0"/>
              <a:t>‹#›</a:t>
            </a:fld>
            <a:endParaRPr lang="en-US" dirty="0"/>
          </a:p>
        </p:txBody>
      </p:sp>
    </p:spTree>
    <p:extLst>
      <p:ext uri="{BB962C8B-B14F-4D97-AF65-F5344CB8AC3E}">
        <p14:creationId xmlns:p14="http://schemas.microsoft.com/office/powerpoint/2010/main" val="134769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5</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5</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5</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5</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83749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82962-907E-4626-B7FE-D6A844F2D8AF}" type="slidenum">
              <a:rPr lang="en-US"/>
              <a:pPr/>
              <a:t>15</a:t>
            </a:fld>
            <a:endParaRPr lang="en-US" dirty="0"/>
          </a:p>
        </p:txBody>
      </p:sp>
      <p:sp>
        <p:nvSpPr>
          <p:cNvPr id="4096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9635226-B47F-4261-969A-38F8920DC7FA}" type="slidenum">
              <a:rPr lang="en-US" sz="1100"/>
              <a:pPr algn="r"/>
              <a:t>15</a:t>
            </a:fld>
            <a:endParaRPr lang="en-US" sz="1100" dirty="0"/>
          </a:p>
        </p:txBody>
      </p:sp>
      <p:sp>
        <p:nvSpPr>
          <p:cNvPr id="4096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36040-339E-42D6-B4FC-B87FBE29BFDA}" type="slidenum">
              <a:rPr lang="en-US" sz="1100"/>
              <a:pPr algn="r"/>
              <a:t>15</a:t>
            </a:fld>
            <a:endParaRPr lang="en-US" sz="1100" dirty="0"/>
          </a:p>
        </p:txBody>
      </p:sp>
      <p:sp>
        <p:nvSpPr>
          <p:cNvPr id="4096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734519F-2B45-47D2-882F-7F11EFCF30FB}" type="slidenum">
              <a:rPr lang="en-US" sz="1100"/>
              <a:pPr algn="r"/>
              <a:t>15</a:t>
            </a:fld>
            <a:endParaRPr lang="en-US" sz="1100" dirty="0"/>
          </a:p>
        </p:txBody>
      </p:sp>
      <p:sp>
        <p:nvSpPr>
          <p:cNvPr id="40964" name="Rectangle 2"/>
          <p:cNvSpPr>
            <a:spLocks noGrp="1" noRot="1" noChangeAspect="1" noChangeArrowheads="1" noTextEdit="1"/>
          </p:cNvSpPr>
          <p:nvPr>
            <p:ph type="sldImg"/>
          </p:nvPr>
        </p:nvSpPr>
        <p:spPr>
          <a:xfrm>
            <a:off x="1184275" y="695325"/>
            <a:ext cx="4649788" cy="3487738"/>
          </a:xfrm>
          <a:ln/>
        </p:spPr>
      </p:sp>
      <p:sp>
        <p:nvSpPr>
          <p:cNvPr id="40965"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21220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16</a:t>
            </a:fld>
            <a:endParaRPr lang="en-US" dirty="0"/>
          </a:p>
        </p:txBody>
      </p:sp>
    </p:spTree>
    <p:extLst>
      <p:ext uri="{BB962C8B-B14F-4D97-AF65-F5344CB8AC3E}">
        <p14:creationId xmlns:p14="http://schemas.microsoft.com/office/powerpoint/2010/main" val="8440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97848-F97B-4D9F-AC1C-33C08828802F}" type="slidenum">
              <a:rPr lang="en-US"/>
              <a:pPr/>
              <a:t>17</a:t>
            </a:fld>
            <a:endParaRPr lang="en-US" dirty="0"/>
          </a:p>
        </p:txBody>
      </p:sp>
      <p:sp>
        <p:nvSpPr>
          <p:cNvPr id="440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125D84E-CA0E-448F-9526-6BA88BB9CC17}" type="slidenum">
              <a:rPr lang="en-US" sz="1100"/>
              <a:pPr algn="r"/>
              <a:t>17</a:t>
            </a:fld>
            <a:endParaRPr lang="en-US" sz="1100" dirty="0"/>
          </a:p>
        </p:txBody>
      </p:sp>
      <p:sp>
        <p:nvSpPr>
          <p:cNvPr id="440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1648448-8D4F-416F-9B0B-FF41194F09E5}" type="slidenum">
              <a:rPr lang="en-US" sz="1100"/>
              <a:pPr algn="r"/>
              <a:t>17</a:t>
            </a:fld>
            <a:endParaRPr lang="en-US" sz="1100" dirty="0"/>
          </a:p>
        </p:txBody>
      </p:sp>
      <p:sp>
        <p:nvSpPr>
          <p:cNvPr id="440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0457454F-86A3-4B1D-82CE-652E93234025}" type="slidenum">
              <a:rPr lang="en-US" sz="1100"/>
              <a:pPr algn="r"/>
              <a:t>17</a:t>
            </a:fld>
            <a:endParaRPr lang="en-US" sz="1100" dirty="0"/>
          </a:p>
        </p:txBody>
      </p:sp>
      <p:sp>
        <p:nvSpPr>
          <p:cNvPr id="44036" name="Rectangle 2"/>
          <p:cNvSpPr>
            <a:spLocks noGrp="1" noRot="1" noChangeAspect="1" noChangeArrowheads="1" noTextEdit="1"/>
          </p:cNvSpPr>
          <p:nvPr>
            <p:ph type="sldImg"/>
          </p:nvPr>
        </p:nvSpPr>
        <p:spPr>
          <a:xfrm>
            <a:off x="1184275" y="695325"/>
            <a:ext cx="4649788" cy="3487738"/>
          </a:xfrm>
          <a:ln/>
        </p:spPr>
      </p:sp>
      <p:sp>
        <p:nvSpPr>
          <p:cNvPr id="44037"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34209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D2F8B-702E-4499-9BF5-49815BC1B410}" type="slidenum">
              <a:rPr lang="en-US"/>
              <a:pPr/>
              <a:t>18</a:t>
            </a:fld>
            <a:endParaRPr lang="en-US" dirty="0"/>
          </a:p>
        </p:txBody>
      </p:sp>
      <p:sp>
        <p:nvSpPr>
          <p:cNvPr id="4608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F5FB86D-1378-44B5-9DD6-2C525EE849E8}" type="slidenum">
              <a:rPr lang="en-US" sz="1100"/>
              <a:pPr algn="r"/>
              <a:t>18</a:t>
            </a:fld>
            <a:endParaRPr lang="en-US" sz="1100" dirty="0"/>
          </a:p>
        </p:txBody>
      </p:sp>
      <p:sp>
        <p:nvSpPr>
          <p:cNvPr id="4608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90DB2D4-0787-4D64-BFF6-753F5E314523}" type="slidenum">
              <a:rPr lang="en-US" sz="1100"/>
              <a:pPr algn="r"/>
              <a:t>18</a:t>
            </a:fld>
            <a:endParaRPr lang="en-US" sz="1100" dirty="0"/>
          </a:p>
        </p:txBody>
      </p:sp>
      <p:sp>
        <p:nvSpPr>
          <p:cNvPr id="4608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0C29B1-6879-407D-9FA9-D6CCF2E87639}" type="slidenum">
              <a:rPr lang="en-US" sz="1100"/>
              <a:pPr algn="r"/>
              <a:t>18</a:t>
            </a:fld>
            <a:endParaRPr lang="en-US" sz="1100" dirty="0"/>
          </a:p>
        </p:txBody>
      </p:sp>
      <p:sp>
        <p:nvSpPr>
          <p:cNvPr id="46084" name="Rectangle 2"/>
          <p:cNvSpPr>
            <a:spLocks noGrp="1" noRot="1" noChangeAspect="1" noChangeArrowheads="1" noTextEdit="1"/>
          </p:cNvSpPr>
          <p:nvPr>
            <p:ph type="sldImg"/>
          </p:nvPr>
        </p:nvSpPr>
        <p:spPr>
          <a:xfrm>
            <a:off x="1184275" y="695325"/>
            <a:ext cx="4649788" cy="3487738"/>
          </a:xfrm>
          <a:ln/>
        </p:spPr>
      </p:sp>
      <p:sp>
        <p:nvSpPr>
          <p:cNvPr id="46085"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42916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D2F8B-702E-4499-9BF5-49815BC1B410}" type="slidenum">
              <a:rPr lang="en-US"/>
              <a:pPr/>
              <a:t>19</a:t>
            </a:fld>
            <a:endParaRPr lang="en-US" dirty="0"/>
          </a:p>
        </p:txBody>
      </p:sp>
      <p:sp>
        <p:nvSpPr>
          <p:cNvPr id="4608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F5FB86D-1378-44B5-9DD6-2C525EE849E8}" type="slidenum">
              <a:rPr lang="en-US" sz="1100"/>
              <a:pPr algn="r"/>
              <a:t>19</a:t>
            </a:fld>
            <a:endParaRPr lang="en-US" sz="1100" dirty="0"/>
          </a:p>
        </p:txBody>
      </p:sp>
      <p:sp>
        <p:nvSpPr>
          <p:cNvPr id="4608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90DB2D4-0787-4D64-BFF6-753F5E314523}" type="slidenum">
              <a:rPr lang="en-US" sz="1100"/>
              <a:pPr algn="r"/>
              <a:t>19</a:t>
            </a:fld>
            <a:endParaRPr lang="en-US" sz="1100" dirty="0"/>
          </a:p>
        </p:txBody>
      </p:sp>
      <p:sp>
        <p:nvSpPr>
          <p:cNvPr id="4608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0C29B1-6879-407D-9FA9-D6CCF2E87639}" type="slidenum">
              <a:rPr lang="en-US" sz="1100"/>
              <a:pPr algn="r"/>
              <a:t>19</a:t>
            </a:fld>
            <a:endParaRPr lang="en-US" sz="1100" dirty="0"/>
          </a:p>
        </p:txBody>
      </p:sp>
      <p:sp>
        <p:nvSpPr>
          <p:cNvPr id="46084" name="Rectangle 2"/>
          <p:cNvSpPr>
            <a:spLocks noGrp="1" noRot="1" noChangeAspect="1" noChangeArrowheads="1" noTextEdit="1"/>
          </p:cNvSpPr>
          <p:nvPr>
            <p:ph type="sldImg"/>
          </p:nvPr>
        </p:nvSpPr>
        <p:spPr>
          <a:xfrm>
            <a:off x="1184275" y="695325"/>
            <a:ext cx="4649788" cy="3487738"/>
          </a:xfrm>
          <a:ln/>
        </p:spPr>
      </p:sp>
      <p:sp>
        <p:nvSpPr>
          <p:cNvPr id="46085"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994710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63F1A43-53EE-419E-BDB5-E619010AF59F}" type="slidenum">
              <a:rPr lang="en-US"/>
              <a:pPr/>
              <a:t>20</a:t>
            </a:fld>
            <a:endParaRPr lang="en-US" dirty="0"/>
          </a:p>
        </p:txBody>
      </p:sp>
      <p:sp>
        <p:nvSpPr>
          <p:cNvPr id="4915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F44913-EAB1-440E-8123-15C0DBA24485}" type="slidenum">
              <a:rPr lang="en-US" sz="1100"/>
              <a:pPr algn="r"/>
              <a:t>20</a:t>
            </a:fld>
            <a:endParaRPr lang="en-US" sz="1100" dirty="0"/>
          </a:p>
        </p:txBody>
      </p:sp>
      <p:sp>
        <p:nvSpPr>
          <p:cNvPr id="4915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DBDB4A7-4497-4DB8-90C4-7AA76D5B0075}" type="slidenum">
              <a:rPr lang="en-US" sz="1100"/>
              <a:pPr algn="r"/>
              <a:t>20</a:t>
            </a:fld>
            <a:endParaRPr lang="en-US" sz="1100" dirty="0"/>
          </a:p>
        </p:txBody>
      </p:sp>
      <p:sp>
        <p:nvSpPr>
          <p:cNvPr id="4915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53D7D00-DFC8-4DC9-8A62-7CE51169BFF9}" type="slidenum">
              <a:rPr lang="en-US" sz="1100"/>
              <a:pPr algn="r"/>
              <a:t>20</a:t>
            </a:fld>
            <a:endParaRPr lang="en-US" sz="1100" dirty="0"/>
          </a:p>
        </p:txBody>
      </p:sp>
      <p:sp>
        <p:nvSpPr>
          <p:cNvPr id="49156" name="Rectangle 2"/>
          <p:cNvSpPr>
            <a:spLocks noGrp="1" noRot="1" noChangeAspect="1" noChangeArrowheads="1" noTextEdit="1"/>
          </p:cNvSpPr>
          <p:nvPr>
            <p:ph type="sldImg"/>
          </p:nvPr>
        </p:nvSpPr>
        <p:spPr>
          <a:xfrm>
            <a:off x="1182688" y="695325"/>
            <a:ext cx="4649787" cy="3487738"/>
          </a:xfrm>
          <a:ln/>
        </p:spPr>
      </p:sp>
    </p:spTree>
    <p:extLst>
      <p:ext uri="{BB962C8B-B14F-4D97-AF65-F5344CB8AC3E}">
        <p14:creationId xmlns:p14="http://schemas.microsoft.com/office/powerpoint/2010/main" val="215631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Water One,</a:t>
            </a:r>
            <a:r>
              <a:rPr lang="en-US" sz="2400" baseline="0" dirty="0" smtClean="0"/>
              <a:t> Kansas is very diligent about avoiding rate volatility. Their budget stresses this point. As</a:t>
            </a:r>
            <a:r>
              <a:rPr lang="en-US" sz="2400" dirty="0" smtClean="0"/>
              <a:t> Mike mentioned in the prior slide, </a:t>
            </a:r>
            <a:r>
              <a:rPr lang="en-US" sz="2400" baseline="0" dirty="0" smtClean="0"/>
              <a:t>many governments use inflation rates  as a guide to fee or tax increases.</a:t>
            </a:r>
            <a:endParaRPr lang="en-US" sz="2400" dirty="0"/>
          </a:p>
        </p:txBody>
      </p:sp>
      <p:sp>
        <p:nvSpPr>
          <p:cNvPr id="4" name="Slide Number Placeholder 3"/>
          <p:cNvSpPr>
            <a:spLocks noGrp="1"/>
          </p:cNvSpPr>
          <p:nvPr>
            <p:ph type="sldNum" sz="quarter" idx="10"/>
          </p:nvPr>
        </p:nvSpPr>
        <p:spPr/>
        <p:txBody>
          <a:bodyPr/>
          <a:lstStyle/>
          <a:p>
            <a:fld id="{5FB07106-86D4-4A39-9C59-F4711112F1A0}" type="slidenum">
              <a:rPr lang="en-US" smtClean="0"/>
              <a:t>21</a:t>
            </a:fld>
            <a:endParaRPr lang="en-US" dirty="0"/>
          </a:p>
        </p:txBody>
      </p:sp>
    </p:spTree>
    <p:extLst>
      <p:ext uri="{BB962C8B-B14F-4D97-AF65-F5344CB8AC3E}">
        <p14:creationId xmlns:p14="http://schemas.microsoft.com/office/powerpoint/2010/main" val="367019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167379" y="4415165"/>
            <a:ext cx="6520398" cy="4183697"/>
          </a:xfrm>
        </p:spPr>
        <p:txBody>
          <a:bodyPr/>
          <a:lstStyle/>
          <a:p>
            <a:endParaRPr lang="en-US" sz="2400" dirty="0"/>
          </a:p>
        </p:txBody>
      </p:sp>
      <p:sp>
        <p:nvSpPr>
          <p:cNvPr id="4" name="Slide Number Placeholder 3"/>
          <p:cNvSpPr>
            <a:spLocks noGrp="1"/>
          </p:cNvSpPr>
          <p:nvPr>
            <p:ph type="sldNum" sz="quarter" idx="10"/>
          </p:nvPr>
        </p:nvSpPr>
        <p:spPr/>
        <p:txBody>
          <a:bodyPr/>
          <a:lstStyle/>
          <a:p>
            <a:fld id="{5FB07106-86D4-4A39-9C59-F4711112F1A0}" type="slidenum">
              <a:rPr lang="en-US" smtClean="0"/>
              <a:t>22</a:t>
            </a:fld>
            <a:endParaRPr lang="en-US" dirty="0"/>
          </a:p>
        </p:txBody>
      </p:sp>
    </p:spTree>
    <p:extLst>
      <p:ext uri="{BB962C8B-B14F-4D97-AF65-F5344CB8AC3E}">
        <p14:creationId xmlns:p14="http://schemas.microsoft.com/office/powerpoint/2010/main" val="251931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F4395D7B-6656-4002-9EF9-9ACCA08F7FB3}" type="slidenum">
              <a:rPr lang="en-US" sz="1100"/>
              <a:pPr/>
              <a:t>23</a:t>
            </a:fld>
            <a:endParaRPr lang="en-US" sz="1100" dirty="0"/>
          </a:p>
        </p:txBody>
      </p:sp>
      <p:sp>
        <p:nvSpPr>
          <p:cNvPr id="25293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53BAF4D-A04C-4ED3-ACA5-BD6FDC29F09C}" type="slidenum">
              <a:rPr lang="en-US" sz="1100"/>
              <a:pPr algn="r"/>
              <a:t>23</a:t>
            </a:fld>
            <a:endParaRPr lang="en-US" sz="1100" dirty="0"/>
          </a:p>
        </p:txBody>
      </p:sp>
      <p:sp>
        <p:nvSpPr>
          <p:cNvPr id="25293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760086D2-0051-4551-A9AC-19C207B82E80}" type="slidenum">
              <a:rPr lang="en-US" sz="1100"/>
              <a:pPr algn="r"/>
              <a:t>23</a:t>
            </a:fld>
            <a:endParaRPr lang="en-US" sz="1100" dirty="0"/>
          </a:p>
        </p:txBody>
      </p:sp>
      <p:sp>
        <p:nvSpPr>
          <p:cNvPr id="252932" name="Rectangle 2"/>
          <p:cNvSpPr>
            <a:spLocks noGrp="1" noRot="1" noChangeAspect="1" noChangeArrowheads="1" noTextEdit="1"/>
          </p:cNvSpPr>
          <p:nvPr>
            <p:ph type="sldImg"/>
          </p:nvPr>
        </p:nvSpPr>
        <p:spPr>
          <a:xfrm>
            <a:off x="1181100" y="695325"/>
            <a:ext cx="4651375" cy="3487738"/>
          </a:xfrm>
          <a:ln/>
        </p:spPr>
      </p:sp>
      <p:sp>
        <p:nvSpPr>
          <p:cNvPr id="252933"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428057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2A67C054-8FCD-4494-85D0-C5CBAAF6A1B9}" type="slidenum">
              <a:rPr lang="en-US" sz="1100"/>
              <a:pPr/>
              <a:t>25</a:t>
            </a:fld>
            <a:endParaRPr lang="en-US" sz="1100" dirty="0"/>
          </a:p>
        </p:txBody>
      </p:sp>
      <p:sp>
        <p:nvSpPr>
          <p:cNvPr id="180226"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B305EED4-2D64-4733-A759-5C96346C1704}" type="slidenum">
              <a:rPr lang="en-US" sz="1100"/>
              <a:pPr algn="r"/>
              <a:t>25</a:t>
            </a:fld>
            <a:endParaRPr lang="en-US" sz="1100" dirty="0"/>
          </a:p>
        </p:txBody>
      </p:sp>
      <p:sp>
        <p:nvSpPr>
          <p:cNvPr id="180227"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5F0C554A-0AC6-4DA0-A267-F936A06F87C0}" type="slidenum">
              <a:rPr lang="en-US" sz="1100"/>
              <a:pPr algn="r"/>
              <a:t>25</a:t>
            </a:fld>
            <a:endParaRPr lang="en-US" sz="1100" dirty="0"/>
          </a:p>
        </p:txBody>
      </p:sp>
      <p:sp>
        <p:nvSpPr>
          <p:cNvPr id="180228"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318633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6</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6</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6</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6</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75593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2ACB0294-D9F3-4217-A720-846D46F5126F}" type="slidenum">
              <a:rPr lang="en-US" sz="1100"/>
              <a:pPr/>
              <a:t>26</a:t>
            </a:fld>
            <a:endParaRPr lang="en-US" sz="1100" dirty="0"/>
          </a:p>
        </p:txBody>
      </p:sp>
      <p:sp>
        <p:nvSpPr>
          <p:cNvPr id="182274"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B7EF91C3-C225-4A26-9C12-66667981F633}" type="slidenum">
              <a:rPr lang="en-US" sz="1100"/>
              <a:pPr algn="r"/>
              <a:t>26</a:t>
            </a:fld>
            <a:endParaRPr lang="en-US" sz="1100" dirty="0"/>
          </a:p>
        </p:txBody>
      </p:sp>
      <p:sp>
        <p:nvSpPr>
          <p:cNvPr id="182275"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2A7B29DE-2E70-46CA-B854-122F8A9DB401}" type="slidenum">
              <a:rPr lang="en-US" sz="1100"/>
              <a:pPr algn="r"/>
              <a:t>26</a:t>
            </a:fld>
            <a:endParaRPr lang="en-US" sz="1100" dirty="0"/>
          </a:p>
        </p:txBody>
      </p:sp>
      <p:sp>
        <p:nvSpPr>
          <p:cNvPr id="182276"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198924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2ACB0294-D9F3-4217-A720-846D46F5126F}" type="slidenum">
              <a:rPr lang="en-US" sz="1100"/>
              <a:pPr/>
              <a:t>27</a:t>
            </a:fld>
            <a:endParaRPr lang="en-US" sz="1100" dirty="0"/>
          </a:p>
        </p:txBody>
      </p:sp>
      <p:sp>
        <p:nvSpPr>
          <p:cNvPr id="182274"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B7EF91C3-C225-4A26-9C12-66667981F633}" type="slidenum">
              <a:rPr lang="en-US" sz="1100"/>
              <a:pPr algn="r"/>
              <a:t>27</a:t>
            </a:fld>
            <a:endParaRPr lang="en-US" sz="1100" dirty="0"/>
          </a:p>
        </p:txBody>
      </p:sp>
      <p:sp>
        <p:nvSpPr>
          <p:cNvPr id="182275"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2A7B29DE-2E70-46CA-B854-122F8A9DB401}" type="slidenum">
              <a:rPr lang="en-US" sz="1100"/>
              <a:pPr algn="r"/>
              <a:t>27</a:t>
            </a:fld>
            <a:endParaRPr lang="en-US" sz="1100" dirty="0"/>
          </a:p>
        </p:txBody>
      </p:sp>
      <p:sp>
        <p:nvSpPr>
          <p:cNvPr id="182276"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636254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F4395D7B-6656-4002-9EF9-9ACCA08F7FB3}" type="slidenum">
              <a:rPr lang="en-US" sz="1100"/>
              <a:pPr/>
              <a:t>28</a:t>
            </a:fld>
            <a:endParaRPr lang="en-US" sz="1100" dirty="0"/>
          </a:p>
        </p:txBody>
      </p:sp>
      <p:sp>
        <p:nvSpPr>
          <p:cNvPr id="25293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53BAF4D-A04C-4ED3-ACA5-BD6FDC29F09C}" type="slidenum">
              <a:rPr lang="en-US" sz="1100"/>
              <a:pPr algn="r"/>
              <a:t>28</a:t>
            </a:fld>
            <a:endParaRPr lang="en-US" sz="1100" dirty="0"/>
          </a:p>
        </p:txBody>
      </p:sp>
      <p:sp>
        <p:nvSpPr>
          <p:cNvPr id="25293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760086D2-0051-4551-A9AC-19C207B82E80}" type="slidenum">
              <a:rPr lang="en-US" sz="1100"/>
              <a:pPr algn="r"/>
              <a:t>28</a:t>
            </a:fld>
            <a:endParaRPr lang="en-US" sz="1100" dirty="0"/>
          </a:p>
        </p:txBody>
      </p:sp>
      <p:sp>
        <p:nvSpPr>
          <p:cNvPr id="252932" name="Rectangle 2"/>
          <p:cNvSpPr>
            <a:spLocks noGrp="1" noRot="1" noChangeAspect="1" noChangeArrowheads="1" noTextEdit="1"/>
          </p:cNvSpPr>
          <p:nvPr>
            <p:ph type="sldImg"/>
          </p:nvPr>
        </p:nvSpPr>
        <p:spPr>
          <a:xfrm>
            <a:off x="1181100" y="695325"/>
            <a:ext cx="4651375" cy="3487738"/>
          </a:xfrm>
          <a:ln/>
        </p:spPr>
      </p:sp>
      <p:sp>
        <p:nvSpPr>
          <p:cNvPr id="252933"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84904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6DFC3464-69A6-4DEA-BE6D-ABF24706ACC9}" type="slidenum">
              <a:rPr lang="en-US" sz="1100"/>
              <a:pPr/>
              <a:t>29</a:t>
            </a:fld>
            <a:endParaRPr lang="en-US" sz="1100" dirty="0"/>
          </a:p>
        </p:txBody>
      </p:sp>
      <p:sp>
        <p:nvSpPr>
          <p:cNvPr id="254978"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23EA74FC-96D0-46D2-A2B0-AA46527B6B4C}" type="slidenum">
              <a:rPr lang="en-US" sz="1100"/>
              <a:pPr algn="r"/>
              <a:t>29</a:t>
            </a:fld>
            <a:endParaRPr lang="en-US" sz="1100" dirty="0"/>
          </a:p>
        </p:txBody>
      </p:sp>
      <p:sp>
        <p:nvSpPr>
          <p:cNvPr id="254979"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B0E70CA4-CDFF-46CF-9757-F4E694122284}" type="slidenum">
              <a:rPr lang="en-US" sz="1100"/>
              <a:pPr algn="r"/>
              <a:t>29</a:t>
            </a:fld>
            <a:endParaRPr lang="en-US" sz="1100" dirty="0"/>
          </a:p>
        </p:txBody>
      </p:sp>
      <p:sp>
        <p:nvSpPr>
          <p:cNvPr id="254980" name="Rectangle 2"/>
          <p:cNvSpPr>
            <a:spLocks noGrp="1" noRot="1" noChangeAspect="1" noChangeArrowheads="1" noTextEdit="1"/>
          </p:cNvSpPr>
          <p:nvPr>
            <p:ph type="sldImg"/>
          </p:nvPr>
        </p:nvSpPr>
        <p:spPr>
          <a:xfrm>
            <a:off x="1181100" y="695325"/>
            <a:ext cx="4651375" cy="3487738"/>
          </a:xfrm>
          <a:ln/>
        </p:spPr>
      </p:sp>
      <p:sp>
        <p:nvSpPr>
          <p:cNvPr id="254981"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itchFamily="34" charset="0"/>
              </a:rPr>
              <a:t>The city of Abilene, Texas notes that retirements and management succession is a major issue.  The issue is identified and one step in solving this problem is offered.</a:t>
            </a:r>
          </a:p>
        </p:txBody>
      </p:sp>
    </p:spTree>
    <p:extLst>
      <p:ext uri="{BB962C8B-B14F-4D97-AF65-F5344CB8AC3E}">
        <p14:creationId xmlns:p14="http://schemas.microsoft.com/office/powerpoint/2010/main" val="367636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6DFC3464-69A6-4DEA-BE6D-ABF24706ACC9}" type="slidenum">
              <a:rPr lang="en-US" sz="1100"/>
              <a:pPr/>
              <a:t>30</a:t>
            </a:fld>
            <a:endParaRPr lang="en-US" sz="1100" dirty="0"/>
          </a:p>
        </p:txBody>
      </p:sp>
      <p:sp>
        <p:nvSpPr>
          <p:cNvPr id="254978"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23EA74FC-96D0-46D2-A2B0-AA46527B6B4C}" type="slidenum">
              <a:rPr lang="en-US" sz="1100"/>
              <a:pPr algn="r"/>
              <a:t>30</a:t>
            </a:fld>
            <a:endParaRPr lang="en-US" sz="1100" dirty="0"/>
          </a:p>
        </p:txBody>
      </p:sp>
      <p:sp>
        <p:nvSpPr>
          <p:cNvPr id="254979"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B0E70CA4-CDFF-46CF-9757-F4E694122284}" type="slidenum">
              <a:rPr lang="en-US" sz="1100"/>
              <a:pPr algn="r"/>
              <a:t>30</a:t>
            </a:fld>
            <a:endParaRPr lang="en-US" sz="1100" dirty="0"/>
          </a:p>
        </p:txBody>
      </p:sp>
      <p:sp>
        <p:nvSpPr>
          <p:cNvPr id="254980" name="Rectangle 2"/>
          <p:cNvSpPr>
            <a:spLocks noGrp="1" noRot="1" noChangeAspect="1" noChangeArrowheads="1" noTextEdit="1"/>
          </p:cNvSpPr>
          <p:nvPr>
            <p:ph type="sldImg"/>
          </p:nvPr>
        </p:nvSpPr>
        <p:spPr>
          <a:xfrm>
            <a:off x="1181100" y="695325"/>
            <a:ext cx="4651375" cy="3487738"/>
          </a:xfrm>
          <a:ln/>
        </p:spPr>
      </p:sp>
      <p:sp>
        <p:nvSpPr>
          <p:cNvPr id="254981"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itchFamily="34" charset="0"/>
              </a:rPr>
              <a:t>The city of Abilene, Texas notes that retirements and management succession is a major issue.  The issue is identified and one step in solving this problem is offered.</a:t>
            </a:r>
          </a:p>
        </p:txBody>
      </p:sp>
    </p:spTree>
    <p:extLst>
      <p:ext uri="{BB962C8B-B14F-4D97-AF65-F5344CB8AC3E}">
        <p14:creationId xmlns:p14="http://schemas.microsoft.com/office/powerpoint/2010/main" val="134006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8C4E7-38FF-44A9-95B7-757C195A2B32}" type="slidenum">
              <a:rPr lang="en-US"/>
              <a:pPr/>
              <a:t>31</a:t>
            </a:fld>
            <a:endParaRPr lang="en-US" dirty="0"/>
          </a:p>
        </p:txBody>
      </p:sp>
      <p:sp>
        <p:nvSpPr>
          <p:cNvPr id="5529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5CA54AB-8307-45A1-9E9F-DC52146BF923}" type="slidenum">
              <a:rPr lang="en-US" sz="1100"/>
              <a:pPr algn="r"/>
              <a:t>31</a:t>
            </a:fld>
            <a:endParaRPr lang="en-US" sz="1100" dirty="0"/>
          </a:p>
        </p:txBody>
      </p:sp>
      <p:sp>
        <p:nvSpPr>
          <p:cNvPr id="5529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D75C6D4-B22C-4B04-8115-CA2D58FC28D5}" type="slidenum">
              <a:rPr lang="en-US" sz="1100"/>
              <a:pPr algn="r"/>
              <a:t>31</a:t>
            </a:fld>
            <a:endParaRPr lang="en-US" sz="1100" dirty="0"/>
          </a:p>
        </p:txBody>
      </p:sp>
      <p:sp>
        <p:nvSpPr>
          <p:cNvPr id="5529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4886B18-5383-472E-BD33-6632704786CC}" type="slidenum">
              <a:rPr lang="en-US" sz="1100"/>
              <a:pPr algn="r"/>
              <a:t>31</a:t>
            </a:fld>
            <a:endParaRPr lang="en-US" sz="1100" dirty="0"/>
          </a:p>
        </p:txBody>
      </p:sp>
      <p:sp>
        <p:nvSpPr>
          <p:cNvPr id="55300" name="Rectangle 2"/>
          <p:cNvSpPr>
            <a:spLocks noGrp="1" noRot="1" noChangeAspect="1" noChangeArrowheads="1" noTextEdit="1"/>
          </p:cNvSpPr>
          <p:nvPr>
            <p:ph type="sldImg"/>
          </p:nvPr>
        </p:nvSpPr>
        <p:spPr>
          <a:xfrm>
            <a:off x="1184275" y="695325"/>
            <a:ext cx="4649788" cy="3487738"/>
          </a:xfrm>
          <a:ln/>
        </p:spPr>
      </p:sp>
      <p:sp>
        <p:nvSpPr>
          <p:cNvPr id="5530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10805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8C4E7-38FF-44A9-95B7-757C195A2B32}" type="slidenum">
              <a:rPr lang="en-US"/>
              <a:pPr/>
              <a:t>32</a:t>
            </a:fld>
            <a:endParaRPr lang="en-US" dirty="0"/>
          </a:p>
        </p:txBody>
      </p:sp>
      <p:sp>
        <p:nvSpPr>
          <p:cNvPr id="5529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5CA54AB-8307-45A1-9E9F-DC52146BF923}" type="slidenum">
              <a:rPr lang="en-US" sz="1100"/>
              <a:pPr algn="r"/>
              <a:t>32</a:t>
            </a:fld>
            <a:endParaRPr lang="en-US" sz="1100" dirty="0"/>
          </a:p>
        </p:txBody>
      </p:sp>
      <p:sp>
        <p:nvSpPr>
          <p:cNvPr id="5529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D75C6D4-B22C-4B04-8115-CA2D58FC28D5}" type="slidenum">
              <a:rPr lang="en-US" sz="1100"/>
              <a:pPr algn="r"/>
              <a:t>32</a:t>
            </a:fld>
            <a:endParaRPr lang="en-US" sz="1100" dirty="0"/>
          </a:p>
        </p:txBody>
      </p:sp>
      <p:sp>
        <p:nvSpPr>
          <p:cNvPr id="5529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4886B18-5383-472E-BD33-6632704786CC}" type="slidenum">
              <a:rPr lang="en-US" sz="1100"/>
              <a:pPr algn="r"/>
              <a:t>32</a:t>
            </a:fld>
            <a:endParaRPr lang="en-US" sz="1100" dirty="0"/>
          </a:p>
        </p:txBody>
      </p:sp>
      <p:sp>
        <p:nvSpPr>
          <p:cNvPr id="55300" name="Rectangle 2"/>
          <p:cNvSpPr>
            <a:spLocks noGrp="1" noRot="1" noChangeAspect="1" noChangeArrowheads="1" noTextEdit="1"/>
          </p:cNvSpPr>
          <p:nvPr>
            <p:ph type="sldImg"/>
          </p:nvPr>
        </p:nvSpPr>
        <p:spPr>
          <a:xfrm>
            <a:off x="1184275" y="695325"/>
            <a:ext cx="4649788" cy="3487738"/>
          </a:xfrm>
          <a:ln/>
        </p:spPr>
      </p:sp>
      <p:sp>
        <p:nvSpPr>
          <p:cNvPr id="5530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14046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CD161-8E26-4976-8400-6697B8F71F87}" type="slidenum">
              <a:rPr lang="en-US"/>
              <a:pPr/>
              <a:t>34</a:t>
            </a:fld>
            <a:endParaRPr lang="en-US" dirty="0"/>
          </a:p>
        </p:txBody>
      </p:sp>
      <p:sp>
        <p:nvSpPr>
          <p:cNvPr id="1720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571B37D-94E9-46D8-B2E9-01015F9994CA}" type="slidenum">
              <a:rPr lang="en-US" sz="1100"/>
              <a:pPr algn="r"/>
              <a:t>34</a:t>
            </a:fld>
            <a:endParaRPr lang="en-US" sz="1100" dirty="0"/>
          </a:p>
        </p:txBody>
      </p:sp>
      <p:sp>
        <p:nvSpPr>
          <p:cNvPr id="1720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61E9A56-03F4-441D-AC82-5C8AC49571A7}" type="slidenum">
              <a:rPr lang="en-US" sz="1100"/>
              <a:pPr algn="r"/>
              <a:t>34</a:t>
            </a:fld>
            <a:endParaRPr lang="en-US" sz="1100" dirty="0"/>
          </a:p>
        </p:txBody>
      </p:sp>
      <p:sp>
        <p:nvSpPr>
          <p:cNvPr id="1720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B09DBCD-D053-47A9-9D76-74B415617D24}" type="slidenum">
              <a:rPr lang="en-US" sz="1100"/>
              <a:pPr algn="r"/>
              <a:t>34</a:t>
            </a:fld>
            <a:endParaRPr lang="en-US" sz="1100" dirty="0"/>
          </a:p>
        </p:txBody>
      </p:sp>
      <p:sp>
        <p:nvSpPr>
          <p:cNvPr id="172036" name="Rectangle 2"/>
          <p:cNvSpPr>
            <a:spLocks noGrp="1" noRot="1" noChangeAspect="1" noChangeArrowheads="1" noTextEdit="1"/>
          </p:cNvSpPr>
          <p:nvPr>
            <p:ph type="sldImg"/>
          </p:nvPr>
        </p:nvSpPr>
        <p:spPr>
          <a:xfrm>
            <a:off x="1184275" y="695325"/>
            <a:ext cx="4649788" cy="3487738"/>
          </a:xfrm>
          <a:ln/>
        </p:spPr>
      </p:sp>
      <p:sp>
        <p:nvSpPr>
          <p:cNvPr id="172037"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289557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ED8A9-DD14-48B5-86D1-2209977B4A7D}" type="slidenum">
              <a:rPr lang="en-US"/>
              <a:pPr/>
              <a:t>35</a:t>
            </a:fld>
            <a:endParaRPr lang="en-US" dirty="0"/>
          </a:p>
        </p:txBody>
      </p:sp>
      <p:sp>
        <p:nvSpPr>
          <p:cNvPr id="17715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748DD9A-1EFE-4B00-89EA-7A8300ED6C45}" type="slidenum">
              <a:rPr lang="en-US" sz="1100"/>
              <a:pPr algn="r"/>
              <a:t>35</a:t>
            </a:fld>
            <a:endParaRPr lang="en-US" sz="1100" dirty="0"/>
          </a:p>
        </p:txBody>
      </p:sp>
      <p:sp>
        <p:nvSpPr>
          <p:cNvPr id="17715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1DCFA75-B696-4957-9A10-53169417FBDB}" type="slidenum">
              <a:rPr lang="en-US" sz="1100"/>
              <a:pPr algn="r"/>
              <a:t>35</a:t>
            </a:fld>
            <a:endParaRPr lang="en-US" sz="1100" dirty="0"/>
          </a:p>
        </p:txBody>
      </p:sp>
      <p:sp>
        <p:nvSpPr>
          <p:cNvPr id="17715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8E8CBCB-B991-435A-B0E0-79B659268605}" type="slidenum">
              <a:rPr lang="en-US" sz="1100"/>
              <a:pPr algn="r"/>
              <a:t>35</a:t>
            </a:fld>
            <a:endParaRPr lang="en-US" sz="1100" dirty="0"/>
          </a:p>
        </p:txBody>
      </p:sp>
      <p:sp>
        <p:nvSpPr>
          <p:cNvPr id="177156" name="Rectangle 2"/>
          <p:cNvSpPr>
            <a:spLocks noGrp="1" noRot="1" noChangeAspect="1" noChangeArrowheads="1" noTextEdit="1"/>
          </p:cNvSpPr>
          <p:nvPr>
            <p:ph type="sldImg"/>
          </p:nvPr>
        </p:nvSpPr>
        <p:spPr>
          <a:xfrm>
            <a:off x="1184275" y="695325"/>
            <a:ext cx="4649788" cy="3487738"/>
          </a:xfrm>
          <a:ln/>
        </p:spPr>
      </p:sp>
      <p:sp>
        <p:nvSpPr>
          <p:cNvPr id="177157"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080882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46">
              <a:defRPr sz="2000">
                <a:solidFill>
                  <a:schemeClr val="tx1"/>
                </a:solidFill>
                <a:latin typeface="Arial" pitchFamily="34" charset="0"/>
              </a:defRPr>
            </a:lvl1pPr>
            <a:lvl2pPr marL="736672" indent="-283335" defTabSz="914546">
              <a:defRPr sz="2000">
                <a:solidFill>
                  <a:schemeClr val="tx1"/>
                </a:solidFill>
                <a:latin typeface="Arial" pitchFamily="34" charset="0"/>
              </a:defRPr>
            </a:lvl2pPr>
            <a:lvl3pPr marL="1133341" indent="-226667" defTabSz="914546">
              <a:defRPr sz="2000">
                <a:solidFill>
                  <a:schemeClr val="tx1"/>
                </a:solidFill>
                <a:latin typeface="Arial" pitchFamily="34" charset="0"/>
              </a:defRPr>
            </a:lvl3pPr>
            <a:lvl4pPr marL="1586679" indent="-226667" defTabSz="914546">
              <a:defRPr sz="2000">
                <a:solidFill>
                  <a:schemeClr val="tx1"/>
                </a:solidFill>
                <a:latin typeface="Arial" pitchFamily="34" charset="0"/>
              </a:defRPr>
            </a:lvl4pPr>
            <a:lvl5pPr marL="2040012" indent="-226667" defTabSz="914546">
              <a:defRPr sz="2000">
                <a:solidFill>
                  <a:schemeClr val="tx1"/>
                </a:solidFill>
                <a:latin typeface="Arial" pitchFamily="34" charset="0"/>
              </a:defRPr>
            </a:lvl5pPr>
            <a:lvl6pPr marL="2493350" indent="-226667" defTabSz="914546" fontAlgn="base">
              <a:spcBef>
                <a:spcPct val="0"/>
              </a:spcBef>
              <a:spcAft>
                <a:spcPct val="0"/>
              </a:spcAft>
              <a:defRPr sz="2000">
                <a:solidFill>
                  <a:schemeClr val="tx1"/>
                </a:solidFill>
                <a:latin typeface="Arial" pitchFamily="34" charset="0"/>
              </a:defRPr>
            </a:lvl6pPr>
            <a:lvl7pPr marL="2946686" indent="-226667" defTabSz="914546" fontAlgn="base">
              <a:spcBef>
                <a:spcPct val="0"/>
              </a:spcBef>
              <a:spcAft>
                <a:spcPct val="0"/>
              </a:spcAft>
              <a:defRPr sz="2000">
                <a:solidFill>
                  <a:schemeClr val="tx1"/>
                </a:solidFill>
                <a:latin typeface="Arial" pitchFamily="34" charset="0"/>
              </a:defRPr>
            </a:lvl7pPr>
            <a:lvl8pPr marL="3400024" indent="-226667" defTabSz="914546" fontAlgn="base">
              <a:spcBef>
                <a:spcPct val="0"/>
              </a:spcBef>
              <a:spcAft>
                <a:spcPct val="0"/>
              </a:spcAft>
              <a:defRPr sz="2000">
                <a:solidFill>
                  <a:schemeClr val="tx1"/>
                </a:solidFill>
                <a:latin typeface="Arial" pitchFamily="34" charset="0"/>
              </a:defRPr>
            </a:lvl8pPr>
            <a:lvl9pPr marL="3853359" indent="-226667" defTabSz="914546" fontAlgn="base">
              <a:spcBef>
                <a:spcPct val="0"/>
              </a:spcBef>
              <a:spcAft>
                <a:spcPct val="0"/>
              </a:spcAft>
              <a:defRPr sz="2000">
                <a:solidFill>
                  <a:schemeClr val="tx1"/>
                </a:solidFill>
                <a:latin typeface="Arial" pitchFamily="34" charset="0"/>
              </a:defRPr>
            </a:lvl9pPr>
          </a:lstStyle>
          <a:p>
            <a:fld id="{8BC4E76C-9278-4744-B9D5-41F672B01395}" type="slidenum">
              <a:rPr lang="en-US" sz="1100"/>
              <a:pPr/>
              <a:t>36</a:t>
            </a:fld>
            <a:endParaRPr lang="en-US" sz="1100" dirty="0"/>
          </a:p>
        </p:txBody>
      </p:sp>
      <p:sp>
        <p:nvSpPr>
          <p:cNvPr id="172034"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4" rIns="91651" bIns="45824"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3FD43B75-8FD3-4954-AD25-6346309477B7}" type="slidenum">
              <a:rPr lang="en-US" sz="1100"/>
              <a:pPr algn="r"/>
              <a:t>36</a:t>
            </a:fld>
            <a:endParaRPr lang="en-US" sz="1100" dirty="0"/>
          </a:p>
        </p:txBody>
      </p:sp>
      <p:sp>
        <p:nvSpPr>
          <p:cNvPr id="172035"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4" rIns="91651" bIns="45824"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1831711-36E2-48B9-9C9A-370B300569BC}" type="slidenum">
              <a:rPr lang="en-US" sz="1100"/>
              <a:pPr algn="r"/>
              <a:t>36</a:t>
            </a:fld>
            <a:endParaRPr lang="en-US" sz="1100" dirty="0"/>
          </a:p>
        </p:txBody>
      </p:sp>
      <p:sp>
        <p:nvSpPr>
          <p:cNvPr id="172036" name="Rectangle 2"/>
          <p:cNvSpPr>
            <a:spLocks noGrp="1" noRot="1" noChangeAspect="1" noChangeArrowheads="1" noTextEdit="1"/>
          </p:cNvSpPr>
          <p:nvPr>
            <p:ph type="sldImg"/>
          </p:nvPr>
        </p:nvSpPr>
        <p:spPr>
          <a:xfrm>
            <a:off x="1181100" y="695325"/>
            <a:ext cx="4651375" cy="3487738"/>
          </a:xfrm>
          <a:ln/>
        </p:spPr>
      </p:sp>
      <p:sp>
        <p:nvSpPr>
          <p:cNvPr id="172037" name="Rectangle 3"/>
          <p:cNvSpPr>
            <a:spLocks noGrp="1" noChangeArrowheads="1"/>
          </p:cNvSpPr>
          <p:nvPr>
            <p:ph type="body" idx="1"/>
          </p:nvPr>
        </p:nvSpPr>
        <p:spPr>
          <a:xfrm>
            <a:off x="934722"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196449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7</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7</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7</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7</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311259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46">
              <a:defRPr sz="2000">
                <a:solidFill>
                  <a:schemeClr val="tx1"/>
                </a:solidFill>
                <a:latin typeface="Arial" pitchFamily="34" charset="0"/>
              </a:defRPr>
            </a:lvl1pPr>
            <a:lvl2pPr marL="736672" indent="-283335" defTabSz="914546">
              <a:defRPr sz="2000">
                <a:solidFill>
                  <a:schemeClr val="tx1"/>
                </a:solidFill>
                <a:latin typeface="Arial" pitchFamily="34" charset="0"/>
              </a:defRPr>
            </a:lvl2pPr>
            <a:lvl3pPr marL="1133341" indent="-226667" defTabSz="914546">
              <a:defRPr sz="2000">
                <a:solidFill>
                  <a:schemeClr val="tx1"/>
                </a:solidFill>
                <a:latin typeface="Arial" pitchFamily="34" charset="0"/>
              </a:defRPr>
            </a:lvl3pPr>
            <a:lvl4pPr marL="1586679" indent="-226667" defTabSz="914546">
              <a:defRPr sz="2000">
                <a:solidFill>
                  <a:schemeClr val="tx1"/>
                </a:solidFill>
                <a:latin typeface="Arial" pitchFamily="34" charset="0"/>
              </a:defRPr>
            </a:lvl4pPr>
            <a:lvl5pPr marL="2040012" indent="-226667" defTabSz="914546">
              <a:defRPr sz="2000">
                <a:solidFill>
                  <a:schemeClr val="tx1"/>
                </a:solidFill>
                <a:latin typeface="Arial" pitchFamily="34" charset="0"/>
              </a:defRPr>
            </a:lvl5pPr>
            <a:lvl6pPr marL="2493350" indent="-226667" defTabSz="914546" fontAlgn="base">
              <a:spcBef>
                <a:spcPct val="0"/>
              </a:spcBef>
              <a:spcAft>
                <a:spcPct val="0"/>
              </a:spcAft>
              <a:defRPr sz="2000">
                <a:solidFill>
                  <a:schemeClr val="tx1"/>
                </a:solidFill>
                <a:latin typeface="Arial" pitchFamily="34" charset="0"/>
              </a:defRPr>
            </a:lvl6pPr>
            <a:lvl7pPr marL="2946686" indent="-226667" defTabSz="914546" fontAlgn="base">
              <a:spcBef>
                <a:spcPct val="0"/>
              </a:spcBef>
              <a:spcAft>
                <a:spcPct val="0"/>
              </a:spcAft>
              <a:defRPr sz="2000">
                <a:solidFill>
                  <a:schemeClr val="tx1"/>
                </a:solidFill>
                <a:latin typeface="Arial" pitchFamily="34" charset="0"/>
              </a:defRPr>
            </a:lvl7pPr>
            <a:lvl8pPr marL="3400024" indent="-226667" defTabSz="914546" fontAlgn="base">
              <a:spcBef>
                <a:spcPct val="0"/>
              </a:spcBef>
              <a:spcAft>
                <a:spcPct val="0"/>
              </a:spcAft>
              <a:defRPr sz="2000">
                <a:solidFill>
                  <a:schemeClr val="tx1"/>
                </a:solidFill>
                <a:latin typeface="Arial" pitchFamily="34" charset="0"/>
              </a:defRPr>
            </a:lvl8pPr>
            <a:lvl9pPr marL="3853359" indent="-226667" defTabSz="914546" fontAlgn="base">
              <a:spcBef>
                <a:spcPct val="0"/>
              </a:spcBef>
              <a:spcAft>
                <a:spcPct val="0"/>
              </a:spcAft>
              <a:defRPr sz="2000">
                <a:solidFill>
                  <a:schemeClr val="tx1"/>
                </a:solidFill>
                <a:latin typeface="Arial" pitchFamily="34" charset="0"/>
              </a:defRPr>
            </a:lvl9pPr>
          </a:lstStyle>
          <a:p>
            <a:fld id="{8BC4E76C-9278-4744-B9D5-41F672B01395}" type="slidenum">
              <a:rPr lang="en-US" sz="1100"/>
              <a:pPr/>
              <a:t>37</a:t>
            </a:fld>
            <a:endParaRPr lang="en-US" sz="1100" dirty="0"/>
          </a:p>
        </p:txBody>
      </p:sp>
      <p:sp>
        <p:nvSpPr>
          <p:cNvPr id="172034"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4" rIns="91651" bIns="45824"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3FD43B75-8FD3-4954-AD25-6346309477B7}" type="slidenum">
              <a:rPr lang="en-US" sz="1100"/>
              <a:pPr algn="r"/>
              <a:t>37</a:t>
            </a:fld>
            <a:endParaRPr lang="en-US" sz="1100" dirty="0"/>
          </a:p>
        </p:txBody>
      </p:sp>
      <p:sp>
        <p:nvSpPr>
          <p:cNvPr id="172035"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1" tIns="45824" rIns="91651" bIns="45824"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1831711-36E2-48B9-9C9A-370B300569BC}" type="slidenum">
              <a:rPr lang="en-US" sz="1100"/>
              <a:pPr algn="r"/>
              <a:t>37</a:t>
            </a:fld>
            <a:endParaRPr lang="en-US" sz="1100" dirty="0"/>
          </a:p>
        </p:txBody>
      </p:sp>
      <p:sp>
        <p:nvSpPr>
          <p:cNvPr id="172036" name="Rectangle 2"/>
          <p:cNvSpPr>
            <a:spLocks noGrp="1" noRot="1" noChangeAspect="1" noChangeArrowheads="1" noTextEdit="1"/>
          </p:cNvSpPr>
          <p:nvPr>
            <p:ph type="sldImg"/>
          </p:nvPr>
        </p:nvSpPr>
        <p:spPr>
          <a:xfrm>
            <a:off x="1181100" y="695325"/>
            <a:ext cx="4651375" cy="3487738"/>
          </a:xfrm>
          <a:ln/>
        </p:spPr>
      </p:sp>
      <p:sp>
        <p:nvSpPr>
          <p:cNvPr id="172037" name="Rectangle 3"/>
          <p:cNvSpPr>
            <a:spLocks noGrp="1" noChangeArrowheads="1"/>
          </p:cNvSpPr>
          <p:nvPr>
            <p:ph type="body" idx="1"/>
          </p:nvPr>
        </p:nvSpPr>
        <p:spPr>
          <a:xfrm>
            <a:off x="934722"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145068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F4395D7B-6656-4002-9EF9-9ACCA08F7FB3}" type="slidenum">
              <a:rPr lang="en-US" sz="1100"/>
              <a:pPr/>
              <a:t>38</a:t>
            </a:fld>
            <a:endParaRPr lang="en-US" sz="1100" dirty="0"/>
          </a:p>
        </p:txBody>
      </p:sp>
      <p:sp>
        <p:nvSpPr>
          <p:cNvPr id="25293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53BAF4D-A04C-4ED3-ACA5-BD6FDC29F09C}" type="slidenum">
              <a:rPr lang="en-US" sz="1100"/>
              <a:pPr algn="r"/>
              <a:t>38</a:t>
            </a:fld>
            <a:endParaRPr lang="en-US" sz="1100" dirty="0"/>
          </a:p>
        </p:txBody>
      </p:sp>
      <p:sp>
        <p:nvSpPr>
          <p:cNvPr id="25293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760086D2-0051-4551-A9AC-19C207B82E80}" type="slidenum">
              <a:rPr lang="en-US" sz="1100"/>
              <a:pPr algn="r"/>
              <a:t>38</a:t>
            </a:fld>
            <a:endParaRPr lang="en-US" sz="1100" dirty="0"/>
          </a:p>
        </p:txBody>
      </p:sp>
      <p:sp>
        <p:nvSpPr>
          <p:cNvPr id="252932" name="Rectangle 2"/>
          <p:cNvSpPr>
            <a:spLocks noGrp="1" noRot="1" noChangeAspect="1" noChangeArrowheads="1" noTextEdit="1"/>
          </p:cNvSpPr>
          <p:nvPr>
            <p:ph type="sldImg"/>
          </p:nvPr>
        </p:nvSpPr>
        <p:spPr>
          <a:xfrm>
            <a:off x="1181100" y="695325"/>
            <a:ext cx="4651375" cy="3487738"/>
          </a:xfrm>
          <a:ln/>
        </p:spPr>
      </p:sp>
      <p:sp>
        <p:nvSpPr>
          <p:cNvPr id="252933"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261938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F4395D7B-6656-4002-9EF9-9ACCA08F7FB3}" type="slidenum">
              <a:rPr lang="en-US" sz="1100"/>
              <a:pPr/>
              <a:t>39</a:t>
            </a:fld>
            <a:endParaRPr lang="en-US" sz="1100" dirty="0"/>
          </a:p>
        </p:txBody>
      </p:sp>
      <p:sp>
        <p:nvSpPr>
          <p:cNvPr id="25293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53BAF4D-A04C-4ED3-ACA5-BD6FDC29F09C}" type="slidenum">
              <a:rPr lang="en-US" sz="1100"/>
              <a:pPr algn="r"/>
              <a:t>39</a:t>
            </a:fld>
            <a:endParaRPr lang="en-US" sz="1100" dirty="0"/>
          </a:p>
        </p:txBody>
      </p:sp>
      <p:sp>
        <p:nvSpPr>
          <p:cNvPr id="25293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760086D2-0051-4551-A9AC-19C207B82E80}" type="slidenum">
              <a:rPr lang="en-US" sz="1100"/>
              <a:pPr algn="r"/>
              <a:t>39</a:t>
            </a:fld>
            <a:endParaRPr lang="en-US" sz="1100" dirty="0"/>
          </a:p>
        </p:txBody>
      </p:sp>
      <p:sp>
        <p:nvSpPr>
          <p:cNvPr id="252932" name="Rectangle 2"/>
          <p:cNvSpPr>
            <a:spLocks noGrp="1" noRot="1" noChangeAspect="1" noChangeArrowheads="1" noTextEdit="1"/>
          </p:cNvSpPr>
          <p:nvPr>
            <p:ph type="sldImg"/>
          </p:nvPr>
        </p:nvSpPr>
        <p:spPr>
          <a:xfrm>
            <a:off x="1181100" y="695325"/>
            <a:ext cx="4651375" cy="3487738"/>
          </a:xfrm>
          <a:ln/>
        </p:spPr>
      </p:sp>
      <p:sp>
        <p:nvSpPr>
          <p:cNvPr id="252933"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extLst>
      <p:ext uri="{BB962C8B-B14F-4D97-AF65-F5344CB8AC3E}">
        <p14:creationId xmlns:p14="http://schemas.microsoft.com/office/powerpoint/2010/main" val="2469458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1D52B-C5BD-4BBC-885D-5E4456514119}" type="slidenum">
              <a:rPr lang="en-US"/>
              <a:pPr/>
              <a:t>46</a:t>
            </a:fld>
            <a:endParaRPr lang="en-US" dirty="0"/>
          </a:p>
        </p:txBody>
      </p:sp>
      <p:sp>
        <p:nvSpPr>
          <p:cNvPr id="21708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02174EF5-2225-4A43-9317-8D5FF87638FB}" type="slidenum">
              <a:rPr lang="en-US" sz="1100"/>
              <a:pPr algn="r"/>
              <a:t>46</a:t>
            </a:fld>
            <a:endParaRPr lang="en-US" sz="1100" dirty="0"/>
          </a:p>
        </p:txBody>
      </p:sp>
      <p:sp>
        <p:nvSpPr>
          <p:cNvPr id="21709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8DE3748-EF60-4945-928B-D1C0C38D3BC4}" type="slidenum">
              <a:rPr lang="en-US" sz="1100"/>
              <a:pPr algn="r"/>
              <a:t>46</a:t>
            </a:fld>
            <a:endParaRPr lang="en-US" sz="1100" dirty="0"/>
          </a:p>
        </p:txBody>
      </p:sp>
      <p:sp>
        <p:nvSpPr>
          <p:cNvPr id="21709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C87E28AD-9BAC-4B2D-8464-F46EF0FACFA9}" type="slidenum">
              <a:rPr lang="en-US" sz="1100"/>
              <a:pPr algn="r"/>
              <a:t>46</a:t>
            </a:fld>
            <a:endParaRPr lang="en-US" sz="1100" dirty="0"/>
          </a:p>
        </p:txBody>
      </p:sp>
      <p:sp>
        <p:nvSpPr>
          <p:cNvPr id="217092" name="Rectangle 2"/>
          <p:cNvSpPr>
            <a:spLocks noGrp="1" noRot="1" noChangeAspect="1" noChangeArrowheads="1" noTextEdit="1"/>
          </p:cNvSpPr>
          <p:nvPr>
            <p:ph type="sldImg"/>
          </p:nvPr>
        </p:nvSpPr>
        <p:spPr>
          <a:xfrm>
            <a:off x="1182688" y="695325"/>
            <a:ext cx="4649787" cy="3487738"/>
          </a:xfrm>
          <a:ln/>
        </p:spPr>
      </p:sp>
      <p:sp>
        <p:nvSpPr>
          <p:cNvPr id="217093"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563686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DEF0D-3147-4C3B-BD22-1DCD6C826DB5}" type="slidenum">
              <a:rPr lang="en-US"/>
              <a:pPr/>
              <a:t>47</a:t>
            </a:fld>
            <a:endParaRPr lang="en-US" dirty="0"/>
          </a:p>
        </p:txBody>
      </p:sp>
      <p:sp>
        <p:nvSpPr>
          <p:cNvPr id="21913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7E3BFFD-0B5C-4A24-BF3D-B99B6A6194EE}" type="slidenum">
              <a:rPr lang="en-US" sz="1100"/>
              <a:pPr algn="r"/>
              <a:t>47</a:t>
            </a:fld>
            <a:endParaRPr lang="en-US" sz="1100" dirty="0"/>
          </a:p>
        </p:txBody>
      </p:sp>
      <p:sp>
        <p:nvSpPr>
          <p:cNvPr id="21913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4999E6B-199A-4A07-85BD-DF136B845600}" type="slidenum">
              <a:rPr lang="en-US" sz="1100"/>
              <a:pPr algn="r"/>
              <a:t>47</a:t>
            </a:fld>
            <a:endParaRPr lang="en-US" sz="1100" dirty="0"/>
          </a:p>
        </p:txBody>
      </p:sp>
      <p:sp>
        <p:nvSpPr>
          <p:cNvPr id="21913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0420B90-98E0-4266-824F-11349D1F6F28}" type="slidenum">
              <a:rPr lang="en-US" sz="1100"/>
              <a:pPr algn="r"/>
              <a:t>47</a:t>
            </a:fld>
            <a:endParaRPr lang="en-US" sz="1100" dirty="0"/>
          </a:p>
        </p:txBody>
      </p:sp>
      <p:sp>
        <p:nvSpPr>
          <p:cNvPr id="219140" name="Rectangle 2"/>
          <p:cNvSpPr>
            <a:spLocks noGrp="1" noRot="1" noChangeAspect="1" noChangeArrowheads="1" noTextEdit="1"/>
          </p:cNvSpPr>
          <p:nvPr>
            <p:ph type="sldImg"/>
          </p:nvPr>
        </p:nvSpPr>
        <p:spPr>
          <a:xfrm>
            <a:off x="1184275" y="695325"/>
            <a:ext cx="4649788" cy="3487738"/>
          </a:xfrm>
          <a:ln/>
        </p:spPr>
      </p:sp>
      <p:sp>
        <p:nvSpPr>
          <p:cNvPr id="21914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04426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DFCDA1A-0694-4427-9363-0C0E9021F7DA}" type="slidenum">
              <a:rPr lang="en-US"/>
              <a:pPr/>
              <a:t>49</a:t>
            </a:fld>
            <a:endParaRPr lang="en-US" dirty="0"/>
          </a:p>
        </p:txBody>
      </p:sp>
      <p:sp>
        <p:nvSpPr>
          <p:cNvPr id="25907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EF6774E-5F66-417A-B9D9-7FF1CDD7D0D2}" type="slidenum">
              <a:rPr lang="en-US" sz="1100"/>
              <a:pPr algn="r"/>
              <a:t>49</a:t>
            </a:fld>
            <a:endParaRPr lang="en-US" sz="1100" dirty="0"/>
          </a:p>
        </p:txBody>
      </p:sp>
      <p:sp>
        <p:nvSpPr>
          <p:cNvPr id="25907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D81F8445-7B80-48FB-8275-C28A909F3238}" type="slidenum">
              <a:rPr lang="en-US" sz="1100"/>
              <a:pPr algn="r"/>
              <a:t>49</a:t>
            </a:fld>
            <a:endParaRPr lang="en-US" sz="1100" dirty="0"/>
          </a:p>
        </p:txBody>
      </p:sp>
      <p:sp>
        <p:nvSpPr>
          <p:cNvPr id="25907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D0392B50-3078-4EFA-BFF8-1DCBAFFF1B5D}" type="slidenum">
              <a:rPr lang="en-US" sz="1100"/>
              <a:pPr algn="r"/>
              <a:t>49</a:t>
            </a:fld>
            <a:endParaRPr lang="en-US" sz="1100" dirty="0"/>
          </a:p>
        </p:txBody>
      </p:sp>
      <p:sp>
        <p:nvSpPr>
          <p:cNvPr id="259076" name="Rectangle 2"/>
          <p:cNvSpPr>
            <a:spLocks noGrp="1" noRot="1" noChangeAspect="1" noChangeArrowheads="1" noTextEdit="1"/>
          </p:cNvSpPr>
          <p:nvPr>
            <p:ph type="sldImg"/>
          </p:nvPr>
        </p:nvSpPr>
        <p:spPr>
          <a:xfrm>
            <a:off x="1182688" y="695325"/>
            <a:ext cx="4649787" cy="3487738"/>
          </a:xfrm>
          <a:ln/>
        </p:spPr>
      </p:sp>
    </p:spTree>
    <p:extLst>
      <p:ext uri="{BB962C8B-B14F-4D97-AF65-F5344CB8AC3E}">
        <p14:creationId xmlns:p14="http://schemas.microsoft.com/office/powerpoint/2010/main" val="3052678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3A15C4D-FA3B-4EE1-8CD7-5A9A023710DF}" type="slidenum">
              <a:rPr lang="en-US"/>
              <a:pPr/>
              <a:t>50</a:t>
            </a:fld>
            <a:endParaRPr lang="en-US" dirty="0"/>
          </a:p>
        </p:txBody>
      </p:sp>
      <p:sp>
        <p:nvSpPr>
          <p:cNvPr id="2263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CF69531E-29AC-46D6-92F8-678DD62C368F}" type="slidenum">
              <a:rPr lang="en-US" sz="1100"/>
              <a:pPr algn="r"/>
              <a:t>50</a:t>
            </a:fld>
            <a:endParaRPr lang="en-US" sz="1100" dirty="0"/>
          </a:p>
        </p:txBody>
      </p:sp>
      <p:sp>
        <p:nvSpPr>
          <p:cNvPr id="2263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069F39C-870D-4AE2-A59A-AC0B2AC1036B}" type="slidenum">
              <a:rPr lang="en-US" sz="1100"/>
              <a:pPr algn="r"/>
              <a:t>50</a:t>
            </a:fld>
            <a:endParaRPr lang="en-US" sz="1100" dirty="0"/>
          </a:p>
        </p:txBody>
      </p:sp>
      <p:sp>
        <p:nvSpPr>
          <p:cNvPr id="2263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D189BB78-6961-44E5-B649-9D46B01DD644}" type="slidenum">
              <a:rPr lang="en-US" sz="1100"/>
              <a:pPr algn="r"/>
              <a:t>50</a:t>
            </a:fld>
            <a:endParaRPr lang="en-US" sz="1100" dirty="0"/>
          </a:p>
        </p:txBody>
      </p:sp>
      <p:sp>
        <p:nvSpPr>
          <p:cNvPr id="226308" name="Rectangle 2"/>
          <p:cNvSpPr>
            <a:spLocks noGrp="1" noRot="1" noChangeAspect="1" noChangeArrowheads="1" noTextEdit="1"/>
          </p:cNvSpPr>
          <p:nvPr>
            <p:ph type="sldImg"/>
          </p:nvPr>
        </p:nvSpPr>
        <p:spPr>
          <a:xfrm>
            <a:off x="1182688" y="695325"/>
            <a:ext cx="4649787" cy="3487738"/>
          </a:xfrm>
          <a:ln/>
        </p:spPr>
      </p:sp>
    </p:spTree>
    <p:extLst>
      <p:ext uri="{BB962C8B-B14F-4D97-AF65-F5344CB8AC3E}">
        <p14:creationId xmlns:p14="http://schemas.microsoft.com/office/powerpoint/2010/main" val="906527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B07106-86D4-4A39-9C59-F4711112F1A0}" type="slidenum">
              <a:rPr lang="en-US" smtClean="0"/>
              <a:t>51</a:t>
            </a:fld>
            <a:endParaRPr lang="en-US" dirty="0"/>
          </a:p>
        </p:txBody>
      </p:sp>
    </p:spTree>
    <p:extLst>
      <p:ext uri="{BB962C8B-B14F-4D97-AF65-F5344CB8AC3E}">
        <p14:creationId xmlns:p14="http://schemas.microsoft.com/office/powerpoint/2010/main" val="3321726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7E1C-FB2D-4F0D-A3C2-52CE86447317}" type="slidenum">
              <a:rPr lang="en-US"/>
              <a:pPr/>
              <a:t>55</a:t>
            </a:fld>
            <a:endParaRPr lang="en-US" dirty="0"/>
          </a:p>
        </p:txBody>
      </p:sp>
      <p:sp>
        <p:nvSpPr>
          <p:cNvPr id="2007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2E0E9FE-BF04-400C-B1E7-83BEF2FD5C98}" type="slidenum">
              <a:rPr lang="en-US" sz="1100"/>
              <a:pPr algn="r"/>
              <a:t>55</a:t>
            </a:fld>
            <a:endParaRPr lang="en-US" sz="1100" dirty="0"/>
          </a:p>
        </p:txBody>
      </p:sp>
      <p:sp>
        <p:nvSpPr>
          <p:cNvPr id="2007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4B15B9C-6B0D-4C5D-9DA5-A32ED6C15669}" type="slidenum">
              <a:rPr lang="en-US" sz="1100"/>
              <a:pPr algn="r"/>
              <a:t>55</a:t>
            </a:fld>
            <a:endParaRPr lang="en-US" sz="1100" dirty="0"/>
          </a:p>
        </p:txBody>
      </p:sp>
      <p:sp>
        <p:nvSpPr>
          <p:cNvPr id="2007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DD1F47-04F8-4935-BA83-8EB528293424}" type="slidenum">
              <a:rPr lang="en-US" sz="1100"/>
              <a:pPr algn="r"/>
              <a:t>55</a:t>
            </a:fld>
            <a:endParaRPr lang="en-US" sz="1100" dirty="0"/>
          </a:p>
        </p:txBody>
      </p:sp>
      <p:sp>
        <p:nvSpPr>
          <p:cNvPr id="200708" name="Rectangle 2"/>
          <p:cNvSpPr>
            <a:spLocks noGrp="1" noRot="1" noChangeAspect="1" noChangeArrowheads="1" noTextEdit="1"/>
          </p:cNvSpPr>
          <p:nvPr>
            <p:ph type="sldImg"/>
          </p:nvPr>
        </p:nvSpPr>
        <p:spPr>
          <a:xfrm>
            <a:off x="1184275" y="695325"/>
            <a:ext cx="4649788" cy="3487738"/>
          </a:xfrm>
          <a:ln/>
        </p:spPr>
      </p:sp>
      <p:sp>
        <p:nvSpPr>
          <p:cNvPr id="200709"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1446320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7E1C-FB2D-4F0D-A3C2-52CE86447317}" type="slidenum">
              <a:rPr lang="en-US"/>
              <a:pPr/>
              <a:t>56</a:t>
            </a:fld>
            <a:endParaRPr lang="en-US" dirty="0"/>
          </a:p>
        </p:txBody>
      </p:sp>
      <p:sp>
        <p:nvSpPr>
          <p:cNvPr id="2007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2E0E9FE-BF04-400C-B1E7-83BEF2FD5C98}" type="slidenum">
              <a:rPr lang="en-US" sz="1100"/>
              <a:pPr algn="r"/>
              <a:t>56</a:t>
            </a:fld>
            <a:endParaRPr lang="en-US" sz="1100" dirty="0"/>
          </a:p>
        </p:txBody>
      </p:sp>
      <p:sp>
        <p:nvSpPr>
          <p:cNvPr id="2007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4B15B9C-6B0D-4C5D-9DA5-A32ED6C15669}" type="slidenum">
              <a:rPr lang="en-US" sz="1100"/>
              <a:pPr algn="r"/>
              <a:t>56</a:t>
            </a:fld>
            <a:endParaRPr lang="en-US" sz="1100" dirty="0"/>
          </a:p>
        </p:txBody>
      </p:sp>
      <p:sp>
        <p:nvSpPr>
          <p:cNvPr id="2007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DD1F47-04F8-4935-BA83-8EB528293424}" type="slidenum">
              <a:rPr lang="en-US" sz="1100"/>
              <a:pPr algn="r"/>
              <a:t>56</a:t>
            </a:fld>
            <a:endParaRPr lang="en-US" sz="1100" dirty="0"/>
          </a:p>
        </p:txBody>
      </p:sp>
      <p:sp>
        <p:nvSpPr>
          <p:cNvPr id="200708" name="Rectangle 2"/>
          <p:cNvSpPr>
            <a:spLocks noGrp="1" noRot="1" noChangeAspect="1" noChangeArrowheads="1" noTextEdit="1"/>
          </p:cNvSpPr>
          <p:nvPr>
            <p:ph type="sldImg"/>
          </p:nvPr>
        </p:nvSpPr>
        <p:spPr>
          <a:xfrm>
            <a:off x="1184275" y="695325"/>
            <a:ext cx="4649788" cy="3487738"/>
          </a:xfrm>
          <a:ln/>
        </p:spPr>
      </p:sp>
      <p:sp>
        <p:nvSpPr>
          <p:cNvPr id="200709"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196847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8</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8</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8</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8</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3344539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rPr>
              <a:t>Mike – performance</a:t>
            </a:r>
            <a:r>
              <a:rPr lang="en-US" sz="2400" baseline="0" dirty="0">
                <a:solidFill>
                  <a:srgbClr val="FF0000"/>
                </a:solidFill>
              </a:rPr>
              <a:t> measures that connect the </a:t>
            </a:r>
            <a:r>
              <a:rPr lang="en-US" sz="2400" baseline="0" dirty="0" smtClean="0">
                <a:solidFill>
                  <a:srgbClr val="FF0000"/>
                </a:solidFill>
              </a:rPr>
              <a:t>goals </a:t>
            </a:r>
            <a:r>
              <a:rPr lang="en-US" sz="2400" baseline="0" dirty="0">
                <a:solidFill>
                  <a:srgbClr val="FF0000"/>
                </a:solidFill>
              </a:rPr>
              <a:t>of the organization to the operational objectives is a compelling way to illustrate the relevance of the </a:t>
            </a:r>
            <a:r>
              <a:rPr lang="en-US" sz="2400" baseline="0" dirty="0" smtClean="0">
                <a:solidFill>
                  <a:srgbClr val="FF0000"/>
                </a:solidFill>
              </a:rPr>
              <a:t>measures – and therefore</a:t>
            </a:r>
            <a:r>
              <a:rPr lang="en-US" sz="2400" dirty="0" smtClean="0">
                <a:solidFill>
                  <a:srgbClr val="FF0000"/>
                </a:solidFill>
              </a:rPr>
              <a:t> the relevance of the programs themselves.  This is done well by Temecula, CA.</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5FB07106-86D4-4A39-9C59-F4711112F1A0}" type="slidenum">
              <a:rPr lang="en-US" smtClean="0"/>
              <a:t>57</a:t>
            </a:fld>
            <a:endParaRPr lang="en-US" dirty="0"/>
          </a:p>
        </p:txBody>
      </p:sp>
    </p:spTree>
    <p:extLst>
      <p:ext uri="{BB962C8B-B14F-4D97-AF65-F5344CB8AC3E}">
        <p14:creationId xmlns:p14="http://schemas.microsoft.com/office/powerpoint/2010/main" val="2488423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rPr>
              <a:t>Mike – a combination of activity measures and effectiveness measures can be a compelling way to communicate about the service as illustrated </a:t>
            </a:r>
            <a:r>
              <a:rPr lang="en-US" sz="2400" dirty="0" smtClean="0">
                <a:solidFill>
                  <a:srgbClr val="FF0000"/>
                </a:solidFill>
              </a:rPr>
              <a:t>here by Grants Pass in Oregon</a:t>
            </a:r>
          </a:p>
          <a:p>
            <a:r>
              <a:rPr lang="en-US" sz="2400" dirty="0" smtClean="0">
                <a:solidFill>
                  <a:srgbClr val="FF0000"/>
                </a:solidFill>
              </a:rPr>
              <a:t>Also note that they set service level targets for future years.</a:t>
            </a:r>
            <a:endParaRPr lang="en-US" sz="24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FB07106-86D4-4A39-9C59-F4711112F1A0}" type="slidenum">
              <a:rPr lang="en-US" smtClean="0"/>
              <a:t>58</a:t>
            </a:fld>
            <a:endParaRPr lang="en-US" dirty="0"/>
          </a:p>
        </p:txBody>
      </p:sp>
    </p:spTree>
    <p:extLst>
      <p:ext uri="{BB962C8B-B14F-4D97-AF65-F5344CB8AC3E}">
        <p14:creationId xmlns:p14="http://schemas.microsoft.com/office/powerpoint/2010/main" val="396759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While it is useful to look at performance measure on an internal basis for trends, the idea of benchmarking or comparing yourself to other entities is useful as well.  Maple Valley,</a:t>
            </a:r>
            <a:r>
              <a:rPr lang="en-US" sz="2400" baseline="0" dirty="0" smtClean="0"/>
              <a:t> Washington’s Finance Department performance measures are benchmarked against seven comparable cities.</a:t>
            </a:r>
            <a:endParaRPr lang="en-US" sz="2400" dirty="0"/>
          </a:p>
        </p:txBody>
      </p:sp>
      <p:sp>
        <p:nvSpPr>
          <p:cNvPr id="4" name="Slide Number Placeholder 3"/>
          <p:cNvSpPr>
            <a:spLocks noGrp="1"/>
          </p:cNvSpPr>
          <p:nvPr>
            <p:ph type="sldNum" sz="quarter" idx="10"/>
          </p:nvPr>
        </p:nvSpPr>
        <p:spPr/>
        <p:txBody>
          <a:bodyPr/>
          <a:lstStyle/>
          <a:p>
            <a:fld id="{5FB07106-86D4-4A39-9C59-F4711112F1A0}" type="slidenum">
              <a:rPr lang="en-US" smtClean="0"/>
              <a:t>59</a:t>
            </a:fld>
            <a:endParaRPr lang="en-US" dirty="0"/>
          </a:p>
        </p:txBody>
      </p:sp>
    </p:spTree>
    <p:extLst>
      <p:ext uri="{BB962C8B-B14F-4D97-AF65-F5344CB8AC3E}">
        <p14:creationId xmlns:p14="http://schemas.microsoft.com/office/powerpoint/2010/main" val="3215481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1182688" y="695325"/>
            <a:ext cx="4648200" cy="3486150"/>
          </a:xfrm>
          <a:ln/>
        </p:spPr>
      </p:sp>
      <p:sp>
        <p:nvSpPr>
          <p:cNvPr id="547843" name="Rectangle 3"/>
          <p:cNvSpPr>
            <a:spLocks noGrp="1" noChangeArrowheads="1"/>
          </p:cNvSpPr>
          <p:nvPr>
            <p:ph type="body" idx="1"/>
          </p:nvPr>
        </p:nvSpPr>
        <p:spPr>
          <a:xfrm>
            <a:off x="934725" y="4416434"/>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latin typeface="Arial" pitchFamily="34" charset="0"/>
            </a:endParaRPr>
          </a:p>
        </p:txBody>
      </p:sp>
    </p:spTree>
    <p:extLst>
      <p:ext uri="{BB962C8B-B14F-4D97-AF65-F5344CB8AC3E}">
        <p14:creationId xmlns:p14="http://schemas.microsoft.com/office/powerpoint/2010/main" val="841727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3C4084-47D1-422A-81B6-B1B83ACAE45B}" type="slidenum">
              <a:rPr lang="en-US"/>
              <a:pPr/>
              <a:t>65</a:t>
            </a:fld>
            <a:endParaRPr lang="en-US" dirty="0"/>
          </a:p>
        </p:txBody>
      </p:sp>
      <p:sp>
        <p:nvSpPr>
          <p:cNvPr id="2693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8F7F30-076B-4F87-8F0B-AEBA9BCC085D}" type="slidenum">
              <a:rPr lang="en-US" sz="1100"/>
              <a:pPr algn="r"/>
              <a:t>65</a:t>
            </a:fld>
            <a:endParaRPr lang="en-US" sz="1100" dirty="0"/>
          </a:p>
        </p:txBody>
      </p:sp>
      <p:sp>
        <p:nvSpPr>
          <p:cNvPr id="2693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E9CE14C-B225-4651-B83E-ED154AA297F5}" type="slidenum">
              <a:rPr lang="en-US" sz="1100"/>
              <a:pPr algn="r"/>
              <a:t>65</a:t>
            </a:fld>
            <a:endParaRPr lang="en-US" sz="1100" dirty="0"/>
          </a:p>
        </p:txBody>
      </p:sp>
      <p:sp>
        <p:nvSpPr>
          <p:cNvPr id="2693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BB3C8C9-34CD-40AA-833B-E891AE716ED6}" type="slidenum">
              <a:rPr lang="en-US" sz="1100"/>
              <a:pPr algn="r"/>
              <a:t>65</a:t>
            </a:fld>
            <a:endParaRPr lang="en-US" sz="1100" dirty="0"/>
          </a:p>
        </p:txBody>
      </p:sp>
      <p:sp>
        <p:nvSpPr>
          <p:cNvPr id="2693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4266619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3C4084-47D1-422A-81B6-B1B83ACAE45B}" type="slidenum">
              <a:rPr lang="en-US"/>
              <a:pPr/>
              <a:t>66</a:t>
            </a:fld>
            <a:endParaRPr lang="en-US" dirty="0"/>
          </a:p>
        </p:txBody>
      </p:sp>
      <p:sp>
        <p:nvSpPr>
          <p:cNvPr id="2693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8F7F30-076B-4F87-8F0B-AEBA9BCC085D}" type="slidenum">
              <a:rPr lang="en-US" sz="1100"/>
              <a:pPr algn="r"/>
              <a:t>66</a:t>
            </a:fld>
            <a:endParaRPr lang="en-US" sz="1100" dirty="0"/>
          </a:p>
        </p:txBody>
      </p:sp>
      <p:sp>
        <p:nvSpPr>
          <p:cNvPr id="2693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E9CE14C-B225-4651-B83E-ED154AA297F5}" type="slidenum">
              <a:rPr lang="en-US" sz="1100"/>
              <a:pPr algn="r"/>
              <a:t>66</a:t>
            </a:fld>
            <a:endParaRPr lang="en-US" sz="1100" dirty="0"/>
          </a:p>
        </p:txBody>
      </p:sp>
      <p:sp>
        <p:nvSpPr>
          <p:cNvPr id="2693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BB3C8C9-34CD-40AA-833B-E891AE716ED6}" type="slidenum">
              <a:rPr lang="en-US" sz="1100"/>
              <a:pPr algn="r"/>
              <a:t>66</a:t>
            </a:fld>
            <a:endParaRPr lang="en-US" sz="1100" dirty="0"/>
          </a:p>
        </p:txBody>
      </p:sp>
      <p:sp>
        <p:nvSpPr>
          <p:cNvPr id="2693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746956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2C4B8-834C-415E-91E0-B9B755DC3BE6}" type="slidenum">
              <a:rPr lang="en-US"/>
              <a:pPr/>
              <a:t>68</a:t>
            </a:fld>
            <a:endParaRPr lang="en-US" dirty="0"/>
          </a:p>
        </p:txBody>
      </p:sp>
      <p:sp>
        <p:nvSpPr>
          <p:cNvPr id="29081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9E81185-DD1D-43D0-932A-6D5820BED59C}" type="slidenum">
              <a:rPr lang="en-US" sz="1100"/>
              <a:pPr algn="r"/>
              <a:t>68</a:t>
            </a:fld>
            <a:endParaRPr lang="en-US" sz="1100" dirty="0"/>
          </a:p>
        </p:txBody>
      </p:sp>
      <p:sp>
        <p:nvSpPr>
          <p:cNvPr id="29081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4B07512-0DAD-4D7E-AFB2-5D6144A2CDC0}" type="slidenum">
              <a:rPr lang="en-US" sz="1100"/>
              <a:pPr algn="r"/>
              <a:t>68</a:t>
            </a:fld>
            <a:endParaRPr lang="en-US" sz="1100" dirty="0"/>
          </a:p>
        </p:txBody>
      </p:sp>
      <p:sp>
        <p:nvSpPr>
          <p:cNvPr id="29081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322C750-8A8C-4266-BBD7-A49CD04EDAF0}" type="slidenum">
              <a:rPr lang="en-US" sz="1100"/>
              <a:pPr algn="r"/>
              <a:t>68</a:t>
            </a:fld>
            <a:endParaRPr lang="en-US" sz="1100" dirty="0"/>
          </a:p>
        </p:txBody>
      </p:sp>
      <p:sp>
        <p:nvSpPr>
          <p:cNvPr id="290820" name="Rectangle 2"/>
          <p:cNvSpPr>
            <a:spLocks noGrp="1" noRot="1" noChangeAspect="1" noChangeArrowheads="1" noTextEdit="1"/>
          </p:cNvSpPr>
          <p:nvPr>
            <p:ph type="sldImg"/>
          </p:nvPr>
        </p:nvSpPr>
        <p:spPr>
          <a:xfrm>
            <a:off x="1184275" y="695325"/>
            <a:ext cx="4649788" cy="3487738"/>
          </a:xfrm>
          <a:ln/>
        </p:spPr>
      </p:sp>
      <p:sp>
        <p:nvSpPr>
          <p:cNvPr id="29082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522036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2C4B8-834C-415E-91E0-B9B755DC3BE6}" type="slidenum">
              <a:rPr lang="en-US"/>
              <a:pPr/>
              <a:t>69</a:t>
            </a:fld>
            <a:endParaRPr lang="en-US" dirty="0"/>
          </a:p>
        </p:txBody>
      </p:sp>
      <p:sp>
        <p:nvSpPr>
          <p:cNvPr id="29081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9E81185-DD1D-43D0-932A-6D5820BED59C}" type="slidenum">
              <a:rPr lang="en-US" sz="1100"/>
              <a:pPr algn="r"/>
              <a:t>69</a:t>
            </a:fld>
            <a:endParaRPr lang="en-US" sz="1100" dirty="0"/>
          </a:p>
        </p:txBody>
      </p:sp>
      <p:sp>
        <p:nvSpPr>
          <p:cNvPr id="29081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4B07512-0DAD-4D7E-AFB2-5D6144A2CDC0}" type="slidenum">
              <a:rPr lang="en-US" sz="1100"/>
              <a:pPr algn="r"/>
              <a:t>69</a:t>
            </a:fld>
            <a:endParaRPr lang="en-US" sz="1100" dirty="0"/>
          </a:p>
        </p:txBody>
      </p:sp>
      <p:sp>
        <p:nvSpPr>
          <p:cNvPr id="29081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322C750-8A8C-4266-BBD7-A49CD04EDAF0}" type="slidenum">
              <a:rPr lang="en-US" sz="1100"/>
              <a:pPr algn="r"/>
              <a:t>69</a:t>
            </a:fld>
            <a:endParaRPr lang="en-US" sz="1100" dirty="0"/>
          </a:p>
        </p:txBody>
      </p:sp>
      <p:sp>
        <p:nvSpPr>
          <p:cNvPr id="290820" name="Rectangle 2"/>
          <p:cNvSpPr>
            <a:spLocks noGrp="1" noRot="1" noChangeAspect="1" noChangeArrowheads="1" noTextEdit="1"/>
          </p:cNvSpPr>
          <p:nvPr>
            <p:ph type="sldImg"/>
          </p:nvPr>
        </p:nvSpPr>
        <p:spPr>
          <a:xfrm>
            <a:off x="1184275" y="695325"/>
            <a:ext cx="4649788" cy="3487738"/>
          </a:xfrm>
          <a:ln/>
        </p:spPr>
      </p:sp>
      <p:sp>
        <p:nvSpPr>
          <p:cNvPr id="29082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884457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6F0C6-5A88-46DF-9DEC-BE8613FC4B89}" type="slidenum">
              <a:rPr lang="en-US"/>
              <a:pPr/>
              <a:t>70</a:t>
            </a:fld>
            <a:endParaRPr lang="en-US" dirty="0"/>
          </a:p>
        </p:txBody>
      </p:sp>
      <p:sp>
        <p:nvSpPr>
          <p:cNvPr id="29286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5334E97-46F1-4133-8BF6-A7FAE7971CDD}" type="slidenum">
              <a:rPr lang="en-US" sz="1100"/>
              <a:pPr algn="r"/>
              <a:t>70</a:t>
            </a:fld>
            <a:endParaRPr lang="en-US" sz="1100" dirty="0"/>
          </a:p>
        </p:txBody>
      </p:sp>
      <p:sp>
        <p:nvSpPr>
          <p:cNvPr id="29286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CF8D6BA-33F1-4D84-84EB-972B43E97542}" type="slidenum">
              <a:rPr lang="en-US" sz="1100"/>
              <a:pPr algn="r"/>
              <a:t>70</a:t>
            </a:fld>
            <a:endParaRPr lang="en-US" sz="1100" dirty="0"/>
          </a:p>
        </p:txBody>
      </p:sp>
      <p:sp>
        <p:nvSpPr>
          <p:cNvPr id="29286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AA76620-F969-45C9-90F4-187A0D733B58}" type="slidenum">
              <a:rPr lang="en-US" sz="1100"/>
              <a:pPr algn="r"/>
              <a:t>70</a:t>
            </a:fld>
            <a:endParaRPr lang="en-US" sz="1100" dirty="0"/>
          </a:p>
        </p:txBody>
      </p:sp>
      <p:sp>
        <p:nvSpPr>
          <p:cNvPr id="292868" name="Rectangle 2"/>
          <p:cNvSpPr>
            <a:spLocks noGrp="1" noRot="1" noChangeAspect="1" noChangeArrowheads="1" noTextEdit="1"/>
          </p:cNvSpPr>
          <p:nvPr>
            <p:ph type="sldImg"/>
          </p:nvPr>
        </p:nvSpPr>
        <p:spPr>
          <a:xfrm>
            <a:off x="1184275" y="695325"/>
            <a:ext cx="4649788" cy="3487738"/>
          </a:xfrm>
          <a:ln/>
        </p:spPr>
      </p:sp>
      <p:sp>
        <p:nvSpPr>
          <p:cNvPr id="292869"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949098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6F0C6-5A88-46DF-9DEC-BE8613FC4B89}" type="slidenum">
              <a:rPr lang="en-US"/>
              <a:pPr/>
              <a:t>71</a:t>
            </a:fld>
            <a:endParaRPr lang="en-US" dirty="0"/>
          </a:p>
        </p:txBody>
      </p:sp>
      <p:sp>
        <p:nvSpPr>
          <p:cNvPr id="29286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5334E97-46F1-4133-8BF6-A7FAE7971CDD}" type="slidenum">
              <a:rPr lang="en-US" sz="1100"/>
              <a:pPr algn="r"/>
              <a:t>71</a:t>
            </a:fld>
            <a:endParaRPr lang="en-US" sz="1100" dirty="0"/>
          </a:p>
        </p:txBody>
      </p:sp>
      <p:sp>
        <p:nvSpPr>
          <p:cNvPr id="29286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CF8D6BA-33F1-4D84-84EB-972B43E97542}" type="slidenum">
              <a:rPr lang="en-US" sz="1100"/>
              <a:pPr algn="r"/>
              <a:t>71</a:t>
            </a:fld>
            <a:endParaRPr lang="en-US" sz="1100" dirty="0"/>
          </a:p>
        </p:txBody>
      </p:sp>
      <p:sp>
        <p:nvSpPr>
          <p:cNvPr id="29286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AA76620-F969-45C9-90F4-187A0D733B58}" type="slidenum">
              <a:rPr lang="en-US" sz="1100"/>
              <a:pPr algn="r"/>
              <a:t>71</a:t>
            </a:fld>
            <a:endParaRPr lang="en-US" sz="1100" dirty="0"/>
          </a:p>
        </p:txBody>
      </p:sp>
      <p:sp>
        <p:nvSpPr>
          <p:cNvPr id="292868" name="Rectangle 2"/>
          <p:cNvSpPr>
            <a:spLocks noGrp="1" noRot="1" noChangeAspect="1" noChangeArrowheads="1" noTextEdit="1"/>
          </p:cNvSpPr>
          <p:nvPr>
            <p:ph type="sldImg"/>
          </p:nvPr>
        </p:nvSpPr>
        <p:spPr>
          <a:xfrm>
            <a:off x="1184275" y="695325"/>
            <a:ext cx="4649788" cy="3487738"/>
          </a:xfrm>
          <a:ln/>
        </p:spPr>
      </p:sp>
      <p:sp>
        <p:nvSpPr>
          <p:cNvPr id="292869"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06513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9</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9</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9</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9</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1172361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400" dirty="0">
                <a:solidFill>
                  <a:srgbClr val="FF0000"/>
                </a:solidFill>
              </a:rPr>
              <a:t>Mike – mention whether you use full employment or hiring lag.</a:t>
            </a:r>
          </a:p>
        </p:txBody>
      </p:sp>
      <p:sp>
        <p:nvSpPr>
          <p:cNvPr id="4" name="Slide Number Placeholder 3"/>
          <p:cNvSpPr>
            <a:spLocks noGrp="1"/>
          </p:cNvSpPr>
          <p:nvPr>
            <p:ph type="sldNum" sz="quarter" idx="10"/>
          </p:nvPr>
        </p:nvSpPr>
        <p:spPr/>
        <p:txBody>
          <a:bodyPr/>
          <a:lstStyle/>
          <a:p>
            <a:fld id="{5FB07106-86D4-4A39-9C59-F4711112F1A0}" type="slidenum">
              <a:rPr lang="en-US" smtClean="0"/>
              <a:t>72</a:t>
            </a:fld>
            <a:endParaRPr lang="en-US" dirty="0"/>
          </a:p>
        </p:txBody>
      </p:sp>
    </p:spTree>
    <p:extLst>
      <p:ext uri="{BB962C8B-B14F-4D97-AF65-F5344CB8AC3E}">
        <p14:creationId xmlns:p14="http://schemas.microsoft.com/office/powerpoint/2010/main" val="2028086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ED69D-34C5-4112-9857-C3EA9E4FCD6D}" type="slidenum">
              <a:rPr lang="en-US"/>
              <a:pPr/>
              <a:t>73</a:t>
            </a:fld>
            <a:endParaRPr lang="en-US" dirty="0"/>
          </a:p>
        </p:txBody>
      </p:sp>
      <p:sp>
        <p:nvSpPr>
          <p:cNvPr id="30105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65E864EF-9277-4B20-9FCD-DAF3CFB4011E}" type="slidenum">
              <a:rPr lang="en-US" sz="1100"/>
              <a:pPr algn="r"/>
              <a:t>73</a:t>
            </a:fld>
            <a:endParaRPr lang="en-US" sz="1100" dirty="0"/>
          </a:p>
        </p:txBody>
      </p:sp>
      <p:sp>
        <p:nvSpPr>
          <p:cNvPr id="30105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E7CF315-0860-4F1A-9DF1-B97473526715}" type="slidenum">
              <a:rPr lang="en-US" sz="1100"/>
              <a:pPr algn="r"/>
              <a:t>73</a:t>
            </a:fld>
            <a:endParaRPr lang="en-US" sz="1100" dirty="0"/>
          </a:p>
        </p:txBody>
      </p:sp>
      <p:sp>
        <p:nvSpPr>
          <p:cNvPr id="30105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348BBFE-D8D0-420A-98BC-1C146455E13D}" type="slidenum">
              <a:rPr lang="en-US" sz="1100"/>
              <a:pPr algn="r"/>
              <a:t>73</a:t>
            </a:fld>
            <a:endParaRPr lang="en-US" sz="1100" dirty="0"/>
          </a:p>
        </p:txBody>
      </p:sp>
      <p:sp>
        <p:nvSpPr>
          <p:cNvPr id="301060" name="Rectangle 2"/>
          <p:cNvSpPr>
            <a:spLocks noGrp="1" noRot="1" noChangeAspect="1" noChangeArrowheads="1" noTextEdit="1"/>
          </p:cNvSpPr>
          <p:nvPr>
            <p:ph type="sldImg"/>
          </p:nvPr>
        </p:nvSpPr>
        <p:spPr>
          <a:xfrm>
            <a:off x="1184275" y="695325"/>
            <a:ext cx="4649788" cy="3487738"/>
          </a:xfrm>
          <a:ln/>
        </p:spPr>
      </p:sp>
      <p:sp>
        <p:nvSpPr>
          <p:cNvPr id="30106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338734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ED69D-34C5-4112-9857-C3EA9E4FCD6D}" type="slidenum">
              <a:rPr lang="en-US"/>
              <a:pPr/>
              <a:t>74</a:t>
            </a:fld>
            <a:endParaRPr lang="en-US" dirty="0"/>
          </a:p>
        </p:txBody>
      </p:sp>
      <p:sp>
        <p:nvSpPr>
          <p:cNvPr id="30105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65E864EF-9277-4B20-9FCD-DAF3CFB4011E}" type="slidenum">
              <a:rPr lang="en-US" sz="1100"/>
              <a:pPr algn="r"/>
              <a:t>74</a:t>
            </a:fld>
            <a:endParaRPr lang="en-US" sz="1100" dirty="0"/>
          </a:p>
        </p:txBody>
      </p:sp>
      <p:sp>
        <p:nvSpPr>
          <p:cNvPr id="301058"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E7CF315-0860-4F1A-9DF1-B97473526715}" type="slidenum">
              <a:rPr lang="en-US" sz="1100"/>
              <a:pPr algn="r"/>
              <a:t>74</a:t>
            </a:fld>
            <a:endParaRPr lang="en-US" sz="1100" dirty="0"/>
          </a:p>
        </p:txBody>
      </p:sp>
      <p:sp>
        <p:nvSpPr>
          <p:cNvPr id="30105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348BBFE-D8D0-420A-98BC-1C146455E13D}" type="slidenum">
              <a:rPr lang="en-US" sz="1100"/>
              <a:pPr algn="r"/>
              <a:t>74</a:t>
            </a:fld>
            <a:endParaRPr lang="en-US" sz="1100" dirty="0"/>
          </a:p>
        </p:txBody>
      </p:sp>
      <p:sp>
        <p:nvSpPr>
          <p:cNvPr id="301060" name="Rectangle 2"/>
          <p:cNvSpPr>
            <a:spLocks noGrp="1" noRot="1" noChangeAspect="1" noChangeArrowheads="1" noTextEdit="1"/>
          </p:cNvSpPr>
          <p:nvPr>
            <p:ph type="sldImg"/>
          </p:nvPr>
        </p:nvSpPr>
        <p:spPr>
          <a:xfrm>
            <a:off x="1184275" y="695325"/>
            <a:ext cx="4649788" cy="3487738"/>
          </a:xfrm>
          <a:ln/>
        </p:spPr>
      </p:sp>
      <p:sp>
        <p:nvSpPr>
          <p:cNvPr id="301061"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73903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Collier County, Florida has many components to how it determines compensation for its employees.  Cost of living is the major component.</a:t>
            </a:r>
            <a:endParaRPr lang="en-US" sz="2400" dirty="0"/>
          </a:p>
        </p:txBody>
      </p:sp>
      <p:sp>
        <p:nvSpPr>
          <p:cNvPr id="4" name="Slide Number Placeholder 3"/>
          <p:cNvSpPr>
            <a:spLocks noGrp="1"/>
          </p:cNvSpPr>
          <p:nvPr>
            <p:ph type="sldNum" sz="quarter" idx="10"/>
          </p:nvPr>
        </p:nvSpPr>
        <p:spPr/>
        <p:txBody>
          <a:bodyPr/>
          <a:lstStyle/>
          <a:p>
            <a:fld id="{5FB07106-86D4-4A39-9C59-F4711112F1A0}" type="slidenum">
              <a:rPr lang="en-US" smtClean="0"/>
              <a:t>75</a:t>
            </a:fld>
            <a:endParaRPr lang="en-US" dirty="0"/>
          </a:p>
        </p:txBody>
      </p:sp>
    </p:spTree>
    <p:extLst>
      <p:ext uri="{BB962C8B-B14F-4D97-AF65-F5344CB8AC3E}">
        <p14:creationId xmlns:p14="http://schemas.microsoft.com/office/powerpoint/2010/main" val="2348293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3C4084-47D1-422A-81B6-B1B83ACAE45B}" type="slidenum">
              <a:rPr lang="en-US"/>
              <a:pPr/>
              <a:t>76</a:t>
            </a:fld>
            <a:endParaRPr lang="en-US" dirty="0"/>
          </a:p>
        </p:txBody>
      </p:sp>
      <p:sp>
        <p:nvSpPr>
          <p:cNvPr id="2693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8F7F30-076B-4F87-8F0B-AEBA9BCC085D}" type="slidenum">
              <a:rPr lang="en-US" sz="1100"/>
              <a:pPr algn="r"/>
              <a:t>76</a:t>
            </a:fld>
            <a:endParaRPr lang="en-US" sz="1100" dirty="0"/>
          </a:p>
        </p:txBody>
      </p:sp>
      <p:sp>
        <p:nvSpPr>
          <p:cNvPr id="2693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E9CE14C-B225-4651-B83E-ED154AA297F5}" type="slidenum">
              <a:rPr lang="en-US" sz="1100"/>
              <a:pPr algn="r"/>
              <a:t>76</a:t>
            </a:fld>
            <a:endParaRPr lang="en-US" sz="1100" dirty="0"/>
          </a:p>
        </p:txBody>
      </p:sp>
      <p:sp>
        <p:nvSpPr>
          <p:cNvPr id="2693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BB3C8C9-34CD-40AA-833B-E891AE716ED6}" type="slidenum">
              <a:rPr lang="en-US" sz="1100"/>
              <a:pPr algn="r"/>
              <a:t>76</a:t>
            </a:fld>
            <a:endParaRPr lang="en-US" sz="1100" dirty="0"/>
          </a:p>
        </p:txBody>
      </p:sp>
      <p:sp>
        <p:nvSpPr>
          <p:cNvPr id="2693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970629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3C4084-47D1-422A-81B6-B1B83ACAE45B}" type="slidenum">
              <a:rPr lang="en-US"/>
              <a:pPr/>
              <a:t>77</a:t>
            </a:fld>
            <a:endParaRPr lang="en-US" dirty="0"/>
          </a:p>
        </p:txBody>
      </p:sp>
      <p:sp>
        <p:nvSpPr>
          <p:cNvPr id="2693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8F7F30-076B-4F87-8F0B-AEBA9BCC085D}" type="slidenum">
              <a:rPr lang="en-US" sz="1100"/>
              <a:pPr algn="r"/>
              <a:t>77</a:t>
            </a:fld>
            <a:endParaRPr lang="en-US" sz="1100" dirty="0"/>
          </a:p>
        </p:txBody>
      </p:sp>
      <p:sp>
        <p:nvSpPr>
          <p:cNvPr id="2693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E9CE14C-B225-4651-B83E-ED154AA297F5}" type="slidenum">
              <a:rPr lang="en-US" sz="1100"/>
              <a:pPr algn="r"/>
              <a:t>77</a:t>
            </a:fld>
            <a:endParaRPr lang="en-US" sz="1100" dirty="0"/>
          </a:p>
        </p:txBody>
      </p:sp>
      <p:sp>
        <p:nvSpPr>
          <p:cNvPr id="2693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BB3C8C9-34CD-40AA-833B-E891AE716ED6}" type="slidenum">
              <a:rPr lang="en-US" sz="1100"/>
              <a:pPr algn="r"/>
              <a:t>77</a:t>
            </a:fld>
            <a:endParaRPr lang="en-US" sz="1100" dirty="0"/>
          </a:p>
        </p:txBody>
      </p:sp>
      <p:sp>
        <p:nvSpPr>
          <p:cNvPr id="2693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259746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23C4084-47D1-422A-81B6-B1B83ACAE45B}" type="slidenum">
              <a:rPr lang="en-US"/>
              <a:pPr/>
              <a:t>78</a:t>
            </a:fld>
            <a:endParaRPr lang="en-US" dirty="0"/>
          </a:p>
        </p:txBody>
      </p:sp>
      <p:sp>
        <p:nvSpPr>
          <p:cNvPr id="2693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98F7F30-076B-4F87-8F0B-AEBA9BCC085D}" type="slidenum">
              <a:rPr lang="en-US" sz="1100"/>
              <a:pPr algn="r"/>
              <a:t>78</a:t>
            </a:fld>
            <a:endParaRPr lang="en-US" sz="1100" dirty="0"/>
          </a:p>
        </p:txBody>
      </p:sp>
      <p:sp>
        <p:nvSpPr>
          <p:cNvPr id="2693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4E9CE14C-B225-4651-B83E-ED154AA297F5}" type="slidenum">
              <a:rPr lang="en-US" sz="1100"/>
              <a:pPr algn="r"/>
              <a:t>78</a:t>
            </a:fld>
            <a:endParaRPr lang="en-US" sz="1100" dirty="0"/>
          </a:p>
        </p:txBody>
      </p:sp>
      <p:sp>
        <p:nvSpPr>
          <p:cNvPr id="2693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BB3C8C9-34CD-40AA-833B-E891AE716ED6}" type="slidenum">
              <a:rPr lang="en-US" sz="1100"/>
              <a:pPr algn="r"/>
              <a:t>78</a:t>
            </a:fld>
            <a:endParaRPr lang="en-US" sz="1100" dirty="0"/>
          </a:p>
        </p:txBody>
      </p:sp>
      <p:sp>
        <p:nvSpPr>
          <p:cNvPr id="2693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4164907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00788-8069-4CEC-803D-A980779DE7B4}" type="slidenum">
              <a:rPr lang="en-US"/>
              <a:pPr/>
              <a:t>79</a:t>
            </a:fld>
            <a:endParaRPr lang="en-US" dirty="0"/>
          </a:p>
        </p:txBody>
      </p:sp>
      <p:sp>
        <p:nvSpPr>
          <p:cNvPr id="21196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8E4B737-B787-4EA7-A869-8DAFEB1A68E5}" type="slidenum">
              <a:rPr lang="en-US" sz="1100"/>
              <a:pPr algn="r"/>
              <a:t>79</a:t>
            </a:fld>
            <a:endParaRPr lang="en-US" sz="1100" dirty="0"/>
          </a:p>
        </p:txBody>
      </p:sp>
      <p:sp>
        <p:nvSpPr>
          <p:cNvPr id="21197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BA896AE-E689-4689-96DC-45F134490288}" type="slidenum">
              <a:rPr lang="en-US" sz="1100"/>
              <a:pPr algn="r"/>
              <a:t>79</a:t>
            </a:fld>
            <a:endParaRPr lang="en-US" sz="1100" dirty="0"/>
          </a:p>
        </p:txBody>
      </p:sp>
      <p:sp>
        <p:nvSpPr>
          <p:cNvPr id="21197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44BC6C4-4166-43BB-B444-C391B646E27C}" type="slidenum">
              <a:rPr lang="en-US" sz="1100"/>
              <a:pPr algn="r"/>
              <a:t>79</a:t>
            </a:fld>
            <a:endParaRPr lang="en-US" sz="1100" dirty="0"/>
          </a:p>
        </p:txBody>
      </p:sp>
      <p:sp>
        <p:nvSpPr>
          <p:cNvPr id="211972" name="Rectangle 2"/>
          <p:cNvSpPr>
            <a:spLocks noGrp="1" noRot="1" noChangeAspect="1" noChangeArrowheads="1" noTextEdit="1"/>
          </p:cNvSpPr>
          <p:nvPr>
            <p:ph type="sldImg"/>
          </p:nvPr>
        </p:nvSpPr>
        <p:spPr>
          <a:xfrm>
            <a:off x="1182688" y="695325"/>
            <a:ext cx="4649787" cy="3487738"/>
          </a:xfrm>
          <a:ln/>
        </p:spPr>
      </p:sp>
      <p:sp>
        <p:nvSpPr>
          <p:cNvPr id="211973"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1591600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00788-8069-4CEC-803D-A980779DE7B4}" type="slidenum">
              <a:rPr lang="en-US"/>
              <a:pPr/>
              <a:t>80</a:t>
            </a:fld>
            <a:endParaRPr lang="en-US" dirty="0"/>
          </a:p>
        </p:txBody>
      </p:sp>
      <p:sp>
        <p:nvSpPr>
          <p:cNvPr id="21196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8E4B737-B787-4EA7-A869-8DAFEB1A68E5}" type="slidenum">
              <a:rPr lang="en-US" sz="1100"/>
              <a:pPr algn="r"/>
              <a:t>80</a:t>
            </a:fld>
            <a:endParaRPr lang="en-US" sz="1100" dirty="0"/>
          </a:p>
        </p:txBody>
      </p:sp>
      <p:sp>
        <p:nvSpPr>
          <p:cNvPr id="21197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BA896AE-E689-4689-96DC-45F134490288}" type="slidenum">
              <a:rPr lang="en-US" sz="1100"/>
              <a:pPr algn="r"/>
              <a:t>80</a:t>
            </a:fld>
            <a:endParaRPr lang="en-US" sz="1100" dirty="0"/>
          </a:p>
        </p:txBody>
      </p:sp>
      <p:sp>
        <p:nvSpPr>
          <p:cNvPr id="21197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44BC6C4-4166-43BB-B444-C391B646E27C}" type="slidenum">
              <a:rPr lang="en-US" sz="1100"/>
              <a:pPr algn="r"/>
              <a:t>80</a:t>
            </a:fld>
            <a:endParaRPr lang="en-US" sz="1100" dirty="0"/>
          </a:p>
        </p:txBody>
      </p:sp>
      <p:sp>
        <p:nvSpPr>
          <p:cNvPr id="211972" name="Rectangle 2"/>
          <p:cNvSpPr>
            <a:spLocks noGrp="1" noRot="1" noChangeAspect="1" noChangeArrowheads="1" noTextEdit="1"/>
          </p:cNvSpPr>
          <p:nvPr>
            <p:ph type="sldImg"/>
          </p:nvPr>
        </p:nvSpPr>
        <p:spPr>
          <a:xfrm>
            <a:off x="1182688" y="695325"/>
            <a:ext cx="4649787" cy="3487738"/>
          </a:xfrm>
          <a:ln/>
        </p:spPr>
      </p:sp>
      <p:sp>
        <p:nvSpPr>
          <p:cNvPr id="211973"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3889018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00788-8069-4CEC-803D-A980779DE7B4}" type="slidenum">
              <a:rPr lang="en-US"/>
              <a:pPr/>
              <a:t>81</a:t>
            </a:fld>
            <a:endParaRPr lang="en-US" dirty="0"/>
          </a:p>
        </p:txBody>
      </p:sp>
      <p:sp>
        <p:nvSpPr>
          <p:cNvPr id="21196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8E4B737-B787-4EA7-A869-8DAFEB1A68E5}" type="slidenum">
              <a:rPr lang="en-US" sz="1100"/>
              <a:pPr algn="r"/>
              <a:t>81</a:t>
            </a:fld>
            <a:endParaRPr lang="en-US" sz="1100" dirty="0"/>
          </a:p>
        </p:txBody>
      </p:sp>
      <p:sp>
        <p:nvSpPr>
          <p:cNvPr id="21197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8BA896AE-E689-4689-96DC-45F134490288}" type="slidenum">
              <a:rPr lang="en-US" sz="1100"/>
              <a:pPr algn="r"/>
              <a:t>81</a:t>
            </a:fld>
            <a:endParaRPr lang="en-US" sz="1100" dirty="0"/>
          </a:p>
        </p:txBody>
      </p:sp>
      <p:sp>
        <p:nvSpPr>
          <p:cNvPr id="21197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44BC6C4-4166-43BB-B444-C391B646E27C}" type="slidenum">
              <a:rPr lang="en-US" sz="1100"/>
              <a:pPr algn="r"/>
              <a:t>81</a:t>
            </a:fld>
            <a:endParaRPr lang="en-US" sz="1100" dirty="0"/>
          </a:p>
        </p:txBody>
      </p:sp>
      <p:sp>
        <p:nvSpPr>
          <p:cNvPr id="211972" name="Rectangle 2"/>
          <p:cNvSpPr>
            <a:spLocks noGrp="1" noRot="1" noChangeAspect="1" noChangeArrowheads="1" noTextEdit="1"/>
          </p:cNvSpPr>
          <p:nvPr>
            <p:ph type="sldImg"/>
          </p:nvPr>
        </p:nvSpPr>
        <p:spPr>
          <a:xfrm>
            <a:off x="1182688" y="695325"/>
            <a:ext cx="4649787" cy="3487738"/>
          </a:xfrm>
          <a:ln/>
        </p:spPr>
      </p:sp>
      <p:sp>
        <p:nvSpPr>
          <p:cNvPr id="211973"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60528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B3F934-A0CE-445F-9225-D6397070ED65}" type="slidenum">
              <a:rPr lang="en-US"/>
              <a:pPr/>
              <a:t>10</a:t>
            </a:fld>
            <a:endParaRPr lang="en-US" dirty="0"/>
          </a:p>
        </p:txBody>
      </p:sp>
      <p:sp>
        <p:nvSpPr>
          <p:cNvPr id="1843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E2AA293-B594-4602-9A61-7C6B9FA14274}" type="slidenum">
              <a:rPr lang="en-US" sz="1100"/>
              <a:pPr algn="r"/>
              <a:t>10</a:t>
            </a:fld>
            <a:endParaRPr lang="en-US" sz="1100" dirty="0"/>
          </a:p>
        </p:txBody>
      </p:sp>
      <p:sp>
        <p:nvSpPr>
          <p:cNvPr id="1843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C3BB874-15B9-4465-8A75-AF5337CE7D8F}" type="slidenum">
              <a:rPr lang="en-US" sz="1100"/>
              <a:pPr algn="r"/>
              <a:t>10</a:t>
            </a:fld>
            <a:endParaRPr lang="en-US" sz="1100" dirty="0"/>
          </a:p>
        </p:txBody>
      </p:sp>
      <p:sp>
        <p:nvSpPr>
          <p:cNvPr id="1843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A71FB1EB-8081-48BC-8B71-D950AD20A3C6}" type="slidenum">
              <a:rPr lang="en-US" sz="1100"/>
              <a:pPr algn="r"/>
              <a:t>10</a:t>
            </a:fld>
            <a:endParaRPr lang="en-US" sz="1100" dirty="0"/>
          </a:p>
        </p:txBody>
      </p:sp>
      <p:sp>
        <p:nvSpPr>
          <p:cNvPr id="1843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4282223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7E1C-FB2D-4F0D-A3C2-52CE86447317}" type="slidenum">
              <a:rPr lang="en-US"/>
              <a:pPr/>
              <a:t>83</a:t>
            </a:fld>
            <a:endParaRPr lang="en-US" dirty="0"/>
          </a:p>
        </p:txBody>
      </p:sp>
      <p:sp>
        <p:nvSpPr>
          <p:cNvPr id="2007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2E0E9FE-BF04-400C-B1E7-83BEF2FD5C98}" type="slidenum">
              <a:rPr lang="en-US" sz="1100"/>
              <a:pPr algn="r"/>
              <a:t>83</a:t>
            </a:fld>
            <a:endParaRPr lang="en-US" sz="1100" dirty="0"/>
          </a:p>
        </p:txBody>
      </p:sp>
      <p:sp>
        <p:nvSpPr>
          <p:cNvPr id="2007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4B15B9C-6B0D-4C5D-9DA5-A32ED6C15669}" type="slidenum">
              <a:rPr lang="en-US" sz="1100"/>
              <a:pPr algn="r"/>
              <a:t>83</a:t>
            </a:fld>
            <a:endParaRPr lang="en-US" sz="1100" dirty="0"/>
          </a:p>
        </p:txBody>
      </p:sp>
      <p:sp>
        <p:nvSpPr>
          <p:cNvPr id="2007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DD1F47-04F8-4935-BA83-8EB528293424}" type="slidenum">
              <a:rPr lang="en-US" sz="1100"/>
              <a:pPr algn="r"/>
              <a:t>83</a:t>
            </a:fld>
            <a:endParaRPr lang="en-US" sz="1100" dirty="0"/>
          </a:p>
        </p:txBody>
      </p:sp>
      <p:sp>
        <p:nvSpPr>
          <p:cNvPr id="200708" name="Rectangle 2"/>
          <p:cNvSpPr>
            <a:spLocks noGrp="1" noRot="1" noChangeAspect="1" noChangeArrowheads="1" noTextEdit="1"/>
          </p:cNvSpPr>
          <p:nvPr>
            <p:ph type="sldImg"/>
          </p:nvPr>
        </p:nvSpPr>
        <p:spPr>
          <a:xfrm>
            <a:off x="1184275" y="695325"/>
            <a:ext cx="4649788" cy="3487738"/>
          </a:xfrm>
          <a:ln/>
        </p:spPr>
      </p:sp>
      <p:sp>
        <p:nvSpPr>
          <p:cNvPr id="200709"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3181043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7E1C-FB2D-4F0D-A3C2-52CE86447317}" type="slidenum">
              <a:rPr lang="en-US"/>
              <a:pPr/>
              <a:t>84</a:t>
            </a:fld>
            <a:endParaRPr lang="en-US" dirty="0"/>
          </a:p>
        </p:txBody>
      </p:sp>
      <p:sp>
        <p:nvSpPr>
          <p:cNvPr id="2007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2E0E9FE-BF04-400C-B1E7-83BEF2FD5C98}" type="slidenum">
              <a:rPr lang="en-US" sz="1100"/>
              <a:pPr algn="r"/>
              <a:t>84</a:t>
            </a:fld>
            <a:endParaRPr lang="en-US" sz="1100" dirty="0"/>
          </a:p>
        </p:txBody>
      </p:sp>
      <p:sp>
        <p:nvSpPr>
          <p:cNvPr id="2007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4B15B9C-6B0D-4C5D-9DA5-A32ED6C15669}" type="slidenum">
              <a:rPr lang="en-US" sz="1100"/>
              <a:pPr algn="r"/>
              <a:t>84</a:t>
            </a:fld>
            <a:endParaRPr lang="en-US" sz="1100" dirty="0"/>
          </a:p>
        </p:txBody>
      </p:sp>
      <p:sp>
        <p:nvSpPr>
          <p:cNvPr id="2007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DD1F47-04F8-4935-BA83-8EB528293424}" type="slidenum">
              <a:rPr lang="en-US" sz="1100"/>
              <a:pPr algn="r"/>
              <a:t>84</a:t>
            </a:fld>
            <a:endParaRPr lang="en-US" sz="1100" dirty="0"/>
          </a:p>
        </p:txBody>
      </p:sp>
      <p:sp>
        <p:nvSpPr>
          <p:cNvPr id="200708" name="Rectangle 2"/>
          <p:cNvSpPr>
            <a:spLocks noGrp="1" noRot="1" noChangeAspect="1" noChangeArrowheads="1" noTextEdit="1"/>
          </p:cNvSpPr>
          <p:nvPr>
            <p:ph type="sldImg"/>
          </p:nvPr>
        </p:nvSpPr>
        <p:spPr>
          <a:xfrm>
            <a:off x="1184275" y="695325"/>
            <a:ext cx="4649788" cy="3487738"/>
          </a:xfrm>
          <a:ln/>
        </p:spPr>
      </p:sp>
      <p:sp>
        <p:nvSpPr>
          <p:cNvPr id="200709"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137284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27E1C-FB2D-4F0D-A3C2-52CE86447317}" type="slidenum">
              <a:rPr lang="en-US"/>
              <a:pPr/>
              <a:t>85</a:t>
            </a:fld>
            <a:endParaRPr lang="en-US" dirty="0"/>
          </a:p>
        </p:txBody>
      </p:sp>
      <p:sp>
        <p:nvSpPr>
          <p:cNvPr id="20070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2E0E9FE-BF04-400C-B1E7-83BEF2FD5C98}" type="slidenum">
              <a:rPr lang="en-US" sz="1100"/>
              <a:pPr algn="r"/>
              <a:t>85</a:t>
            </a:fld>
            <a:endParaRPr lang="en-US" sz="1100" dirty="0"/>
          </a:p>
        </p:txBody>
      </p:sp>
      <p:sp>
        <p:nvSpPr>
          <p:cNvPr id="200706"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4B15B9C-6B0D-4C5D-9DA5-A32ED6C15669}" type="slidenum">
              <a:rPr lang="en-US" sz="1100"/>
              <a:pPr algn="r"/>
              <a:t>85</a:t>
            </a:fld>
            <a:endParaRPr lang="en-US" sz="1100" dirty="0"/>
          </a:p>
        </p:txBody>
      </p:sp>
      <p:sp>
        <p:nvSpPr>
          <p:cNvPr id="200707"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DD1F47-04F8-4935-BA83-8EB528293424}" type="slidenum">
              <a:rPr lang="en-US" sz="1100"/>
              <a:pPr algn="r"/>
              <a:t>85</a:t>
            </a:fld>
            <a:endParaRPr lang="en-US" sz="1100" dirty="0"/>
          </a:p>
        </p:txBody>
      </p:sp>
      <p:sp>
        <p:nvSpPr>
          <p:cNvPr id="200708" name="Rectangle 2"/>
          <p:cNvSpPr>
            <a:spLocks noGrp="1" noRot="1" noChangeAspect="1" noChangeArrowheads="1" noTextEdit="1"/>
          </p:cNvSpPr>
          <p:nvPr>
            <p:ph type="sldImg"/>
          </p:nvPr>
        </p:nvSpPr>
        <p:spPr>
          <a:xfrm>
            <a:off x="1184275" y="695325"/>
            <a:ext cx="4649788" cy="3487738"/>
          </a:xfrm>
          <a:ln/>
        </p:spPr>
      </p:sp>
      <p:sp>
        <p:nvSpPr>
          <p:cNvPr id="200709" name="Rectangle 3"/>
          <p:cNvSpPr>
            <a:spLocks noGrp="1" noChangeArrowheads="1"/>
          </p:cNvSpPr>
          <p:nvPr>
            <p:ph type="body" idx="1"/>
          </p:nvPr>
        </p:nvSpPr>
        <p:spPr>
          <a:xfrm>
            <a:off x="936726" y="4420014"/>
            <a:ext cx="5136957" cy="4181564"/>
          </a:xfrm>
        </p:spPr>
        <p:txBody>
          <a:bodyPr/>
          <a:lstStyle/>
          <a:p>
            <a:endParaRPr lang="en-US" dirty="0" smtClean="0">
              <a:latin typeface="TimesNewRoman" charset="0"/>
            </a:endParaRPr>
          </a:p>
        </p:txBody>
      </p:sp>
    </p:spTree>
    <p:extLst>
      <p:ext uri="{BB962C8B-B14F-4D97-AF65-F5344CB8AC3E}">
        <p14:creationId xmlns:p14="http://schemas.microsoft.com/office/powerpoint/2010/main" val="3279079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EE9FC-0A60-4EC2-9276-015D4011A493}" type="slidenum">
              <a:rPr lang="en-US"/>
              <a:pPr/>
              <a:t>86</a:t>
            </a:fld>
            <a:endParaRPr lang="en-US" dirty="0"/>
          </a:p>
        </p:txBody>
      </p:sp>
      <p:sp>
        <p:nvSpPr>
          <p:cNvPr id="33280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6171E8DD-4286-49F6-A3B1-4BEC4D42D8BA}" type="slidenum">
              <a:rPr lang="en-US" sz="1100"/>
              <a:pPr algn="r"/>
              <a:t>86</a:t>
            </a:fld>
            <a:endParaRPr lang="en-US" sz="1100" dirty="0"/>
          </a:p>
        </p:txBody>
      </p:sp>
      <p:sp>
        <p:nvSpPr>
          <p:cNvPr id="33280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FB737CE-8189-4B44-A6DA-0A8E9BAFB79E}" type="slidenum">
              <a:rPr lang="en-US" sz="1100"/>
              <a:pPr algn="r"/>
              <a:t>86</a:t>
            </a:fld>
            <a:endParaRPr lang="en-US" sz="1100" dirty="0"/>
          </a:p>
        </p:txBody>
      </p:sp>
      <p:sp>
        <p:nvSpPr>
          <p:cNvPr id="33280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FECFF19-D4A6-4642-960D-6A936F71B5DA}" type="slidenum">
              <a:rPr lang="en-US" sz="1100"/>
              <a:pPr algn="r"/>
              <a:t>86</a:t>
            </a:fld>
            <a:endParaRPr lang="en-US" sz="1100" dirty="0"/>
          </a:p>
        </p:txBody>
      </p:sp>
      <p:sp>
        <p:nvSpPr>
          <p:cNvPr id="332804" name="Rectangle 2"/>
          <p:cNvSpPr>
            <a:spLocks noGrp="1" noRot="1" noChangeAspect="1" noChangeArrowheads="1" noTextEdit="1"/>
          </p:cNvSpPr>
          <p:nvPr>
            <p:ph type="sldImg"/>
          </p:nvPr>
        </p:nvSpPr>
        <p:spPr>
          <a:xfrm>
            <a:off x="1184275" y="695325"/>
            <a:ext cx="4649788" cy="3487738"/>
          </a:xfrm>
          <a:ln/>
        </p:spPr>
      </p:sp>
      <p:sp>
        <p:nvSpPr>
          <p:cNvPr id="332805"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1133778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79291-7585-47E2-9915-D29783ACE40F}" type="slidenum">
              <a:rPr lang="en-US"/>
              <a:pPr/>
              <a:t>87</a:t>
            </a:fld>
            <a:endParaRPr lang="en-US" dirty="0"/>
          </a:p>
        </p:txBody>
      </p:sp>
      <p:sp>
        <p:nvSpPr>
          <p:cNvPr id="33484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0EC2D2C-1278-484E-85FF-6AC07BDA7600}" type="slidenum">
              <a:rPr lang="en-US" sz="1100"/>
              <a:pPr algn="r"/>
              <a:t>87</a:t>
            </a:fld>
            <a:endParaRPr lang="en-US" sz="1100" dirty="0"/>
          </a:p>
        </p:txBody>
      </p:sp>
      <p:sp>
        <p:nvSpPr>
          <p:cNvPr id="33485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0188EFF3-6449-436F-AE1D-251EDDF29B80}" type="slidenum">
              <a:rPr lang="en-US" sz="1100"/>
              <a:pPr algn="r"/>
              <a:t>87</a:t>
            </a:fld>
            <a:endParaRPr lang="en-US" sz="1100" dirty="0"/>
          </a:p>
        </p:txBody>
      </p:sp>
      <p:sp>
        <p:nvSpPr>
          <p:cNvPr id="33485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A638EFA-8EC1-4378-858F-80FB60614336}" type="slidenum">
              <a:rPr lang="en-US" sz="1100"/>
              <a:pPr algn="r"/>
              <a:t>87</a:t>
            </a:fld>
            <a:endParaRPr lang="en-US" sz="1100" dirty="0"/>
          </a:p>
        </p:txBody>
      </p:sp>
      <p:sp>
        <p:nvSpPr>
          <p:cNvPr id="334852" name="Rectangle 2"/>
          <p:cNvSpPr>
            <a:spLocks noGrp="1" noRot="1" noChangeAspect="1" noChangeArrowheads="1" noTextEdit="1"/>
          </p:cNvSpPr>
          <p:nvPr>
            <p:ph type="sldImg"/>
          </p:nvPr>
        </p:nvSpPr>
        <p:spPr>
          <a:xfrm>
            <a:off x="1184275" y="695325"/>
            <a:ext cx="4649788" cy="3487738"/>
          </a:xfrm>
          <a:ln/>
        </p:spPr>
      </p:sp>
      <p:sp>
        <p:nvSpPr>
          <p:cNvPr id="334853"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210908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79291-7585-47E2-9915-D29783ACE40F}" type="slidenum">
              <a:rPr lang="en-US"/>
              <a:pPr/>
              <a:t>88</a:t>
            </a:fld>
            <a:endParaRPr lang="en-US" dirty="0"/>
          </a:p>
        </p:txBody>
      </p:sp>
      <p:sp>
        <p:nvSpPr>
          <p:cNvPr id="33484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0EC2D2C-1278-484E-85FF-6AC07BDA7600}" type="slidenum">
              <a:rPr lang="en-US" sz="1100"/>
              <a:pPr algn="r"/>
              <a:t>88</a:t>
            </a:fld>
            <a:endParaRPr lang="en-US" sz="1100" dirty="0"/>
          </a:p>
        </p:txBody>
      </p:sp>
      <p:sp>
        <p:nvSpPr>
          <p:cNvPr id="33485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0188EFF3-6449-436F-AE1D-251EDDF29B80}" type="slidenum">
              <a:rPr lang="en-US" sz="1100"/>
              <a:pPr algn="r"/>
              <a:t>88</a:t>
            </a:fld>
            <a:endParaRPr lang="en-US" sz="1100" dirty="0"/>
          </a:p>
        </p:txBody>
      </p:sp>
      <p:sp>
        <p:nvSpPr>
          <p:cNvPr id="33485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A638EFA-8EC1-4378-858F-80FB60614336}" type="slidenum">
              <a:rPr lang="en-US" sz="1100"/>
              <a:pPr algn="r"/>
              <a:t>88</a:t>
            </a:fld>
            <a:endParaRPr lang="en-US" sz="1100" dirty="0"/>
          </a:p>
        </p:txBody>
      </p:sp>
      <p:sp>
        <p:nvSpPr>
          <p:cNvPr id="334852" name="Rectangle 2"/>
          <p:cNvSpPr>
            <a:spLocks noGrp="1" noRot="1" noChangeAspect="1" noChangeArrowheads="1" noTextEdit="1"/>
          </p:cNvSpPr>
          <p:nvPr>
            <p:ph type="sldImg"/>
          </p:nvPr>
        </p:nvSpPr>
        <p:spPr>
          <a:xfrm>
            <a:off x="1184275" y="695325"/>
            <a:ext cx="4649788" cy="3487738"/>
          </a:xfrm>
          <a:ln/>
        </p:spPr>
      </p:sp>
      <p:sp>
        <p:nvSpPr>
          <p:cNvPr id="334853"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755293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6862BD-D300-4A5D-8766-7C634739D2F0}" type="slidenum">
              <a:rPr lang="en-US"/>
              <a:pPr/>
              <a:t>90</a:t>
            </a:fld>
            <a:endParaRPr lang="en-US" dirty="0"/>
          </a:p>
        </p:txBody>
      </p:sp>
      <p:sp>
        <p:nvSpPr>
          <p:cNvPr id="3461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A7777FC-0CF8-46C7-9FE4-C16BD66E9766}" type="slidenum">
              <a:rPr lang="en-US" sz="1100"/>
              <a:pPr algn="r"/>
              <a:t>90</a:t>
            </a:fld>
            <a:endParaRPr lang="en-US" sz="1100" dirty="0"/>
          </a:p>
        </p:txBody>
      </p:sp>
      <p:sp>
        <p:nvSpPr>
          <p:cNvPr id="3461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C9D88879-1EFB-420F-8ECA-DFB99D7569A8}" type="slidenum">
              <a:rPr lang="en-US" sz="1100"/>
              <a:pPr algn="r"/>
              <a:t>90</a:t>
            </a:fld>
            <a:endParaRPr lang="en-US" sz="1100" dirty="0"/>
          </a:p>
        </p:txBody>
      </p:sp>
      <p:sp>
        <p:nvSpPr>
          <p:cNvPr id="3461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37F9B2FB-818C-4C8E-B323-6BBFD1301B52}" type="slidenum">
              <a:rPr lang="en-US" sz="1100"/>
              <a:pPr algn="r"/>
              <a:t>90</a:t>
            </a:fld>
            <a:endParaRPr lang="en-US" sz="1100" dirty="0"/>
          </a:p>
        </p:txBody>
      </p:sp>
      <p:sp>
        <p:nvSpPr>
          <p:cNvPr id="346116"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83237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64">
              <a:defRPr sz="2000">
                <a:solidFill>
                  <a:schemeClr val="tx1"/>
                </a:solidFill>
                <a:latin typeface="Arial" pitchFamily="34" charset="0"/>
              </a:defRPr>
            </a:lvl1pPr>
            <a:lvl2pPr marL="742566" indent="-285601" defTabSz="921864">
              <a:defRPr sz="2000">
                <a:solidFill>
                  <a:schemeClr val="tx1"/>
                </a:solidFill>
                <a:latin typeface="Arial" pitchFamily="34" charset="0"/>
              </a:defRPr>
            </a:lvl2pPr>
            <a:lvl3pPr marL="1142408" indent="-228480" defTabSz="921864">
              <a:defRPr sz="2000">
                <a:solidFill>
                  <a:schemeClr val="tx1"/>
                </a:solidFill>
                <a:latin typeface="Arial" pitchFamily="34" charset="0"/>
              </a:defRPr>
            </a:lvl3pPr>
            <a:lvl4pPr marL="1599373" indent="-228480" defTabSz="921864">
              <a:defRPr sz="2000">
                <a:solidFill>
                  <a:schemeClr val="tx1"/>
                </a:solidFill>
                <a:latin typeface="Arial" pitchFamily="34" charset="0"/>
              </a:defRPr>
            </a:lvl4pPr>
            <a:lvl5pPr marL="2056336" indent="-228480" defTabSz="921864">
              <a:defRPr sz="2000">
                <a:solidFill>
                  <a:schemeClr val="tx1"/>
                </a:solidFill>
                <a:latin typeface="Arial" pitchFamily="34" charset="0"/>
              </a:defRPr>
            </a:lvl5pPr>
            <a:lvl6pPr marL="2513301" indent="-228480" defTabSz="921864" fontAlgn="base">
              <a:spcBef>
                <a:spcPct val="0"/>
              </a:spcBef>
              <a:spcAft>
                <a:spcPct val="0"/>
              </a:spcAft>
              <a:defRPr sz="2000">
                <a:solidFill>
                  <a:schemeClr val="tx1"/>
                </a:solidFill>
                <a:latin typeface="Arial" pitchFamily="34" charset="0"/>
              </a:defRPr>
            </a:lvl6pPr>
            <a:lvl7pPr marL="2970265" indent="-228480" defTabSz="921864" fontAlgn="base">
              <a:spcBef>
                <a:spcPct val="0"/>
              </a:spcBef>
              <a:spcAft>
                <a:spcPct val="0"/>
              </a:spcAft>
              <a:defRPr sz="2000">
                <a:solidFill>
                  <a:schemeClr val="tx1"/>
                </a:solidFill>
                <a:latin typeface="Arial" pitchFamily="34" charset="0"/>
              </a:defRPr>
            </a:lvl7pPr>
            <a:lvl8pPr marL="3427227" indent="-228480" defTabSz="921864" fontAlgn="base">
              <a:spcBef>
                <a:spcPct val="0"/>
              </a:spcBef>
              <a:spcAft>
                <a:spcPct val="0"/>
              </a:spcAft>
              <a:defRPr sz="2000">
                <a:solidFill>
                  <a:schemeClr val="tx1"/>
                </a:solidFill>
                <a:latin typeface="Arial" pitchFamily="34" charset="0"/>
              </a:defRPr>
            </a:lvl8pPr>
            <a:lvl9pPr marL="3884191" indent="-228480" defTabSz="921864" fontAlgn="base">
              <a:spcBef>
                <a:spcPct val="0"/>
              </a:spcBef>
              <a:spcAft>
                <a:spcPct val="0"/>
              </a:spcAft>
              <a:defRPr sz="2000">
                <a:solidFill>
                  <a:schemeClr val="tx1"/>
                </a:solidFill>
                <a:latin typeface="Arial" pitchFamily="34" charset="0"/>
              </a:defRPr>
            </a:lvl9pPr>
          </a:lstStyle>
          <a:p>
            <a:fld id="{0753C102-BC9A-49D8-913D-70AEB57A0EEE}" type="slidenum">
              <a:rPr lang="en-US" sz="1100"/>
              <a:pPr/>
              <a:t>93</a:t>
            </a:fld>
            <a:endParaRPr lang="en-US" sz="1100" dirty="0"/>
          </a:p>
        </p:txBody>
      </p:sp>
      <p:sp>
        <p:nvSpPr>
          <p:cNvPr id="200706"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3A6A256C-86F1-48B9-AF1E-D6B45C17156A}" type="slidenum">
              <a:rPr lang="en-US" sz="1100"/>
              <a:pPr algn="r"/>
              <a:t>93</a:t>
            </a:fld>
            <a:endParaRPr lang="en-US" sz="1100" dirty="0"/>
          </a:p>
        </p:txBody>
      </p:sp>
      <p:sp>
        <p:nvSpPr>
          <p:cNvPr id="200707"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587F5023-5E0F-4C1E-86B5-7551E61A85E8}" type="slidenum">
              <a:rPr lang="en-US" sz="1100"/>
              <a:pPr algn="r"/>
              <a:t>93</a:t>
            </a:fld>
            <a:endParaRPr lang="en-US" sz="1100" dirty="0"/>
          </a:p>
        </p:txBody>
      </p:sp>
      <p:sp>
        <p:nvSpPr>
          <p:cNvPr id="200708" name="Rectangle 2"/>
          <p:cNvSpPr>
            <a:spLocks noGrp="1" noRot="1" noChangeAspect="1" noChangeArrowheads="1" noTextEdit="1"/>
          </p:cNvSpPr>
          <p:nvPr>
            <p:ph type="sldImg"/>
          </p:nvPr>
        </p:nvSpPr>
        <p:spPr>
          <a:xfrm>
            <a:off x="1181100" y="695325"/>
            <a:ext cx="4651375" cy="3487738"/>
          </a:xfrm>
          <a:ln/>
        </p:spPr>
      </p:sp>
      <p:sp>
        <p:nvSpPr>
          <p:cNvPr id="200709" name="Rectangle 3"/>
          <p:cNvSpPr>
            <a:spLocks noGrp="1" noChangeArrowheads="1"/>
          </p:cNvSpPr>
          <p:nvPr>
            <p:ph type="body" idx="1"/>
          </p:nvPr>
        </p:nvSpPr>
        <p:spPr>
          <a:xfrm>
            <a:off x="934723" y="4418013"/>
            <a:ext cx="514096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New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9D1EE9F-13AC-4385-90D2-49DF17B7CD9D}" type="slidenum">
              <a:rPr lang="en-US"/>
              <a:pPr/>
              <a:t>94</a:t>
            </a:fld>
            <a:endParaRPr lang="en-US" dirty="0"/>
          </a:p>
        </p:txBody>
      </p:sp>
      <p:sp>
        <p:nvSpPr>
          <p:cNvPr id="43725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8283EBF-5D8E-401D-92C8-4076386A7576}" type="slidenum">
              <a:rPr lang="en-US" sz="1100"/>
              <a:pPr algn="r"/>
              <a:t>94</a:t>
            </a:fld>
            <a:endParaRPr lang="en-US" sz="1100" dirty="0"/>
          </a:p>
        </p:txBody>
      </p:sp>
      <p:sp>
        <p:nvSpPr>
          <p:cNvPr id="43725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DB7706E4-9486-40D6-820E-5F94765ACE92}" type="slidenum">
              <a:rPr lang="en-US" sz="1100"/>
              <a:pPr algn="r"/>
              <a:t>94</a:t>
            </a:fld>
            <a:endParaRPr lang="en-US" sz="1100" dirty="0"/>
          </a:p>
        </p:txBody>
      </p:sp>
      <p:sp>
        <p:nvSpPr>
          <p:cNvPr id="43725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72AC53D-3A5C-4B9E-80D4-ECEACCC8D120}" type="slidenum">
              <a:rPr lang="en-US" sz="1100"/>
              <a:pPr algn="r"/>
              <a:t>94</a:t>
            </a:fld>
            <a:endParaRPr lang="en-US" sz="1100" dirty="0"/>
          </a:p>
        </p:txBody>
      </p:sp>
      <p:sp>
        <p:nvSpPr>
          <p:cNvPr id="437253"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1938341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9D1EE9F-13AC-4385-90D2-49DF17B7CD9D}" type="slidenum">
              <a:rPr lang="en-US"/>
              <a:pPr/>
              <a:t>95</a:t>
            </a:fld>
            <a:endParaRPr lang="en-US" dirty="0"/>
          </a:p>
        </p:txBody>
      </p:sp>
      <p:sp>
        <p:nvSpPr>
          <p:cNvPr id="43725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8283EBF-5D8E-401D-92C8-4076386A7576}" type="slidenum">
              <a:rPr lang="en-US" sz="1100"/>
              <a:pPr algn="r"/>
              <a:t>95</a:t>
            </a:fld>
            <a:endParaRPr lang="en-US" sz="1100" dirty="0"/>
          </a:p>
        </p:txBody>
      </p:sp>
      <p:sp>
        <p:nvSpPr>
          <p:cNvPr id="43725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DB7706E4-9486-40D6-820E-5F94765ACE92}" type="slidenum">
              <a:rPr lang="en-US" sz="1100"/>
              <a:pPr algn="r"/>
              <a:t>95</a:t>
            </a:fld>
            <a:endParaRPr lang="en-US" sz="1100" dirty="0"/>
          </a:p>
        </p:txBody>
      </p:sp>
      <p:sp>
        <p:nvSpPr>
          <p:cNvPr id="437252"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172AC53D-3A5C-4B9E-80D4-ECEACCC8D120}" type="slidenum">
              <a:rPr lang="en-US" sz="1100"/>
              <a:pPr algn="r"/>
              <a:t>95</a:t>
            </a:fld>
            <a:endParaRPr lang="en-US" sz="1100" dirty="0"/>
          </a:p>
        </p:txBody>
      </p:sp>
      <p:sp>
        <p:nvSpPr>
          <p:cNvPr id="437253"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0257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07980-94EB-4F08-A641-1423972A1703}" type="slidenum">
              <a:rPr lang="en-US"/>
              <a:pPr/>
              <a:t>12</a:t>
            </a:fld>
            <a:endParaRPr lang="en-US" dirty="0"/>
          </a:p>
        </p:txBody>
      </p:sp>
      <p:sp>
        <p:nvSpPr>
          <p:cNvPr id="3379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C4F802-A60B-4402-8C16-E703027C0CD3}" type="slidenum">
              <a:rPr lang="en-US" sz="1100"/>
              <a:pPr algn="r"/>
              <a:t>12</a:t>
            </a:fld>
            <a:endParaRPr lang="en-US" sz="1100" dirty="0"/>
          </a:p>
        </p:txBody>
      </p:sp>
      <p:sp>
        <p:nvSpPr>
          <p:cNvPr id="3379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4745A-2901-40D9-8F75-D2454CC7C6E5}" type="slidenum">
              <a:rPr lang="en-US" sz="1100"/>
              <a:pPr algn="r"/>
              <a:t>12</a:t>
            </a:fld>
            <a:endParaRPr lang="en-US" sz="1100" dirty="0"/>
          </a:p>
        </p:txBody>
      </p:sp>
      <p:sp>
        <p:nvSpPr>
          <p:cNvPr id="3379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C6C5BB0E-231F-4A6A-A7E1-7AB145F544FF}" type="slidenum">
              <a:rPr lang="en-US" sz="1100"/>
              <a:pPr algn="r"/>
              <a:t>12</a:t>
            </a:fld>
            <a:endParaRPr lang="en-US" sz="1100" dirty="0"/>
          </a:p>
        </p:txBody>
      </p:sp>
      <p:sp>
        <p:nvSpPr>
          <p:cNvPr id="33796" name="Rectangle 2"/>
          <p:cNvSpPr>
            <a:spLocks noGrp="1" noRot="1" noChangeAspect="1" noChangeArrowheads="1" noTextEdit="1"/>
          </p:cNvSpPr>
          <p:nvPr>
            <p:ph type="sldImg"/>
          </p:nvPr>
        </p:nvSpPr>
        <p:spPr>
          <a:xfrm>
            <a:off x="1184275" y="695325"/>
            <a:ext cx="4649788" cy="3487738"/>
          </a:xfrm>
          <a:ln/>
        </p:spPr>
      </p:sp>
      <p:sp>
        <p:nvSpPr>
          <p:cNvPr id="33797"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35190842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96</a:t>
            </a:fld>
            <a:endParaRPr lang="en-US" dirty="0"/>
          </a:p>
        </p:txBody>
      </p:sp>
    </p:spTree>
    <p:extLst>
      <p:ext uri="{BB962C8B-B14F-4D97-AF65-F5344CB8AC3E}">
        <p14:creationId xmlns:p14="http://schemas.microsoft.com/office/powerpoint/2010/main" val="3622303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C19B96D3-BE8D-4993-B5D6-B2392FE31C12}" type="slidenum">
              <a:rPr lang="en-US" sz="1100"/>
              <a:pPr/>
              <a:t>97</a:t>
            </a:fld>
            <a:endParaRPr lang="en-US" sz="1100" dirty="0"/>
          </a:p>
        </p:txBody>
      </p:sp>
      <p:sp>
        <p:nvSpPr>
          <p:cNvPr id="37581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0D7B33B-9584-43DC-9322-75BE64D08EE6}" type="slidenum">
              <a:rPr lang="en-US" sz="1100"/>
              <a:pPr algn="r"/>
              <a:t>97</a:t>
            </a:fld>
            <a:endParaRPr lang="en-US" sz="1100" dirty="0"/>
          </a:p>
        </p:txBody>
      </p:sp>
      <p:sp>
        <p:nvSpPr>
          <p:cNvPr id="37581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1D3583A-5627-47ED-938C-2682687FC361}" type="slidenum">
              <a:rPr lang="en-US" sz="1100"/>
              <a:pPr algn="r"/>
              <a:t>97</a:t>
            </a:fld>
            <a:endParaRPr lang="en-US" sz="1100" dirty="0"/>
          </a:p>
        </p:txBody>
      </p:sp>
      <p:sp>
        <p:nvSpPr>
          <p:cNvPr id="375812"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17323002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C19B96D3-BE8D-4993-B5D6-B2392FE31C12}" type="slidenum">
              <a:rPr lang="en-US" sz="1100"/>
              <a:pPr/>
              <a:t>98</a:t>
            </a:fld>
            <a:endParaRPr lang="en-US" sz="1100" dirty="0"/>
          </a:p>
        </p:txBody>
      </p:sp>
      <p:sp>
        <p:nvSpPr>
          <p:cNvPr id="37581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0D7B33B-9584-43DC-9322-75BE64D08EE6}" type="slidenum">
              <a:rPr lang="en-US" sz="1100"/>
              <a:pPr algn="r"/>
              <a:t>98</a:t>
            </a:fld>
            <a:endParaRPr lang="en-US" sz="1100" dirty="0"/>
          </a:p>
        </p:txBody>
      </p:sp>
      <p:sp>
        <p:nvSpPr>
          <p:cNvPr id="37581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1D3583A-5627-47ED-938C-2682687FC361}" type="slidenum">
              <a:rPr lang="en-US" sz="1100"/>
              <a:pPr algn="r"/>
              <a:t>98</a:t>
            </a:fld>
            <a:endParaRPr lang="en-US" sz="1100" dirty="0"/>
          </a:p>
        </p:txBody>
      </p:sp>
      <p:sp>
        <p:nvSpPr>
          <p:cNvPr id="375812"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3409623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0">
              <a:defRPr sz="2000">
                <a:solidFill>
                  <a:schemeClr val="tx1"/>
                </a:solidFill>
                <a:latin typeface="Arial" pitchFamily="34" charset="0"/>
              </a:defRPr>
            </a:lvl1pPr>
            <a:lvl2pPr marL="736603" indent="-283308" defTabSz="914460">
              <a:defRPr sz="2000">
                <a:solidFill>
                  <a:schemeClr val="tx1"/>
                </a:solidFill>
                <a:latin typeface="Arial" pitchFamily="34" charset="0"/>
              </a:defRPr>
            </a:lvl2pPr>
            <a:lvl3pPr marL="1133235" indent="-226646" defTabSz="914460">
              <a:defRPr sz="2000">
                <a:solidFill>
                  <a:schemeClr val="tx1"/>
                </a:solidFill>
                <a:latin typeface="Arial" pitchFamily="34" charset="0"/>
              </a:defRPr>
            </a:lvl3pPr>
            <a:lvl4pPr marL="1586530" indent="-226646" defTabSz="914460">
              <a:defRPr sz="2000">
                <a:solidFill>
                  <a:schemeClr val="tx1"/>
                </a:solidFill>
                <a:latin typeface="Arial" pitchFamily="34" charset="0"/>
              </a:defRPr>
            </a:lvl4pPr>
            <a:lvl5pPr marL="2039823" indent="-226646" defTabSz="914460">
              <a:defRPr sz="2000">
                <a:solidFill>
                  <a:schemeClr val="tx1"/>
                </a:solidFill>
                <a:latin typeface="Arial" pitchFamily="34" charset="0"/>
              </a:defRPr>
            </a:lvl5pPr>
            <a:lvl6pPr marL="2493119" indent="-226646" defTabSz="914460" fontAlgn="base">
              <a:spcBef>
                <a:spcPct val="0"/>
              </a:spcBef>
              <a:spcAft>
                <a:spcPct val="0"/>
              </a:spcAft>
              <a:defRPr sz="2000">
                <a:solidFill>
                  <a:schemeClr val="tx1"/>
                </a:solidFill>
                <a:latin typeface="Arial" pitchFamily="34" charset="0"/>
              </a:defRPr>
            </a:lvl6pPr>
            <a:lvl7pPr marL="2946414" indent="-226646" defTabSz="914460" fontAlgn="base">
              <a:spcBef>
                <a:spcPct val="0"/>
              </a:spcBef>
              <a:spcAft>
                <a:spcPct val="0"/>
              </a:spcAft>
              <a:defRPr sz="2000">
                <a:solidFill>
                  <a:schemeClr val="tx1"/>
                </a:solidFill>
                <a:latin typeface="Arial" pitchFamily="34" charset="0"/>
              </a:defRPr>
            </a:lvl7pPr>
            <a:lvl8pPr marL="3399708" indent="-226646" defTabSz="914460" fontAlgn="base">
              <a:spcBef>
                <a:spcPct val="0"/>
              </a:spcBef>
              <a:spcAft>
                <a:spcPct val="0"/>
              </a:spcAft>
              <a:defRPr sz="2000">
                <a:solidFill>
                  <a:schemeClr val="tx1"/>
                </a:solidFill>
                <a:latin typeface="Arial" pitchFamily="34" charset="0"/>
              </a:defRPr>
            </a:lvl8pPr>
            <a:lvl9pPr marL="3853003" indent="-226646" defTabSz="914460" fontAlgn="base">
              <a:spcBef>
                <a:spcPct val="0"/>
              </a:spcBef>
              <a:spcAft>
                <a:spcPct val="0"/>
              </a:spcAft>
              <a:defRPr sz="2000">
                <a:solidFill>
                  <a:schemeClr val="tx1"/>
                </a:solidFill>
                <a:latin typeface="Arial" pitchFamily="34" charset="0"/>
              </a:defRPr>
            </a:lvl9pPr>
          </a:lstStyle>
          <a:p>
            <a:fld id="{C19B96D3-BE8D-4993-B5D6-B2392FE31C12}" type="slidenum">
              <a:rPr lang="en-US" sz="1100"/>
              <a:pPr/>
              <a:t>99</a:t>
            </a:fld>
            <a:endParaRPr lang="en-US" sz="1100" dirty="0"/>
          </a:p>
        </p:txBody>
      </p:sp>
      <p:sp>
        <p:nvSpPr>
          <p:cNvPr id="375810"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0D7B33B-9584-43DC-9322-75BE64D08EE6}" type="slidenum">
              <a:rPr lang="en-US" sz="1100"/>
              <a:pPr algn="r"/>
              <a:t>99</a:t>
            </a:fld>
            <a:endParaRPr lang="en-US" sz="1100" dirty="0"/>
          </a:p>
        </p:txBody>
      </p:sp>
      <p:sp>
        <p:nvSpPr>
          <p:cNvPr id="375811" name="Rectangle 7"/>
          <p:cNvSpPr txBox="1">
            <a:spLocks noGrp="1" noChangeArrowheads="1"/>
          </p:cNvSpPr>
          <p:nvPr/>
        </p:nvSpPr>
        <p:spPr bwMode="auto">
          <a:xfrm>
            <a:off x="3971759"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2" tIns="45820" rIns="91642" bIns="45820"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1D3583A-5627-47ED-938C-2682687FC361}" type="slidenum">
              <a:rPr lang="en-US" sz="1100"/>
              <a:pPr algn="r"/>
              <a:t>99</a:t>
            </a:fld>
            <a:endParaRPr lang="en-US" sz="1100" dirty="0"/>
          </a:p>
        </p:txBody>
      </p:sp>
      <p:sp>
        <p:nvSpPr>
          <p:cNvPr id="375812" name="Rectangle 2"/>
          <p:cNvSpPr>
            <a:spLocks noGrp="1" noRot="1" noChangeAspect="1" noChangeArrowheads="1" noTextEdit="1"/>
          </p:cNvSpPr>
          <p:nvPr>
            <p:ph type="sldImg"/>
          </p:nvPr>
        </p:nvSpPr>
        <p:spPr>
          <a:xfrm>
            <a:off x="1181100" y="695325"/>
            <a:ext cx="4651375" cy="3487738"/>
          </a:xfrm>
          <a:ln/>
        </p:spPr>
      </p:sp>
    </p:spTree>
    <p:extLst>
      <p:ext uri="{BB962C8B-B14F-4D97-AF65-F5344CB8AC3E}">
        <p14:creationId xmlns:p14="http://schemas.microsoft.com/office/powerpoint/2010/main" val="16616471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64">
              <a:defRPr sz="2000">
                <a:solidFill>
                  <a:schemeClr val="tx1"/>
                </a:solidFill>
                <a:latin typeface="Arial" pitchFamily="34" charset="0"/>
              </a:defRPr>
            </a:lvl1pPr>
            <a:lvl2pPr marL="742566" indent="-285601" defTabSz="921864">
              <a:defRPr sz="2000">
                <a:solidFill>
                  <a:schemeClr val="tx1"/>
                </a:solidFill>
                <a:latin typeface="Arial" pitchFamily="34" charset="0"/>
              </a:defRPr>
            </a:lvl2pPr>
            <a:lvl3pPr marL="1142408" indent="-228480" defTabSz="921864">
              <a:defRPr sz="2000">
                <a:solidFill>
                  <a:schemeClr val="tx1"/>
                </a:solidFill>
                <a:latin typeface="Arial" pitchFamily="34" charset="0"/>
              </a:defRPr>
            </a:lvl3pPr>
            <a:lvl4pPr marL="1599373" indent="-228480" defTabSz="921864">
              <a:defRPr sz="2000">
                <a:solidFill>
                  <a:schemeClr val="tx1"/>
                </a:solidFill>
                <a:latin typeface="Arial" pitchFamily="34" charset="0"/>
              </a:defRPr>
            </a:lvl4pPr>
            <a:lvl5pPr marL="2056336" indent="-228480" defTabSz="921864">
              <a:defRPr sz="2000">
                <a:solidFill>
                  <a:schemeClr val="tx1"/>
                </a:solidFill>
                <a:latin typeface="Arial" pitchFamily="34" charset="0"/>
              </a:defRPr>
            </a:lvl5pPr>
            <a:lvl6pPr marL="2513301" indent="-228480" defTabSz="921864" fontAlgn="base">
              <a:spcBef>
                <a:spcPct val="0"/>
              </a:spcBef>
              <a:spcAft>
                <a:spcPct val="0"/>
              </a:spcAft>
              <a:defRPr sz="2000">
                <a:solidFill>
                  <a:schemeClr val="tx1"/>
                </a:solidFill>
                <a:latin typeface="Arial" pitchFamily="34" charset="0"/>
              </a:defRPr>
            </a:lvl6pPr>
            <a:lvl7pPr marL="2970265" indent="-228480" defTabSz="921864" fontAlgn="base">
              <a:spcBef>
                <a:spcPct val="0"/>
              </a:spcBef>
              <a:spcAft>
                <a:spcPct val="0"/>
              </a:spcAft>
              <a:defRPr sz="2000">
                <a:solidFill>
                  <a:schemeClr val="tx1"/>
                </a:solidFill>
                <a:latin typeface="Arial" pitchFamily="34" charset="0"/>
              </a:defRPr>
            </a:lvl7pPr>
            <a:lvl8pPr marL="3427227" indent="-228480" defTabSz="921864" fontAlgn="base">
              <a:spcBef>
                <a:spcPct val="0"/>
              </a:spcBef>
              <a:spcAft>
                <a:spcPct val="0"/>
              </a:spcAft>
              <a:defRPr sz="2000">
                <a:solidFill>
                  <a:schemeClr val="tx1"/>
                </a:solidFill>
                <a:latin typeface="Arial" pitchFamily="34" charset="0"/>
              </a:defRPr>
            </a:lvl8pPr>
            <a:lvl9pPr marL="3884191" indent="-228480" defTabSz="921864" fontAlgn="base">
              <a:spcBef>
                <a:spcPct val="0"/>
              </a:spcBef>
              <a:spcAft>
                <a:spcPct val="0"/>
              </a:spcAft>
              <a:defRPr sz="2000">
                <a:solidFill>
                  <a:schemeClr val="tx1"/>
                </a:solidFill>
                <a:latin typeface="Arial" pitchFamily="34" charset="0"/>
              </a:defRPr>
            </a:lvl9pPr>
          </a:lstStyle>
          <a:p>
            <a:fld id="{C19B96D3-BE8D-4993-B5D6-B2392FE31C12}" type="slidenum">
              <a:rPr lang="en-US" sz="1100"/>
              <a:pPr/>
              <a:t>100</a:t>
            </a:fld>
            <a:endParaRPr lang="en-US" sz="1100" dirty="0"/>
          </a:p>
        </p:txBody>
      </p:sp>
      <p:sp>
        <p:nvSpPr>
          <p:cNvPr id="375810"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0D7B33B-9584-43DC-9322-75BE64D08EE6}" type="slidenum">
              <a:rPr lang="en-US" sz="1100"/>
              <a:pPr algn="r"/>
              <a:t>100</a:t>
            </a:fld>
            <a:endParaRPr lang="en-US" sz="1100" dirty="0"/>
          </a:p>
        </p:txBody>
      </p:sp>
      <p:sp>
        <p:nvSpPr>
          <p:cNvPr id="375811"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1D3583A-5627-47ED-938C-2682687FC361}" type="slidenum">
              <a:rPr lang="en-US" sz="1100"/>
              <a:pPr algn="r"/>
              <a:t>100</a:t>
            </a:fld>
            <a:endParaRPr lang="en-US" sz="1100" dirty="0"/>
          </a:p>
        </p:txBody>
      </p:sp>
      <p:sp>
        <p:nvSpPr>
          <p:cNvPr id="375812" name="Rectangle 2"/>
          <p:cNvSpPr>
            <a:spLocks noGrp="1" noRot="1" noChangeAspect="1" noChangeArrowheads="1" noTextEdit="1"/>
          </p:cNvSpPr>
          <p:nvPr>
            <p:ph type="sldImg"/>
          </p:nvPr>
        </p:nvSpPr>
        <p:spPr>
          <a:xfrm>
            <a:off x="1181100" y="695325"/>
            <a:ext cx="4651375" cy="3487738"/>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64">
              <a:defRPr sz="2000">
                <a:solidFill>
                  <a:schemeClr val="tx1"/>
                </a:solidFill>
                <a:latin typeface="Arial" pitchFamily="34" charset="0"/>
              </a:defRPr>
            </a:lvl1pPr>
            <a:lvl2pPr marL="742566" indent="-285601" defTabSz="921864">
              <a:defRPr sz="2000">
                <a:solidFill>
                  <a:schemeClr val="tx1"/>
                </a:solidFill>
                <a:latin typeface="Arial" pitchFamily="34" charset="0"/>
              </a:defRPr>
            </a:lvl2pPr>
            <a:lvl3pPr marL="1142408" indent="-228480" defTabSz="921864">
              <a:defRPr sz="2000">
                <a:solidFill>
                  <a:schemeClr val="tx1"/>
                </a:solidFill>
                <a:latin typeface="Arial" pitchFamily="34" charset="0"/>
              </a:defRPr>
            </a:lvl3pPr>
            <a:lvl4pPr marL="1599373" indent="-228480" defTabSz="921864">
              <a:defRPr sz="2000">
                <a:solidFill>
                  <a:schemeClr val="tx1"/>
                </a:solidFill>
                <a:latin typeface="Arial" pitchFamily="34" charset="0"/>
              </a:defRPr>
            </a:lvl4pPr>
            <a:lvl5pPr marL="2056336" indent="-228480" defTabSz="921864">
              <a:defRPr sz="2000">
                <a:solidFill>
                  <a:schemeClr val="tx1"/>
                </a:solidFill>
                <a:latin typeface="Arial" pitchFamily="34" charset="0"/>
              </a:defRPr>
            </a:lvl5pPr>
            <a:lvl6pPr marL="2513301" indent="-228480" defTabSz="921864" fontAlgn="base">
              <a:spcBef>
                <a:spcPct val="0"/>
              </a:spcBef>
              <a:spcAft>
                <a:spcPct val="0"/>
              </a:spcAft>
              <a:defRPr sz="2000">
                <a:solidFill>
                  <a:schemeClr val="tx1"/>
                </a:solidFill>
                <a:latin typeface="Arial" pitchFamily="34" charset="0"/>
              </a:defRPr>
            </a:lvl6pPr>
            <a:lvl7pPr marL="2970265" indent="-228480" defTabSz="921864" fontAlgn="base">
              <a:spcBef>
                <a:spcPct val="0"/>
              </a:spcBef>
              <a:spcAft>
                <a:spcPct val="0"/>
              </a:spcAft>
              <a:defRPr sz="2000">
                <a:solidFill>
                  <a:schemeClr val="tx1"/>
                </a:solidFill>
                <a:latin typeface="Arial" pitchFamily="34" charset="0"/>
              </a:defRPr>
            </a:lvl7pPr>
            <a:lvl8pPr marL="3427227" indent="-228480" defTabSz="921864" fontAlgn="base">
              <a:spcBef>
                <a:spcPct val="0"/>
              </a:spcBef>
              <a:spcAft>
                <a:spcPct val="0"/>
              </a:spcAft>
              <a:defRPr sz="2000">
                <a:solidFill>
                  <a:schemeClr val="tx1"/>
                </a:solidFill>
                <a:latin typeface="Arial" pitchFamily="34" charset="0"/>
              </a:defRPr>
            </a:lvl8pPr>
            <a:lvl9pPr marL="3884191" indent="-228480" defTabSz="921864" fontAlgn="base">
              <a:spcBef>
                <a:spcPct val="0"/>
              </a:spcBef>
              <a:spcAft>
                <a:spcPct val="0"/>
              </a:spcAft>
              <a:defRPr sz="2000">
                <a:solidFill>
                  <a:schemeClr val="tx1"/>
                </a:solidFill>
                <a:latin typeface="Arial" pitchFamily="34" charset="0"/>
              </a:defRPr>
            </a:lvl9pPr>
          </a:lstStyle>
          <a:p>
            <a:fld id="{C19B96D3-BE8D-4993-B5D6-B2392FE31C12}" type="slidenum">
              <a:rPr lang="en-US" sz="1100"/>
              <a:pPr/>
              <a:t>101</a:t>
            </a:fld>
            <a:endParaRPr lang="en-US" sz="1100" dirty="0"/>
          </a:p>
        </p:txBody>
      </p:sp>
      <p:sp>
        <p:nvSpPr>
          <p:cNvPr id="375810"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80D7B33B-9584-43DC-9322-75BE64D08EE6}" type="slidenum">
              <a:rPr lang="en-US" sz="1100"/>
              <a:pPr algn="r"/>
              <a:t>101</a:t>
            </a:fld>
            <a:endParaRPr lang="en-US" sz="1100" dirty="0"/>
          </a:p>
        </p:txBody>
      </p:sp>
      <p:sp>
        <p:nvSpPr>
          <p:cNvPr id="375811" name="Rectangle 7"/>
          <p:cNvSpPr txBox="1">
            <a:spLocks noGrp="1" noChangeArrowheads="1"/>
          </p:cNvSpPr>
          <p:nvPr/>
        </p:nvSpPr>
        <p:spPr bwMode="auto">
          <a:xfrm>
            <a:off x="3971757" y="8829675"/>
            <a:ext cx="303703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4" tIns="46191" rIns="92384" bIns="46191" anchor="b"/>
          <a:lstStyle>
            <a:lvl1pPr defTabSz="922338">
              <a:defRPr sz="2000">
                <a:solidFill>
                  <a:schemeClr val="tx1"/>
                </a:solidFill>
                <a:latin typeface="Arial" pitchFamily="34" charset="0"/>
              </a:defRPr>
            </a:lvl1pPr>
            <a:lvl2pPr marL="742950" indent="-285750" defTabSz="922338">
              <a:defRPr sz="2000">
                <a:solidFill>
                  <a:schemeClr val="tx1"/>
                </a:solidFill>
                <a:latin typeface="Arial" pitchFamily="34" charset="0"/>
              </a:defRPr>
            </a:lvl2pPr>
            <a:lvl3pPr marL="1143000" indent="-228600" defTabSz="922338">
              <a:defRPr sz="2000">
                <a:solidFill>
                  <a:schemeClr val="tx1"/>
                </a:solidFill>
                <a:latin typeface="Arial" pitchFamily="34" charset="0"/>
              </a:defRPr>
            </a:lvl3pPr>
            <a:lvl4pPr marL="1600200" indent="-228600" defTabSz="922338">
              <a:defRPr sz="2000">
                <a:solidFill>
                  <a:schemeClr val="tx1"/>
                </a:solidFill>
                <a:latin typeface="Arial" pitchFamily="34" charset="0"/>
              </a:defRPr>
            </a:lvl4pPr>
            <a:lvl5pPr marL="2057400" indent="-228600" defTabSz="922338">
              <a:defRPr sz="2000">
                <a:solidFill>
                  <a:schemeClr val="tx1"/>
                </a:solidFill>
                <a:latin typeface="Arial" pitchFamily="34" charset="0"/>
              </a:defRPr>
            </a:lvl5pPr>
            <a:lvl6pPr marL="2514600" indent="-228600" defTabSz="922338" fontAlgn="base">
              <a:spcBef>
                <a:spcPct val="0"/>
              </a:spcBef>
              <a:spcAft>
                <a:spcPct val="0"/>
              </a:spcAft>
              <a:defRPr sz="2000">
                <a:solidFill>
                  <a:schemeClr val="tx1"/>
                </a:solidFill>
                <a:latin typeface="Arial" pitchFamily="34" charset="0"/>
              </a:defRPr>
            </a:lvl6pPr>
            <a:lvl7pPr marL="2971800" indent="-228600" defTabSz="922338" fontAlgn="base">
              <a:spcBef>
                <a:spcPct val="0"/>
              </a:spcBef>
              <a:spcAft>
                <a:spcPct val="0"/>
              </a:spcAft>
              <a:defRPr sz="2000">
                <a:solidFill>
                  <a:schemeClr val="tx1"/>
                </a:solidFill>
                <a:latin typeface="Arial" pitchFamily="34" charset="0"/>
              </a:defRPr>
            </a:lvl7pPr>
            <a:lvl8pPr marL="3429000" indent="-228600" defTabSz="922338" fontAlgn="base">
              <a:spcBef>
                <a:spcPct val="0"/>
              </a:spcBef>
              <a:spcAft>
                <a:spcPct val="0"/>
              </a:spcAft>
              <a:defRPr sz="2000">
                <a:solidFill>
                  <a:schemeClr val="tx1"/>
                </a:solidFill>
                <a:latin typeface="Arial" pitchFamily="34" charset="0"/>
              </a:defRPr>
            </a:lvl8pPr>
            <a:lvl9pPr marL="3886200" indent="-228600" defTabSz="922338" fontAlgn="base">
              <a:spcBef>
                <a:spcPct val="0"/>
              </a:spcBef>
              <a:spcAft>
                <a:spcPct val="0"/>
              </a:spcAft>
              <a:defRPr sz="2000">
                <a:solidFill>
                  <a:schemeClr val="tx1"/>
                </a:solidFill>
                <a:latin typeface="Arial" pitchFamily="34" charset="0"/>
              </a:defRPr>
            </a:lvl9pPr>
          </a:lstStyle>
          <a:p>
            <a:pPr algn="r"/>
            <a:fld id="{61D3583A-5627-47ED-938C-2682687FC361}" type="slidenum">
              <a:rPr lang="en-US" sz="1100"/>
              <a:pPr algn="r"/>
              <a:t>101</a:t>
            </a:fld>
            <a:endParaRPr lang="en-US" sz="1100" dirty="0"/>
          </a:p>
        </p:txBody>
      </p:sp>
      <p:sp>
        <p:nvSpPr>
          <p:cNvPr id="375812" name="Rectangle 2"/>
          <p:cNvSpPr>
            <a:spLocks noGrp="1" noRot="1" noChangeAspect="1" noChangeArrowheads="1" noTextEdit="1"/>
          </p:cNvSpPr>
          <p:nvPr>
            <p:ph type="sldImg"/>
          </p:nvPr>
        </p:nvSpPr>
        <p:spPr>
          <a:xfrm>
            <a:off x="1181100" y="695325"/>
            <a:ext cx="4651375" cy="3487738"/>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400" dirty="0">
                <a:solidFill>
                  <a:srgbClr val="FF0000"/>
                </a:solidFill>
              </a:rPr>
              <a:t>Mike – talk about how you prioritize.</a:t>
            </a:r>
          </a:p>
        </p:txBody>
      </p:sp>
      <p:sp>
        <p:nvSpPr>
          <p:cNvPr id="4" name="Slide Number Placeholder 3"/>
          <p:cNvSpPr>
            <a:spLocks noGrp="1"/>
          </p:cNvSpPr>
          <p:nvPr>
            <p:ph type="sldNum" sz="quarter" idx="10"/>
          </p:nvPr>
        </p:nvSpPr>
        <p:spPr/>
        <p:txBody>
          <a:bodyPr/>
          <a:lstStyle/>
          <a:p>
            <a:fld id="{5FB07106-86D4-4A39-9C59-F4711112F1A0}" type="slidenum">
              <a:rPr lang="en-US" smtClean="0"/>
              <a:t>102</a:t>
            </a:fld>
            <a:endParaRPr lang="en-US" dirty="0"/>
          </a:p>
        </p:txBody>
      </p:sp>
    </p:spTree>
    <p:extLst>
      <p:ext uri="{BB962C8B-B14F-4D97-AF65-F5344CB8AC3E}">
        <p14:creationId xmlns:p14="http://schemas.microsoft.com/office/powerpoint/2010/main" val="1325963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07106-86D4-4A39-9C59-F4711112F1A0}" type="slidenum">
              <a:rPr lang="en-US" smtClean="0"/>
              <a:t>103</a:t>
            </a:fld>
            <a:endParaRPr lang="en-US" dirty="0"/>
          </a:p>
        </p:txBody>
      </p:sp>
    </p:spTree>
    <p:extLst>
      <p:ext uri="{BB962C8B-B14F-4D97-AF65-F5344CB8AC3E}">
        <p14:creationId xmlns:p14="http://schemas.microsoft.com/office/powerpoint/2010/main" val="31326652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074FE-C43C-4DDC-BC10-742198F09C05}" type="slidenum">
              <a:rPr lang="en-US"/>
              <a:pPr/>
              <a:t>104</a:t>
            </a:fld>
            <a:endParaRPr lang="en-US" dirty="0"/>
          </a:p>
        </p:txBody>
      </p:sp>
      <p:sp>
        <p:nvSpPr>
          <p:cNvPr id="31948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6A976AFC-69CC-4D39-8B86-BABCF2663A48}" type="slidenum">
              <a:rPr lang="en-US" sz="1100"/>
              <a:pPr algn="r"/>
              <a:t>104</a:t>
            </a:fld>
            <a:endParaRPr lang="en-US" sz="1100" dirty="0"/>
          </a:p>
        </p:txBody>
      </p:sp>
      <p:sp>
        <p:nvSpPr>
          <p:cNvPr id="31949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142912A-D724-4DE0-90DB-170C585A3322}" type="slidenum">
              <a:rPr lang="en-US" sz="1100"/>
              <a:pPr algn="r"/>
              <a:t>104</a:t>
            </a:fld>
            <a:endParaRPr lang="en-US" sz="1100" dirty="0"/>
          </a:p>
        </p:txBody>
      </p:sp>
      <p:sp>
        <p:nvSpPr>
          <p:cNvPr id="31949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E8533DAA-810F-4A0F-9D54-3160BB9A9143}" type="slidenum">
              <a:rPr lang="en-US" sz="1100"/>
              <a:pPr algn="r"/>
              <a:t>104</a:t>
            </a:fld>
            <a:endParaRPr lang="en-US" sz="1100" dirty="0"/>
          </a:p>
        </p:txBody>
      </p:sp>
      <p:sp>
        <p:nvSpPr>
          <p:cNvPr id="319492" name="Rectangle 2"/>
          <p:cNvSpPr>
            <a:spLocks noGrp="1" noRot="1" noChangeAspect="1" noChangeArrowheads="1" noTextEdit="1"/>
          </p:cNvSpPr>
          <p:nvPr>
            <p:ph type="sldImg"/>
          </p:nvPr>
        </p:nvSpPr>
        <p:spPr>
          <a:xfrm>
            <a:off x="1184275" y="695325"/>
            <a:ext cx="4649788" cy="3487738"/>
          </a:xfrm>
          <a:ln/>
        </p:spPr>
      </p:sp>
      <p:sp>
        <p:nvSpPr>
          <p:cNvPr id="319493"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4751307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106</a:t>
            </a:fld>
            <a:endParaRPr lang="en-US" dirty="0"/>
          </a:p>
        </p:txBody>
      </p:sp>
      <p:sp>
        <p:nvSpPr>
          <p:cNvPr id="355329"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106</a:t>
            </a:fld>
            <a:endParaRPr lang="en-US" sz="1100" dirty="0"/>
          </a:p>
        </p:txBody>
      </p:sp>
      <p:sp>
        <p:nvSpPr>
          <p:cNvPr id="355330"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106</a:t>
            </a:fld>
            <a:endParaRPr lang="en-US" sz="1100" dirty="0"/>
          </a:p>
        </p:txBody>
      </p:sp>
      <p:sp>
        <p:nvSpPr>
          <p:cNvPr id="355331"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106</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07980-94EB-4F08-A641-1423972A1703}" type="slidenum">
              <a:rPr lang="en-US"/>
              <a:pPr/>
              <a:t>13</a:t>
            </a:fld>
            <a:endParaRPr lang="en-US" dirty="0"/>
          </a:p>
        </p:txBody>
      </p:sp>
      <p:sp>
        <p:nvSpPr>
          <p:cNvPr id="3379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21C4F802-A60B-4402-8C16-E703027C0CD3}" type="slidenum">
              <a:rPr lang="en-US" sz="1100"/>
              <a:pPr algn="r"/>
              <a:t>13</a:t>
            </a:fld>
            <a:endParaRPr lang="en-US" sz="1100" dirty="0"/>
          </a:p>
        </p:txBody>
      </p:sp>
      <p:sp>
        <p:nvSpPr>
          <p:cNvPr id="3379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4745A-2901-40D9-8F75-D2454CC7C6E5}" type="slidenum">
              <a:rPr lang="en-US" sz="1100"/>
              <a:pPr algn="r"/>
              <a:t>13</a:t>
            </a:fld>
            <a:endParaRPr lang="en-US" sz="1100" dirty="0"/>
          </a:p>
        </p:txBody>
      </p:sp>
      <p:sp>
        <p:nvSpPr>
          <p:cNvPr id="3379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C6C5BB0E-231F-4A6A-A7E1-7AB145F544FF}" type="slidenum">
              <a:rPr lang="en-US" sz="1100"/>
              <a:pPr algn="r"/>
              <a:t>13</a:t>
            </a:fld>
            <a:endParaRPr lang="en-US" sz="1100" dirty="0"/>
          </a:p>
        </p:txBody>
      </p:sp>
      <p:sp>
        <p:nvSpPr>
          <p:cNvPr id="33796" name="Rectangle 2"/>
          <p:cNvSpPr>
            <a:spLocks noGrp="1" noRot="1" noChangeAspect="1" noChangeArrowheads="1" noTextEdit="1"/>
          </p:cNvSpPr>
          <p:nvPr>
            <p:ph type="sldImg"/>
          </p:nvPr>
        </p:nvSpPr>
        <p:spPr>
          <a:xfrm>
            <a:off x="1184275" y="695325"/>
            <a:ext cx="4649788" cy="3487738"/>
          </a:xfrm>
          <a:ln/>
        </p:spPr>
      </p:sp>
      <p:sp>
        <p:nvSpPr>
          <p:cNvPr id="33797"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7819888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107</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107</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107</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107</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108</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108</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108</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108</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109</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109</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109</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109</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110</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110</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110</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110</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111</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111</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111</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111</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112</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112</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112</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112</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05BAA2-BB5E-452B-919B-D8339244A9C9}" type="slidenum">
              <a:rPr lang="en-US"/>
              <a:pPr/>
              <a:t>113</a:t>
            </a:fld>
            <a:endParaRPr lang="en-US" dirty="0"/>
          </a:p>
        </p:txBody>
      </p:sp>
      <p:sp>
        <p:nvSpPr>
          <p:cNvPr id="355329"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FB03EAF5-D9EE-496C-92B7-82EAED8E8DE7}" type="slidenum">
              <a:rPr lang="en-US" sz="1100"/>
              <a:pPr algn="r"/>
              <a:t>113</a:t>
            </a:fld>
            <a:endParaRPr lang="en-US" sz="1100" dirty="0"/>
          </a:p>
        </p:txBody>
      </p:sp>
      <p:sp>
        <p:nvSpPr>
          <p:cNvPr id="355330"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5023F124-CEC0-486D-8E35-93CD992C09AF}" type="slidenum">
              <a:rPr lang="en-US" sz="1100"/>
              <a:pPr algn="r"/>
              <a:t>113</a:t>
            </a:fld>
            <a:endParaRPr lang="en-US" sz="1100" dirty="0"/>
          </a:p>
        </p:txBody>
      </p:sp>
      <p:sp>
        <p:nvSpPr>
          <p:cNvPr id="355331" name="Rectangle 7"/>
          <p:cNvSpPr txBox="1">
            <a:spLocks noGrp="1" noChangeArrowheads="1"/>
          </p:cNvSpPr>
          <p:nvPr/>
        </p:nvSpPr>
        <p:spPr bwMode="auto">
          <a:xfrm>
            <a:off x="3969619"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0" tIns="45800" rIns="91600" bIns="45800"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8663EC6-6E5D-4398-8F24-60C0787CBD29}" type="slidenum">
              <a:rPr lang="en-US" sz="1100"/>
              <a:pPr algn="r"/>
              <a:t>113</a:t>
            </a:fld>
            <a:endParaRPr lang="en-US" sz="1100" dirty="0"/>
          </a:p>
        </p:txBody>
      </p:sp>
      <p:sp>
        <p:nvSpPr>
          <p:cNvPr id="355332" name="Rectangle 2"/>
          <p:cNvSpPr>
            <a:spLocks noGrp="1" noRot="1" noChangeAspect="1" noChangeArrowheads="1" noTextEdit="1"/>
          </p:cNvSpPr>
          <p:nvPr>
            <p:ph type="sldImg"/>
          </p:nvPr>
        </p:nvSpPr>
        <p:spPr>
          <a:xfrm>
            <a:off x="1184275" y="695325"/>
            <a:ext cx="4649788" cy="3487738"/>
          </a:xfrm>
          <a:ln/>
        </p:spPr>
      </p:sp>
    </p:spTree>
    <p:extLst>
      <p:ext uri="{BB962C8B-B14F-4D97-AF65-F5344CB8AC3E}">
        <p14:creationId xmlns:p14="http://schemas.microsoft.com/office/powerpoint/2010/main" val="282602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731AE-750E-4796-9FF1-CC99858BF4E5}" type="slidenum">
              <a:rPr lang="en-US"/>
              <a:pPr/>
              <a:t>14</a:t>
            </a:fld>
            <a:endParaRPr lang="en-US" dirty="0"/>
          </a:p>
        </p:txBody>
      </p:sp>
      <p:sp>
        <p:nvSpPr>
          <p:cNvPr id="38913"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910C63FC-4AE2-4A4E-A345-5A024D754807}" type="slidenum">
              <a:rPr lang="en-US" sz="1100"/>
              <a:pPr algn="r"/>
              <a:t>14</a:t>
            </a:fld>
            <a:endParaRPr lang="en-US" sz="1100" dirty="0"/>
          </a:p>
        </p:txBody>
      </p:sp>
      <p:sp>
        <p:nvSpPr>
          <p:cNvPr id="38914"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71222DCD-0F4E-42B0-A486-D96BF9D9EC10}" type="slidenum">
              <a:rPr lang="en-US" sz="1100"/>
              <a:pPr algn="r"/>
              <a:t>14</a:t>
            </a:fld>
            <a:endParaRPr lang="en-US" sz="1100" dirty="0"/>
          </a:p>
        </p:txBody>
      </p:sp>
      <p:sp>
        <p:nvSpPr>
          <p:cNvPr id="38915" name="Rectangle 7"/>
          <p:cNvSpPr txBox="1">
            <a:spLocks noGrp="1" noChangeArrowheads="1"/>
          </p:cNvSpPr>
          <p:nvPr/>
        </p:nvSpPr>
        <p:spPr bwMode="auto">
          <a:xfrm>
            <a:off x="3969618" y="8828975"/>
            <a:ext cx="3039209" cy="46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4" tIns="45806" rIns="91614" bIns="45806" anchor="b"/>
          <a:lstStyle>
            <a:lvl1pPr defTabSz="935038">
              <a:defRPr sz="7300">
                <a:solidFill>
                  <a:schemeClr val="tx1"/>
                </a:solidFill>
                <a:latin typeface="Arial" pitchFamily="34" charset="0"/>
              </a:defRPr>
            </a:lvl1pPr>
            <a:lvl2pPr marL="752475" indent="-288925" defTabSz="935038">
              <a:defRPr sz="7300">
                <a:solidFill>
                  <a:schemeClr val="tx1"/>
                </a:solidFill>
                <a:latin typeface="Arial" pitchFamily="34" charset="0"/>
              </a:defRPr>
            </a:lvl2pPr>
            <a:lvl3pPr marL="1155700" indent="-227013" defTabSz="935038">
              <a:defRPr sz="7300">
                <a:solidFill>
                  <a:schemeClr val="tx1"/>
                </a:solidFill>
                <a:latin typeface="Arial" pitchFamily="34" charset="0"/>
              </a:defRPr>
            </a:lvl3pPr>
            <a:lvl4pPr marL="1620838" indent="-231775" defTabSz="935038">
              <a:defRPr sz="7300">
                <a:solidFill>
                  <a:schemeClr val="tx1"/>
                </a:solidFill>
                <a:latin typeface="Arial" pitchFamily="34" charset="0"/>
              </a:defRPr>
            </a:lvl4pPr>
            <a:lvl5pPr marL="2084388" indent="-233363" defTabSz="935038">
              <a:defRPr sz="7300">
                <a:solidFill>
                  <a:schemeClr val="tx1"/>
                </a:solidFill>
                <a:latin typeface="Arial" pitchFamily="34" charset="0"/>
              </a:defRPr>
            </a:lvl5pPr>
            <a:lvl6pPr marL="2541588" indent="-233363" defTabSz="935038" fontAlgn="base">
              <a:spcBef>
                <a:spcPct val="0"/>
              </a:spcBef>
              <a:spcAft>
                <a:spcPct val="0"/>
              </a:spcAft>
              <a:defRPr sz="7300">
                <a:solidFill>
                  <a:schemeClr val="tx1"/>
                </a:solidFill>
                <a:latin typeface="Arial" pitchFamily="34" charset="0"/>
              </a:defRPr>
            </a:lvl6pPr>
            <a:lvl7pPr marL="2998788" indent="-233363" defTabSz="935038" fontAlgn="base">
              <a:spcBef>
                <a:spcPct val="0"/>
              </a:spcBef>
              <a:spcAft>
                <a:spcPct val="0"/>
              </a:spcAft>
              <a:defRPr sz="7300">
                <a:solidFill>
                  <a:schemeClr val="tx1"/>
                </a:solidFill>
                <a:latin typeface="Arial" pitchFamily="34" charset="0"/>
              </a:defRPr>
            </a:lvl7pPr>
            <a:lvl8pPr marL="3455988" indent="-233363" defTabSz="935038" fontAlgn="base">
              <a:spcBef>
                <a:spcPct val="0"/>
              </a:spcBef>
              <a:spcAft>
                <a:spcPct val="0"/>
              </a:spcAft>
              <a:defRPr sz="7300">
                <a:solidFill>
                  <a:schemeClr val="tx1"/>
                </a:solidFill>
                <a:latin typeface="Arial" pitchFamily="34" charset="0"/>
              </a:defRPr>
            </a:lvl8pPr>
            <a:lvl9pPr marL="3913188" indent="-233363" defTabSz="935038" fontAlgn="base">
              <a:spcBef>
                <a:spcPct val="0"/>
              </a:spcBef>
              <a:spcAft>
                <a:spcPct val="0"/>
              </a:spcAft>
              <a:defRPr sz="7300">
                <a:solidFill>
                  <a:schemeClr val="tx1"/>
                </a:solidFill>
                <a:latin typeface="Arial" pitchFamily="34" charset="0"/>
              </a:defRPr>
            </a:lvl9pPr>
          </a:lstStyle>
          <a:p>
            <a:pPr algn="r"/>
            <a:fld id="{BE36E877-4F8A-4CB5-8520-14757CE03B3C}" type="slidenum">
              <a:rPr lang="en-US" sz="1100"/>
              <a:pPr algn="r"/>
              <a:t>14</a:t>
            </a:fld>
            <a:endParaRPr lang="en-US" sz="1100" dirty="0"/>
          </a:p>
        </p:txBody>
      </p:sp>
      <p:sp>
        <p:nvSpPr>
          <p:cNvPr id="38916" name="Rectangle 2"/>
          <p:cNvSpPr>
            <a:spLocks noGrp="1" noRot="1" noChangeAspect="1" noChangeArrowheads="1" noTextEdit="1"/>
          </p:cNvSpPr>
          <p:nvPr>
            <p:ph type="sldImg"/>
          </p:nvPr>
        </p:nvSpPr>
        <p:spPr>
          <a:xfrm>
            <a:off x="1184275" y="695325"/>
            <a:ext cx="4649788" cy="3487738"/>
          </a:xfrm>
          <a:ln/>
        </p:spPr>
      </p:sp>
      <p:sp>
        <p:nvSpPr>
          <p:cNvPr id="38917" name="Rectangle 3"/>
          <p:cNvSpPr>
            <a:spLocks noGrp="1" noChangeArrowheads="1"/>
          </p:cNvSpPr>
          <p:nvPr>
            <p:ph type="body" idx="1"/>
          </p:nvPr>
        </p:nvSpPr>
        <p:spPr>
          <a:xfrm>
            <a:off x="936726" y="4420014"/>
            <a:ext cx="5136957" cy="4181564"/>
          </a:xfrm>
        </p:spPr>
        <p:txBody>
          <a:bodyPr/>
          <a:lstStyle/>
          <a:p>
            <a:endParaRPr lang="en-US" dirty="0" smtClean="0">
              <a:latin typeface="Arial" pitchFamily="34" charset="0"/>
            </a:endParaRPr>
          </a:p>
        </p:txBody>
      </p:sp>
    </p:spTree>
    <p:extLst>
      <p:ext uri="{BB962C8B-B14F-4D97-AF65-F5344CB8AC3E}">
        <p14:creationId xmlns:p14="http://schemas.microsoft.com/office/powerpoint/2010/main" val="239021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fld id="{DB04117C-4A85-4C19-B352-D9A045E53BE8}" type="datetime1">
              <a:rPr lang="en-US" smtClean="0"/>
              <a:t>10/10/2019</a:t>
            </a:fld>
            <a:endParaRPr lang="en-US" dirty="0"/>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fld id="{3AAE3B26-6285-4A31-BB24-3AD06E949FD3}" type="datetime1">
              <a:rPr lang="en-US" smtClean="0"/>
              <a:t>10/10/2019</a:t>
            </a:fld>
            <a:endParaRPr lang="en-US" dirty="0"/>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fld id="{C5319C4D-F27F-4421-84F5-CCA76327EC5A}" type="datetime1">
              <a:rPr lang="en-US" smtClean="0"/>
              <a:t>10/10/2019</a:t>
            </a:fld>
            <a:endParaRPr lang="en-US" dirty="0"/>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0980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704577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5784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266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082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9546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950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779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fld id="{90B18D0A-9336-497F-AF41-B8C6710834DB}" type="datetime1">
              <a:rPr lang="en-US" smtClean="0"/>
              <a:t>10/10/2019</a:t>
            </a:fld>
            <a:endParaRPr lang="en-US" dirty="0"/>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157716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443518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443177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138462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40143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519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720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520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27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7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4"/>
            <a:ext cx="6135687" cy="16335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fld id="{2BD28D22-0FEC-4CEA-AD28-993BEB7EA115}" type="datetime1">
              <a:rPr lang="en-US" smtClean="0"/>
              <a:t>10/10/2019</a:t>
            </a:fld>
            <a:endParaRPr lang="en-US" dirty="0"/>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280778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893359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5944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397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6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537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0849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6155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2633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97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5" y="1645920"/>
            <a:ext cx="2438399" cy="365760"/>
          </a:xfrm>
          <a:prstGeom prst="rect">
            <a:avLst/>
          </a:prstGeom>
        </p:spPr>
        <p:txBody>
          <a:bodyPr/>
          <a:lstStyle/>
          <a:p>
            <a:fld id="{78E1BAAB-0EE7-4F8C-B090-8E040140D06A}" type="datetime1">
              <a:rPr lang="en-US" smtClean="0"/>
              <a:t>10/10/2019</a:t>
            </a:fld>
            <a:endParaRPr lang="en-US" dirty="0"/>
          </a:p>
        </p:txBody>
      </p:sp>
      <p:sp>
        <p:nvSpPr>
          <p:cNvPr id="6" name="Footer Placeholder 5"/>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3179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059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8949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9160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0498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2958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4668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4949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973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16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3"/>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3"/>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rot="16200000">
            <a:off x="7551355" y="1645920"/>
            <a:ext cx="2438399" cy="365760"/>
          </a:xfrm>
          <a:prstGeom prst="rect">
            <a:avLst/>
          </a:prstGeom>
        </p:spPr>
        <p:txBody>
          <a:bodyPr/>
          <a:lstStyle/>
          <a:p>
            <a:fld id="{3EA23CF5-BD6E-4A04-A390-4196D980ABBE}" type="datetime1">
              <a:rPr lang="en-US" smtClean="0"/>
              <a:t>10/10/2019</a:t>
            </a:fld>
            <a:endParaRPr lang="en-US" dirty="0"/>
          </a:p>
        </p:txBody>
      </p:sp>
      <p:sp>
        <p:nvSpPr>
          <p:cNvPr id="8" name="Footer Placeholder 7"/>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225250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7357674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238" y="1511300"/>
            <a:ext cx="7596554"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11773" y="611189"/>
            <a:ext cx="7596554" cy="363537"/>
          </a:xfrm>
          <a:prstGeom prst="rect">
            <a:avLst/>
          </a:prstGeom>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5313876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438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063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06479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790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531788" y="5648960"/>
            <a:ext cx="548640" cy="396240"/>
          </a:xfrm>
        </p:spPr>
        <p:txBody>
          <a:bodyPr/>
          <a:lstStyle/>
          <a:p>
            <a:fld id="{8AC709A4-1AB7-4B39-AA87-5FFF50776870}" type="slidenum">
              <a:rPr lang="en-US" smtClean="0"/>
              <a:t>‹#›</a:t>
            </a:fld>
            <a:endParaRPr lang="en-US" dirty="0"/>
          </a:p>
        </p:txBody>
      </p:sp>
    </p:spTree>
    <p:extLst>
      <p:ext uri="{BB962C8B-B14F-4D97-AF65-F5344CB8AC3E}">
        <p14:creationId xmlns:p14="http://schemas.microsoft.com/office/powerpoint/2010/main" val="1343424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531788" y="5648960"/>
            <a:ext cx="548640" cy="396240"/>
          </a:xfrm>
        </p:spPr>
        <p:txBody>
          <a:bodyPr/>
          <a:lstStyle/>
          <a:p>
            <a:fld id="{8AC709A4-1AB7-4B39-AA87-5FFF50776870}" type="slidenum">
              <a:rPr lang="en-US" smtClean="0"/>
              <a:t>‹#›</a:t>
            </a:fld>
            <a:endParaRPr lang="en-US" dirty="0"/>
          </a:p>
        </p:txBody>
      </p:sp>
    </p:spTree>
    <p:extLst>
      <p:ext uri="{BB962C8B-B14F-4D97-AF65-F5344CB8AC3E}">
        <p14:creationId xmlns:p14="http://schemas.microsoft.com/office/powerpoint/2010/main" val="9603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531788" y="5648960"/>
            <a:ext cx="548640" cy="396240"/>
          </a:xfrm>
        </p:spPr>
        <p:txBody>
          <a:bodyPr/>
          <a:lstStyle/>
          <a:p>
            <a:fld id="{8AC709A4-1AB7-4B39-AA87-5FFF50776870}" type="slidenum">
              <a:rPr lang="en-US" smtClean="0"/>
              <a:t>‹#›</a:t>
            </a:fld>
            <a:endParaRPr lang="en-US" dirty="0"/>
          </a:p>
        </p:txBody>
      </p:sp>
    </p:spTree>
    <p:extLst>
      <p:ext uri="{BB962C8B-B14F-4D97-AF65-F5344CB8AC3E}">
        <p14:creationId xmlns:p14="http://schemas.microsoft.com/office/powerpoint/2010/main" val="258240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5" y="1645920"/>
            <a:ext cx="2438399" cy="365760"/>
          </a:xfrm>
          <a:prstGeom prst="rect">
            <a:avLst/>
          </a:prstGeom>
        </p:spPr>
        <p:txBody>
          <a:bodyPr/>
          <a:lstStyle/>
          <a:p>
            <a:fld id="{1629CA4F-B159-450B-8597-A5BFA53DC5AE}" type="datetime1">
              <a:rPr lang="en-US" smtClean="0"/>
              <a:t>10/10/2019</a:t>
            </a:fld>
            <a:endParaRPr lang="en-US" dirty="0"/>
          </a:p>
        </p:txBody>
      </p:sp>
      <p:sp>
        <p:nvSpPr>
          <p:cNvPr id="4" name="Footer Placeholder 3"/>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531788" y="5648960"/>
            <a:ext cx="548640" cy="396240"/>
          </a:xfrm>
        </p:spPr>
        <p:txBody>
          <a:bodyPr/>
          <a:lstStyle/>
          <a:p>
            <a:fld id="{8AC709A4-1AB7-4B39-AA87-5FFF50776870}" type="slidenum">
              <a:rPr lang="en-US" smtClean="0"/>
              <a:t>‹#›</a:t>
            </a:fld>
            <a:endParaRPr lang="en-US" dirty="0"/>
          </a:p>
        </p:txBody>
      </p:sp>
    </p:spTree>
    <p:extLst>
      <p:ext uri="{BB962C8B-B14F-4D97-AF65-F5344CB8AC3E}">
        <p14:creationId xmlns:p14="http://schemas.microsoft.com/office/powerpoint/2010/main" val="2840202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3729702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1801643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1586584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619182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289756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1860595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419979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255364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130786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5" y="1645920"/>
            <a:ext cx="2438399" cy="365760"/>
          </a:xfrm>
          <a:prstGeom prst="rect">
            <a:avLst/>
          </a:prstGeom>
        </p:spPr>
        <p:txBody>
          <a:bodyPr/>
          <a:lstStyle/>
          <a:p>
            <a:fld id="{A17D2DDE-5EE7-4FC0-AC2F-B30E3B2AB01B}" type="datetime1">
              <a:rPr lang="en-US" smtClean="0"/>
              <a:t>10/10/2019</a:t>
            </a:fld>
            <a:endParaRPr lang="en-US" dirty="0"/>
          </a:p>
        </p:txBody>
      </p:sp>
      <p:sp>
        <p:nvSpPr>
          <p:cNvPr id="3" name="Footer Placeholder 2"/>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AC709A4-1AB7-4B39-AA87-5FFF50776870}"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26744977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4DCA7-2AC2-42C4-B21C-C5FDC23F1A55}"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6F25AE-FEAE-44AC-89BB-DB76E4D704BE}" type="slidenum">
              <a:rPr lang="en-US" smtClean="0"/>
              <a:t>‹#›</a:t>
            </a:fld>
            <a:endParaRPr lang="en-US" dirty="0"/>
          </a:p>
        </p:txBody>
      </p:sp>
    </p:spTree>
    <p:extLst>
      <p:ext uri="{BB962C8B-B14F-4D97-AF65-F5344CB8AC3E}">
        <p14:creationId xmlns:p14="http://schemas.microsoft.com/office/powerpoint/2010/main" val="80272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04E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68385"/>
            <a:ext cx="7772400" cy="1470025"/>
          </a:xfrm>
        </p:spPr>
        <p:txBody>
          <a:bodyPr/>
          <a:lstStyle>
            <a:lvl1pPr>
              <a:defRPr>
                <a:solidFill>
                  <a:schemeClr val="bg1"/>
                </a:solidFill>
                <a:latin typeface="Helvetica" pitchFamily="34" charset="0"/>
              </a:defRPr>
            </a:lvl1pPr>
          </a:lstStyle>
          <a:p>
            <a:r>
              <a:rPr lang="en-US" dirty="0" smtClean="0"/>
              <a:t>Course Title</a:t>
            </a:r>
            <a:endParaRPr lang="en-US" dirty="0"/>
          </a:p>
        </p:txBody>
      </p:sp>
      <p:sp>
        <p:nvSpPr>
          <p:cNvPr id="8" name="Rectangle 7"/>
          <p:cNvSpPr/>
          <p:nvPr userDrawn="1"/>
        </p:nvSpPr>
        <p:spPr>
          <a:xfrm>
            <a:off x="0" y="3962400"/>
            <a:ext cx="9102902"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hasCustomPrompt="1"/>
          </p:nvPr>
        </p:nvSpPr>
        <p:spPr>
          <a:xfrm>
            <a:off x="1499789" y="5943600"/>
            <a:ext cx="6144447" cy="533400"/>
          </a:xfrm>
        </p:spPr>
        <p:txBody>
          <a:bodyPr>
            <a:normAutofit/>
          </a:bodyPr>
          <a:lstStyle>
            <a:lvl1pPr marL="0" indent="0" algn="ctr">
              <a:buNone/>
              <a:defRPr sz="2000">
                <a:solidFill>
                  <a:schemeClr val="bg1"/>
                </a:solidFill>
                <a:latin typeface="Helvetica" pitchFamily="34" charset="0"/>
              </a:defRPr>
            </a:lvl1pPr>
          </a:lstStyle>
          <a:p>
            <a:pPr lvl="0"/>
            <a:r>
              <a:rPr lang="en-US" dirty="0" smtClean="0"/>
              <a:t>Date</a:t>
            </a:r>
            <a:endParaRPr lang="en-US" dirty="0"/>
          </a:p>
        </p:txBody>
      </p:sp>
      <p:sp>
        <p:nvSpPr>
          <p:cNvPr id="5" name="TextBox 4"/>
          <p:cNvSpPr txBox="1"/>
          <p:nvPr userDrawn="1"/>
        </p:nvSpPr>
        <p:spPr>
          <a:xfrm>
            <a:off x="1676400" y="4343400"/>
            <a:ext cx="7059946" cy="523220"/>
          </a:xfrm>
          <a:prstGeom prst="rect">
            <a:avLst/>
          </a:prstGeom>
          <a:noFill/>
        </p:spPr>
        <p:txBody>
          <a:bodyPr wrap="none" rtlCol="0">
            <a:spAutoFit/>
          </a:bodyPr>
          <a:lstStyle/>
          <a:p>
            <a:r>
              <a:rPr lang="en-US" sz="2800" b="1" dirty="0" smtClean="0">
                <a:solidFill>
                  <a:srgbClr val="004E95"/>
                </a:solidFill>
                <a:latin typeface="Book Antiqua" panose="02040602050305030304" pitchFamily="18" charset="0"/>
                <a:cs typeface="Arial" charset="0"/>
              </a:rPr>
              <a:t>Government Finance Officers Association</a:t>
            </a:r>
            <a:endParaRPr lang="en-US" sz="2800" b="1" dirty="0">
              <a:solidFill>
                <a:srgbClr val="004E95"/>
              </a:solidFill>
              <a:latin typeface="Book Antiqua" panose="02040602050305030304" pitchFamily="18" charset="0"/>
              <a:cs typeface="Arial"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14" y="4038600"/>
            <a:ext cx="1175663" cy="1371600"/>
          </a:xfrm>
          <a:prstGeom prst="rect">
            <a:avLst/>
          </a:prstGeom>
        </p:spPr>
      </p:pic>
    </p:spTree>
    <p:extLst>
      <p:ext uri="{BB962C8B-B14F-4D97-AF65-F5344CB8AC3E}">
        <p14:creationId xmlns:p14="http://schemas.microsoft.com/office/powerpoint/2010/main" val="34099273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6200000">
            <a:off x="7551355" y="1645920"/>
            <a:ext cx="2438399" cy="365760"/>
          </a:xfrm>
          <a:prstGeom prst="rect">
            <a:avLst/>
          </a:prstGeom>
        </p:spPr>
        <p:txBody>
          <a:bodyPr/>
          <a:lstStyle/>
          <a:p>
            <a:fld id="{9DB275DC-80E2-4FA8-96FC-7ED07820A1D3}" type="datetime1">
              <a:rPr lang="en-US" smtClean="0"/>
              <a:t>10/10/2019</a:t>
            </a:fld>
            <a:endParaRPr lang="en-US" dirty="0"/>
          </a:p>
        </p:txBody>
      </p:sp>
      <p:sp>
        <p:nvSpPr>
          <p:cNvPr id="6" name="Footer Placeholder 5"/>
          <p:cNvSpPr>
            <a:spLocks noGrp="1"/>
          </p:cNvSpPr>
          <p:nvPr>
            <p:ph type="ftr" sz="quarter" idx="11"/>
          </p:nvPr>
        </p:nvSpPr>
        <p:spPr>
          <a:xfrm rot="16200000">
            <a:off x="7586914"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AC709A4-1AB7-4B39-AA87-5FFF5077687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7"/>
            <a:ext cx="7772400" cy="594627"/>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rot="16200000">
            <a:off x="7551355" y="1645920"/>
            <a:ext cx="2438399" cy="365760"/>
          </a:xfrm>
          <a:prstGeom prst="rect">
            <a:avLst/>
          </a:prstGeom>
        </p:spPr>
        <p:txBody>
          <a:bodyPr/>
          <a:lstStyle/>
          <a:p>
            <a:fld id="{A8B3492E-DE1C-4E68-846F-9CCD12FA56EB}" type="datetime1">
              <a:rPr lang="en-US" smtClean="0"/>
              <a:t>10/10/2019</a:t>
            </a:fld>
            <a:endParaRPr lang="en-US" dirty="0"/>
          </a:p>
        </p:txBody>
      </p:sp>
      <p:sp>
        <p:nvSpPr>
          <p:cNvPr id="9" name="Slide Number Placeholder 8"/>
          <p:cNvSpPr>
            <a:spLocks noGrp="1"/>
          </p:cNvSpPr>
          <p:nvPr>
            <p:ph type="sldNum" sz="quarter" idx="11"/>
          </p:nvPr>
        </p:nvSpPr>
        <p:spPr/>
        <p:txBody>
          <a:bodyPr/>
          <a:lstStyle/>
          <a:p>
            <a:fld id="{8AC709A4-1AB7-4B39-AA87-5FFF50776870}" type="slidenum">
              <a:rPr lang="en-US" smtClean="0"/>
              <a:t>‹#›</a:t>
            </a:fld>
            <a:endParaRPr lang="en-US" dirty="0"/>
          </a:p>
        </p:txBody>
      </p:sp>
      <p:sp>
        <p:nvSpPr>
          <p:cNvPr id="10" name="Footer Placeholder 9"/>
          <p:cNvSpPr>
            <a:spLocks noGrp="1"/>
          </p:cNvSpPr>
          <p:nvPr>
            <p:ph type="ftr" sz="quarter" idx="12"/>
          </p:nvPr>
        </p:nvSpPr>
        <p:spPr>
          <a:xfrm rot="16200000">
            <a:off x="7586914" y="4048760"/>
            <a:ext cx="2367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gi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10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C709A4-1AB7-4B39-AA87-5FFF50776870}" type="slidenum">
              <a:rPr lang="en-US" smtClean="0"/>
              <a:t>‹#›</a:t>
            </a:fld>
            <a:endParaRPr lang="en-US" dirty="0"/>
          </a:p>
        </p:txBody>
      </p:sp>
      <p:sp>
        <p:nvSpPr>
          <p:cNvPr id="9" name="Slide Number Placeholder 5"/>
          <p:cNvSpPr txBox="1">
            <a:spLocks/>
          </p:cNvSpPr>
          <p:nvPr userDrawn="1"/>
        </p:nvSpPr>
        <p:spPr>
          <a:xfrm>
            <a:off x="8458200" y="114300"/>
            <a:ext cx="533400" cy="273844"/>
          </a:xfrm>
          <a:prstGeom prst="rect">
            <a:avLst/>
          </a:prstGeom>
        </p:spPr>
        <p:txBody>
          <a:bodyPr/>
          <a:lstStyle>
            <a:defPPr>
              <a:defRPr lang="en-US"/>
            </a:defPPr>
            <a:lvl1pPr marL="0" algn="l" defTabSz="914400" rtl="0" eaLnBrk="1" latinLnBrk="0" hangingPunct="1">
              <a:defRPr sz="1800" kern="1200">
                <a:solidFill>
                  <a:schemeClr val="tx1"/>
                </a:solidFill>
                <a:latin typeface="Helvetic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0E6CEC-61C6-4D38-A642-FACB01E37C77}" type="slidenum">
              <a:rPr lang="en-US" sz="1200" smtClean="0">
                <a:solidFill>
                  <a:prstClr val="black"/>
                </a:solidFill>
              </a:rPr>
              <a:pPr/>
              <a:t>‹#›</a:t>
            </a:fld>
            <a:endParaRPr lang="en-US" sz="12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7" r:id="rId20"/>
    <p:sldLayoutId id="2147483838" r:id="rId21"/>
    <p:sldLayoutId id="2147483839" r:id="rId22"/>
    <p:sldLayoutId id="2147483840" r:id="rId23"/>
    <p:sldLayoutId id="2147483841" r:id="rId24"/>
    <p:sldLayoutId id="2147483843" r:id="rId25"/>
    <p:sldLayoutId id="2147483844" r:id="rId26"/>
    <p:sldLayoutId id="2147483845" r:id="rId27"/>
    <p:sldLayoutId id="2147483846" r:id="rId28"/>
    <p:sldLayoutId id="2147483847"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9" r:id="rId39"/>
    <p:sldLayoutId id="2147483860" r:id="rId40"/>
    <p:sldLayoutId id="2147483861" r:id="rId41"/>
    <p:sldLayoutId id="2147483862" r:id="rId42"/>
    <p:sldLayoutId id="2147483863" r:id="rId43"/>
    <p:sldLayoutId id="2147483865" r:id="rId44"/>
    <p:sldLayoutId id="2147483866" r:id="rId45"/>
    <p:sldLayoutId id="2147483867" r:id="rId46"/>
    <p:sldLayoutId id="2147483869" r:id="rId47"/>
    <p:sldLayoutId id="2147483871" r:id="rId48"/>
    <p:sldLayoutId id="2147483872" r:id="rId49"/>
    <p:sldLayoutId id="2147483873" r:id="rId50"/>
    <p:sldLayoutId id="2147483874" r:id="rId51"/>
    <p:sldLayoutId id="2147483875" r:id="rId52"/>
    <p:sldLayoutId id="2147483876" r:id="rId53"/>
    <p:sldLayoutId id="2147483877" r:id="rId54"/>
    <p:sldLayoutId id="2147483878" r:id="rId55"/>
    <p:sldLayoutId id="2147483879" r:id="rId56"/>
    <p:sldLayoutId id="2147483880" r:id="rId57"/>
    <p:sldLayoutId id="2147483881" r:id="rId58"/>
    <p:sldLayoutId id="2147483882" r:id="rId59"/>
    <p:sldLayoutId id="2147483883" r:id="rId60"/>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4DCA7-2AC2-42C4-B21C-C5FDC23F1A55}" type="datetimeFigureOut">
              <a:rPr lang="en-US" smtClean="0"/>
              <a:t>10/10/2019</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F25AE-FEAE-44AC-89BB-DB76E4D704BE}"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18573889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6858000" y="152400"/>
            <a:ext cx="2133600" cy="365125"/>
          </a:xfrm>
          <a:prstGeom prst="rect">
            <a:avLst/>
          </a:prstGeom>
        </p:spPr>
        <p:txBody>
          <a:bodyPr/>
          <a:lstStyle>
            <a:lvl1pPr algn="r">
              <a:defRPr sz="1200">
                <a:latin typeface="Helvetica" pitchFamily="34" charset="0"/>
              </a:defRPr>
            </a:lvl1pPr>
          </a:lstStyle>
          <a:p>
            <a:fld id="{7EE7D399-122E-46EB-96EA-C53C71FD6010}" type="slidenum">
              <a:rPr lang="en-US" smtClean="0">
                <a:solidFill>
                  <a:prstClr val="black"/>
                </a:solidFill>
                <a:cs typeface="Arial" charset="0"/>
              </a:rPr>
              <a:pPr/>
              <a:t>‹#›</a:t>
            </a:fld>
            <a:endParaRPr lang="en-US" dirty="0">
              <a:solidFill>
                <a:prstClr val="black"/>
              </a:solidFill>
              <a:cs typeface="Arial" charset="0"/>
            </a:endParaRPr>
          </a:p>
        </p:txBody>
      </p:sp>
    </p:spTree>
    <p:extLst>
      <p:ext uri="{BB962C8B-B14F-4D97-AF65-F5344CB8AC3E}">
        <p14:creationId xmlns:p14="http://schemas.microsoft.com/office/powerpoint/2010/main" val="1363368016"/>
      </p:ext>
    </p:extLst>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4E95"/>
          </a:solidFill>
          <a:latin typeface="Helvetica" pitchFamily="34" charset="0"/>
          <a:ea typeface="+mj-ea"/>
          <a:cs typeface="+mj-cs"/>
        </a:defRPr>
      </a:lvl1pPr>
    </p:titleStyle>
    <p:bodyStyle>
      <a:lvl1pPr marL="457200" indent="-457200" algn="l" defTabSz="914400" rtl="0" eaLnBrk="1" latinLnBrk="0" hangingPunct="1">
        <a:spcBef>
          <a:spcPct val="20000"/>
        </a:spcBef>
        <a:buClr>
          <a:srgbClr val="004E95"/>
        </a:buClr>
        <a:buFont typeface="Wingdings" panose="05000000000000000000" pitchFamily="2" charset="2"/>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anose="02070309020205020404"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4.xml"/><Relationship Id="rId1" Type="http://schemas.openxmlformats.org/officeDocument/2006/relationships/slideLayout" Target="../slideLayouts/slideLayout53.xml"/></Relationships>
</file>

<file path=ppt/slides/_rels/slide10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5.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8.xml"/><Relationship Id="rId1" Type="http://schemas.openxmlformats.org/officeDocument/2006/relationships/slideLayout" Target="../slideLayouts/slideLayout55.xml"/></Relationships>
</file>

<file path=ppt/slides/_rels/slide10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3.png"/><Relationship Id="rId1" Type="http://schemas.openxmlformats.org/officeDocument/2006/relationships/slideLayout" Target="../slideLayouts/slideLayout60.xml"/></Relationships>
</file>

<file path=ppt/slides/_rels/slide10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9.xml"/><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1.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2.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3.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4.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5.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6.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2.gif"/><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foa.org/budgetawar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gif"/><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7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8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9.xml"/><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7.xml"/><Relationship Id="rId5" Type="http://schemas.openxmlformats.org/officeDocument/2006/relationships/image" Target="../media/image2.gif"/><Relationship Id="rId4" Type="http://schemas.openxmlformats.org/officeDocument/2006/relationships/image" Target="../media/image39.png"/></Relationships>
</file>

<file path=ppt/slides/_rels/slide9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59.xml"/><Relationship Id="rId4" Type="http://schemas.openxmlformats.org/officeDocument/2006/relationships/image" Target="../media/image2.gif"/></Relationships>
</file>

<file path=ppt/slides/_rels/slide9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1.xml"/><Relationship Id="rId1" Type="http://schemas.openxmlformats.org/officeDocument/2006/relationships/slideLayout" Target="../slideLayouts/slideLayout50.xml"/></Relationships>
</file>

<file path=ppt/slides/_rels/slide9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2.xml"/><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314" y="1371600"/>
            <a:ext cx="8686800" cy="1470025"/>
          </a:xfrm>
        </p:spPr>
        <p:txBody>
          <a:bodyPr>
            <a:normAutofit fontScale="90000"/>
          </a:bodyPr>
          <a:lstStyle/>
          <a:p>
            <a:r>
              <a:rPr lang="en-US" dirty="0" smtClean="0"/>
              <a:t>Best Practices in Budgeting</a:t>
            </a:r>
            <a:br>
              <a:rPr lang="en-US" dirty="0" smtClean="0"/>
            </a:br>
            <a:r>
              <a:rPr lang="en-US" dirty="0" smtClean="0"/>
              <a:t>Government Finance Officers Association of South Carolina</a:t>
            </a:r>
            <a:br>
              <a:rPr lang="en-US" dirty="0" smtClean="0"/>
            </a:br>
            <a:r>
              <a:rPr lang="en-US" sz="3600" b="1" dirty="0"/>
              <a:t/>
            </a:r>
            <a:br>
              <a:rPr lang="en-US" sz="3600" b="1" dirty="0"/>
            </a:br>
            <a:r>
              <a:rPr lang="en-US" sz="4000" dirty="0" smtClean="0"/>
              <a:t/>
            </a:r>
            <a:br>
              <a:rPr lang="en-US" sz="4000" dirty="0" smtClean="0"/>
            </a:br>
            <a:endParaRPr lang="en-US" sz="2800" dirty="0"/>
          </a:p>
        </p:txBody>
      </p:sp>
      <p:sp>
        <p:nvSpPr>
          <p:cNvPr id="3" name="Text Placeholder 2"/>
          <p:cNvSpPr>
            <a:spLocks noGrp="1"/>
          </p:cNvSpPr>
          <p:nvPr>
            <p:ph type="body" sz="quarter" idx="10"/>
          </p:nvPr>
        </p:nvSpPr>
        <p:spPr>
          <a:xfrm>
            <a:off x="1499789" y="5715000"/>
            <a:ext cx="6144447" cy="838200"/>
          </a:xfrm>
        </p:spPr>
        <p:txBody>
          <a:bodyPr>
            <a:normAutofit/>
          </a:bodyPr>
          <a:lstStyle/>
          <a:p>
            <a:r>
              <a:rPr lang="en-US" smtClean="0"/>
              <a:t>October 14, </a:t>
            </a:r>
            <a:r>
              <a:rPr lang="en-US" dirty="0" smtClean="0"/>
              <a:t>2019</a:t>
            </a:r>
          </a:p>
          <a:p>
            <a:endParaRPr lang="en-US" dirty="0"/>
          </a:p>
        </p:txBody>
      </p:sp>
      <p:sp>
        <p:nvSpPr>
          <p:cNvPr id="4" name="Rectangle 3"/>
          <p:cNvSpPr/>
          <p:nvPr/>
        </p:nvSpPr>
        <p:spPr>
          <a:xfrm>
            <a:off x="0" y="6629400"/>
            <a:ext cx="4572000" cy="246221"/>
          </a:xfrm>
          <a:prstGeom prst="rect">
            <a:avLst/>
          </a:prstGeom>
        </p:spPr>
        <p:txBody>
          <a:bodyPr>
            <a:spAutoFit/>
          </a:bodyPr>
          <a:lstStyle/>
          <a:p>
            <a:r>
              <a:rPr lang="en-US" sz="1000" dirty="0">
                <a:solidFill>
                  <a:schemeClr val="bg1">
                    <a:lumMod val="95000"/>
                  </a:schemeClr>
                </a:solidFill>
                <a:latin typeface="Arial" panose="020B0604020202020204" pitchFamily="34" charset="0"/>
                <a:cs typeface="Arial" panose="020B0604020202020204" pitchFamily="34" charset="0"/>
              </a:rPr>
              <a:t>© </a:t>
            </a:r>
            <a:r>
              <a:rPr lang="en-US" sz="1000" dirty="0" smtClean="0">
                <a:solidFill>
                  <a:schemeClr val="bg1">
                    <a:lumMod val="95000"/>
                  </a:schemeClr>
                </a:solidFill>
                <a:latin typeface="Arial" panose="020B0604020202020204" pitchFamily="34" charset="0"/>
                <a:cs typeface="Arial" panose="020B0604020202020204" pitchFamily="34" charset="0"/>
              </a:rPr>
              <a:t>2019 </a:t>
            </a:r>
            <a:r>
              <a:rPr lang="en-US" sz="1000" dirty="0">
                <a:solidFill>
                  <a:schemeClr val="bg1">
                    <a:lumMod val="95000"/>
                  </a:schemeClr>
                </a:solidFill>
                <a:latin typeface="Arial" panose="020B0604020202020204" pitchFamily="34" charset="0"/>
                <a:cs typeface="Arial" panose="020B0604020202020204" pitchFamily="34" charset="0"/>
              </a:rPr>
              <a:t>Government Finance Officers Association</a:t>
            </a:r>
          </a:p>
        </p:txBody>
      </p:sp>
      <p:sp>
        <p:nvSpPr>
          <p:cNvPr id="5" name="Rectangle 4"/>
          <p:cNvSpPr/>
          <p:nvPr/>
        </p:nvSpPr>
        <p:spPr>
          <a:xfrm>
            <a:off x="0" y="6248400"/>
            <a:ext cx="4572000" cy="400110"/>
          </a:xfrm>
          <a:prstGeom prst="rect">
            <a:avLst/>
          </a:prstGeom>
        </p:spPr>
        <p:txBody>
          <a:bodyPr>
            <a:spAutoFit/>
          </a:bodyPr>
          <a:lstStyle/>
          <a:p>
            <a:r>
              <a:rPr lang="en-US" sz="1000" dirty="0" smtClean="0">
                <a:solidFill>
                  <a:schemeClr val="bg1">
                    <a:lumMod val="95000"/>
                  </a:schemeClr>
                </a:solidFill>
                <a:latin typeface="Arial" panose="020B0604020202020204" pitchFamily="34" charset="0"/>
                <a:cs typeface="Arial" panose="020B0604020202020204" pitchFamily="34" charset="0"/>
              </a:rPr>
              <a:t>gfoa.org</a:t>
            </a:r>
          </a:p>
          <a:p>
            <a:r>
              <a:rPr lang="en-US" sz="1000" dirty="0" smtClean="0">
                <a:solidFill>
                  <a:schemeClr val="bg1">
                    <a:lumMod val="95000"/>
                  </a:schemeClr>
                </a:solidFill>
                <a:latin typeface="Arial" panose="020B0604020202020204" pitchFamily="34" charset="0"/>
                <a:cs typeface="Arial" panose="020B0604020202020204" pitchFamily="34" charset="0"/>
              </a:rPr>
              <a:t>@GFOA</a:t>
            </a:r>
            <a:endParaRPr lang="en-US" sz="1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5345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579183"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685800" y="2206318"/>
            <a:ext cx="7167980" cy="1226995"/>
          </a:xfrm>
          <a:prstGeom prst="rect">
            <a:avLst/>
          </a:prstGeom>
          <a:noFill/>
          <a:extLst/>
        </p:spPr>
        <p:txBody>
          <a:bodyPr/>
          <a:lstStyle/>
          <a:p>
            <a:pPr>
              <a:buClr>
                <a:srgbClr val="34519A"/>
              </a:buClr>
              <a:buSzPct val="125000"/>
              <a:buFont typeface="Arial" panose="020B0604020202020204" pitchFamily="34" charset="0"/>
              <a:buChar char="•"/>
            </a:pPr>
            <a:r>
              <a:rPr lang="en-US" dirty="0">
                <a:latin typeface="Arial" pitchFamily="34" charset="0"/>
              </a:rPr>
              <a:t>S</a:t>
            </a:r>
            <a:r>
              <a:rPr lang="en-US" dirty="0" smtClean="0">
                <a:latin typeface="Arial" pitchFamily="34" charset="0"/>
              </a:rPr>
              <a:t>ame section of the budget</a:t>
            </a:r>
          </a:p>
          <a:p>
            <a:pPr>
              <a:buClr>
                <a:srgbClr val="34519A"/>
              </a:buClr>
              <a:buSzPct val="125000"/>
              <a:buFont typeface="Arial" panose="020B0604020202020204" pitchFamily="34" charset="0"/>
              <a:buChar char="•"/>
            </a:pPr>
            <a:r>
              <a:rPr lang="en-US" dirty="0" smtClean="0">
                <a:latin typeface="Arial" pitchFamily="34" charset="0"/>
              </a:rPr>
              <a:t>Original and revision dates on each policy</a:t>
            </a:r>
          </a:p>
        </p:txBody>
      </p:sp>
      <p:sp>
        <p:nvSpPr>
          <p:cNvPr id="2" name="TextBox 1"/>
          <p:cNvSpPr txBox="1"/>
          <p:nvPr/>
        </p:nvSpPr>
        <p:spPr>
          <a:xfrm>
            <a:off x="766990" y="1509616"/>
            <a:ext cx="7617879" cy="523220"/>
          </a:xfrm>
          <a:prstGeom prst="rect">
            <a:avLst/>
          </a:prstGeom>
          <a:noFill/>
        </p:spPr>
        <p:txBody>
          <a:bodyPr wrap="square" rtlCol="0">
            <a:spAutoFit/>
          </a:bodyPr>
          <a:lstStyle/>
          <a:p>
            <a:r>
              <a:rPr lang="en-US" sz="2800" b="1" i="1" dirty="0" smtClean="0"/>
              <a:t>Presentation</a:t>
            </a:r>
            <a:r>
              <a:rPr lang="en-US" sz="2800" dirty="0" smtClean="0"/>
              <a:t> </a:t>
            </a:r>
            <a:endParaRPr lang="en-US" sz="2800" dirty="0"/>
          </a:p>
        </p:txBody>
      </p:sp>
      <p:sp>
        <p:nvSpPr>
          <p:cNvPr id="5" name="Rectangle 3"/>
          <p:cNvSpPr txBox="1">
            <a:spLocks noChangeArrowheads="1"/>
          </p:cNvSpPr>
          <p:nvPr/>
        </p:nvSpPr>
        <p:spPr bwMode="auto">
          <a:xfrm>
            <a:off x="838200" y="4403164"/>
            <a:ext cx="7315200" cy="150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4519A"/>
              </a:buClr>
              <a:buSzPct val="125000"/>
              <a:buFont typeface="Arial" panose="020B0604020202020204" pitchFamily="34" charset="0"/>
              <a:buChar char="•"/>
            </a:pPr>
            <a:r>
              <a:rPr lang="en-US" sz="2200" kern="0" dirty="0" smtClean="0">
                <a:latin typeface="Arial" pitchFamily="34" charset="0"/>
              </a:rPr>
              <a:t>Monitored, reviewed and updated in a systematic way</a:t>
            </a:r>
          </a:p>
          <a:p>
            <a:pPr>
              <a:buClr>
                <a:srgbClr val="34519A"/>
              </a:buClr>
              <a:buSzPct val="125000"/>
              <a:buFont typeface="Arial" panose="020B0604020202020204" pitchFamily="34" charset="0"/>
              <a:buChar char="•"/>
            </a:pPr>
            <a:r>
              <a:rPr lang="en-US" sz="2200" kern="0" dirty="0" smtClean="0">
                <a:latin typeface="Arial" pitchFamily="34" charset="0"/>
              </a:rPr>
              <a:t>If not being followed, analyze reasons</a:t>
            </a:r>
          </a:p>
        </p:txBody>
      </p:sp>
      <p:sp>
        <p:nvSpPr>
          <p:cNvPr id="6" name="TextBox 5"/>
          <p:cNvSpPr txBox="1"/>
          <p:nvPr/>
        </p:nvSpPr>
        <p:spPr>
          <a:xfrm>
            <a:off x="807252" y="3706462"/>
            <a:ext cx="7617879" cy="523220"/>
          </a:xfrm>
          <a:prstGeom prst="rect">
            <a:avLst/>
          </a:prstGeom>
          <a:noFill/>
        </p:spPr>
        <p:txBody>
          <a:bodyPr wrap="square" rtlCol="0">
            <a:spAutoFit/>
          </a:bodyPr>
          <a:lstStyle/>
          <a:p>
            <a:r>
              <a:rPr lang="en-US" sz="2800" b="1" i="1" dirty="0" smtClean="0"/>
              <a:t>Review</a:t>
            </a:r>
            <a:r>
              <a:rPr lang="en-US" sz="2800" dirty="0" smtClean="0"/>
              <a:t> </a:t>
            </a:r>
            <a:endParaRPr lang="en-US" sz="2800" dirty="0"/>
          </a:p>
        </p:txBody>
      </p:sp>
      <p:sp>
        <p:nvSpPr>
          <p:cNvPr id="7"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a:t>
            </a:fld>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009486994"/>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ChangeArrowheads="1"/>
          </p:cNvSpPr>
          <p:nvPr>
            <p:ph type="title" idx="4294967295"/>
          </p:nvPr>
        </p:nvSpPr>
        <p:spPr bwMode="auto">
          <a:xfrm>
            <a:off x="332647" y="228600"/>
            <a:ext cx="8158038"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a:solidFill>
                  <a:srgbClr val="7030A0"/>
                </a:solidFill>
                <a:latin typeface="Arial" pitchFamily="34" charset="0"/>
              </a:rPr>
              <a:t>33. Capital Budget Presentation</a:t>
            </a:r>
            <a:endParaRPr lang="en-US" sz="3200" dirty="0" smtClean="0">
              <a:latin typeface="Arial" pitchFamily="34" charset="0"/>
            </a:endParaRPr>
          </a:p>
        </p:txBody>
      </p:sp>
      <p:sp>
        <p:nvSpPr>
          <p:cNvPr id="374786" name="Rectangle 3"/>
          <p:cNvSpPr>
            <a:spLocks noGrp="1" noChangeArrowheads="1"/>
          </p:cNvSpPr>
          <p:nvPr>
            <p:ph type="body" idx="4294967295"/>
          </p:nvPr>
        </p:nvSpPr>
        <p:spPr bwMode="auto">
          <a:xfrm>
            <a:off x="1" y="1497372"/>
            <a:ext cx="8229600" cy="482722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lnSpcReduction="10000"/>
          </a:bodyPr>
          <a:lstStyle/>
          <a:p>
            <a:pPr marL="0" indent="0">
              <a:lnSpc>
                <a:spcPct val="80000"/>
              </a:lnSpc>
              <a:buNone/>
            </a:pPr>
            <a:endParaRPr lang="en-US" b="1" dirty="0" smtClean="0">
              <a:latin typeface="Arial" pitchFamily="34" charset="0"/>
            </a:endParaRPr>
          </a:p>
          <a:p>
            <a:pPr lvl="0"/>
            <a:r>
              <a:rPr lang="en-US" sz="3000" dirty="0" smtClean="0"/>
              <a:t>A </a:t>
            </a:r>
            <a:r>
              <a:rPr lang="en-US" sz="3000" dirty="0"/>
              <a:t>specific policy on operating impacts should be included under the capital section in the financial policies of the government.  A rule might be established that the capital improvement program may not be submitted/approved until impacts are </a:t>
            </a:r>
            <a:r>
              <a:rPr lang="en-US" sz="3000" dirty="0" smtClean="0"/>
              <a:t>noted.</a:t>
            </a:r>
          </a:p>
          <a:p>
            <a:r>
              <a:rPr lang="en-US" sz="3000" dirty="0" smtClean="0"/>
              <a:t>In </a:t>
            </a:r>
            <a:r>
              <a:rPr lang="en-US" sz="3000" dirty="0"/>
              <a:t>order to accurately reflect and describe these impacts, assumptions should be noted.  Staff involved with estimating operating impacts should be trained on how to set up the methodology. </a:t>
            </a:r>
            <a:endParaRPr lang="en-US" sz="3000" dirty="0" smtClean="0"/>
          </a:p>
          <a:p>
            <a:pPr lvl="1">
              <a:lnSpc>
                <a:spcPct val="80000"/>
              </a:lnSpc>
              <a:buFontTx/>
              <a:buChar char="•"/>
            </a:pPr>
            <a:endParaRPr lang="en-US" sz="2000" dirty="0" smtClean="0"/>
          </a:p>
          <a:p>
            <a:pPr lvl="1">
              <a:lnSpc>
                <a:spcPct val="80000"/>
              </a:lnSpc>
              <a:buFontTx/>
              <a:buChar char="•"/>
            </a:pPr>
            <a:endParaRPr lang="en-US" sz="2000" dirty="0" smtClean="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100</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621113677"/>
      </p:ext>
    </p:extLst>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ChangeArrowheads="1"/>
          </p:cNvSpPr>
          <p:nvPr>
            <p:ph type="title" idx="4294967295"/>
          </p:nvPr>
        </p:nvSpPr>
        <p:spPr bwMode="auto">
          <a:xfrm>
            <a:off x="71562" y="438150"/>
            <a:ext cx="8158038"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a:solidFill>
                  <a:srgbClr val="7030A0"/>
                </a:solidFill>
                <a:latin typeface="Arial" pitchFamily="34" charset="0"/>
              </a:rPr>
              <a:t>33. Capital Budget Presentation</a:t>
            </a:r>
            <a:endParaRPr lang="en-US" sz="3200" dirty="0" smtClean="0">
              <a:latin typeface="Arial" pitchFamily="34" charset="0"/>
            </a:endParaRPr>
          </a:p>
        </p:txBody>
      </p:sp>
      <p:sp>
        <p:nvSpPr>
          <p:cNvPr id="374786" name="Rectangle 3"/>
          <p:cNvSpPr>
            <a:spLocks noGrp="1" noChangeArrowheads="1"/>
          </p:cNvSpPr>
          <p:nvPr>
            <p:ph type="body" idx="4294967295"/>
          </p:nvPr>
        </p:nvSpPr>
        <p:spPr bwMode="auto">
          <a:xfrm>
            <a:off x="1" y="1752600"/>
            <a:ext cx="8153400" cy="4114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marL="0" indent="0">
              <a:lnSpc>
                <a:spcPct val="80000"/>
              </a:lnSpc>
              <a:buNone/>
            </a:pPr>
            <a:endParaRPr lang="en-US" sz="2400" b="1" dirty="0" smtClean="0">
              <a:latin typeface="Arial" pitchFamily="34" charset="0"/>
            </a:endParaRPr>
          </a:p>
          <a:p>
            <a:pPr lvl="0"/>
            <a:r>
              <a:rPr lang="en-US" sz="2800" dirty="0" smtClean="0"/>
              <a:t>Operating </a:t>
            </a:r>
            <a:r>
              <a:rPr lang="en-US" sz="2800" dirty="0"/>
              <a:t>impacts can be classified into one of three elements or a combination of the three.  These include increased revenues, increased expenditures or additional cost </a:t>
            </a:r>
            <a:r>
              <a:rPr lang="en-US" sz="2800" dirty="0" smtClean="0"/>
              <a:t>savings. </a:t>
            </a:r>
          </a:p>
          <a:p>
            <a:pPr lvl="0"/>
            <a:r>
              <a:rPr lang="en-US" sz="2800" dirty="0" smtClean="0"/>
              <a:t>Long-range </a:t>
            </a:r>
            <a:r>
              <a:rPr lang="en-US" sz="2800" dirty="0"/>
              <a:t>financial plans should include anticipated operating impacts from approved or anticipated capital projects.</a:t>
            </a:r>
            <a:endParaRPr lang="en-US" sz="2800" dirty="0" smtClean="0"/>
          </a:p>
          <a:p>
            <a:pPr lvl="1">
              <a:lnSpc>
                <a:spcPct val="80000"/>
              </a:lnSpc>
              <a:buFontTx/>
              <a:buChar char="•"/>
            </a:pPr>
            <a:endParaRPr lang="en-US" sz="2000" dirty="0" smtClean="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101</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256515952"/>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56616" y="133181"/>
            <a:ext cx="158229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Town of Windsor, </a:t>
            </a:r>
            <a:r>
              <a:rPr lang="en-US" sz="1200" dirty="0" smtClean="0">
                <a:latin typeface="Times New Roman" panose="02020603050405020304" pitchFamily="18" charset="0"/>
                <a:cs typeface="Times New Roman" panose="02020603050405020304" pitchFamily="18" charset="0"/>
              </a:rPr>
              <a:t>CO.</a:t>
            </a:r>
            <a:endParaRPr lang="en-US" sz="1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2387" y="838200"/>
            <a:ext cx="7624813" cy="5847755"/>
          </a:xfrm>
          <a:prstGeom prst="rect">
            <a:avLst/>
          </a:prstGeom>
          <a:noFill/>
        </p:spPr>
        <p:txBody>
          <a:bodyPr wrap="square" rtlCol="0">
            <a:spAutoFit/>
          </a:bodyPr>
          <a:lstStyle/>
          <a:p>
            <a:r>
              <a:rPr lang="en-US" sz="1700" dirty="0">
                <a:uFill>
                  <a:solidFill>
                    <a:srgbClr val="FF0000"/>
                  </a:solidFill>
                </a:uFill>
              </a:rPr>
              <a:t>All improvements must by prioritized and ranked based on the following categories</a:t>
            </a:r>
            <a:r>
              <a:rPr lang="en-US" sz="1700" dirty="0"/>
              <a:t>: </a:t>
            </a:r>
            <a:endParaRPr lang="en-US" sz="1700" dirty="0" smtClean="0"/>
          </a:p>
          <a:p>
            <a:endParaRPr lang="en-US" sz="1700" dirty="0"/>
          </a:p>
          <a:p>
            <a:r>
              <a:rPr lang="en-US" sz="1700" dirty="0" smtClean="0"/>
              <a:t>Priority </a:t>
            </a:r>
            <a:r>
              <a:rPr lang="en-US" sz="1700" b="1" dirty="0"/>
              <a:t>I</a:t>
            </a:r>
            <a:r>
              <a:rPr lang="en-US" sz="1700" dirty="0"/>
              <a:t>: </a:t>
            </a:r>
            <a:r>
              <a:rPr lang="en-US" sz="1700" b="1" dirty="0">
                <a:uFill>
                  <a:solidFill>
                    <a:srgbClr val="FF0000"/>
                  </a:solidFill>
                </a:uFill>
              </a:rPr>
              <a:t>IMPERATIVE </a:t>
            </a:r>
            <a:r>
              <a:rPr lang="en-US" sz="1700" dirty="0">
                <a:uFill>
                  <a:solidFill>
                    <a:srgbClr val="FF0000"/>
                  </a:solidFill>
                </a:uFill>
              </a:rPr>
              <a:t>(</a:t>
            </a:r>
            <a:r>
              <a:rPr lang="en-US" sz="1700" i="1" dirty="0">
                <a:uFill>
                  <a:solidFill>
                    <a:srgbClr val="FF0000"/>
                  </a:solidFill>
                </a:uFill>
              </a:rPr>
              <a:t>Must-Do) </a:t>
            </a:r>
            <a:r>
              <a:rPr lang="en-US" sz="1700" b="1" dirty="0"/>
              <a:t>– Projects that cannot reasonably be postponed </a:t>
            </a:r>
            <a:r>
              <a:rPr lang="en-US" sz="1700" b="1" dirty="0" smtClean="0"/>
              <a:t>in </a:t>
            </a:r>
            <a:r>
              <a:rPr lang="en-US" sz="1700" b="1" dirty="0"/>
              <a:t>order to avoid harmful or otherwise undesirable consequences. </a:t>
            </a:r>
            <a:endParaRPr lang="en-US" sz="1700" dirty="0"/>
          </a:p>
          <a:p>
            <a:r>
              <a:rPr lang="en-US" sz="1700" dirty="0" smtClean="0"/>
              <a:t>	A</a:t>
            </a:r>
            <a:r>
              <a:rPr lang="en-US" sz="1700" dirty="0"/>
              <a:t>. Corrects a condition dangerous to public health or safety </a:t>
            </a:r>
          </a:p>
          <a:p>
            <a:r>
              <a:rPr lang="en-US" sz="1700" dirty="0" smtClean="0"/>
              <a:t>	B</a:t>
            </a:r>
            <a:r>
              <a:rPr lang="en-US" sz="1700" dirty="0"/>
              <a:t>. Satisfies a legal obligation </a:t>
            </a:r>
          </a:p>
          <a:p>
            <a:r>
              <a:rPr lang="en-US" sz="1700" dirty="0" smtClean="0"/>
              <a:t>	C</a:t>
            </a:r>
            <a:r>
              <a:rPr lang="en-US" sz="1700" dirty="0"/>
              <a:t>. Alleviates an emergency service disruption or deficiency </a:t>
            </a:r>
          </a:p>
          <a:p>
            <a:r>
              <a:rPr lang="en-US" sz="1700" dirty="0" smtClean="0"/>
              <a:t>	D</a:t>
            </a:r>
            <a:r>
              <a:rPr lang="en-US" sz="1700" dirty="0"/>
              <a:t>. Prevents irreparable damage to a valuable public facility. </a:t>
            </a:r>
          </a:p>
          <a:p>
            <a:r>
              <a:rPr lang="en-US" sz="1700" dirty="0" smtClean="0"/>
              <a:t>Priority </a:t>
            </a:r>
            <a:r>
              <a:rPr lang="en-US" sz="1700" b="1" dirty="0"/>
              <a:t>II</a:t>
            </a:r>
            <a:r>
              <a:rPr lang="en-US" sz="1700" dirty="0"/>
              <a:t>: </a:t>
            </a:r>
            <a:r>
              <a:rPr lang="en-US" sz="1700" b="1" dirty="0">
                <a:uFill>
                  <a:solidFill>
                    <a:srgbClr val="FF0000"/>
                  </a:solidFill>
                </a:uFill>
              </a:rPr>
              <a:t>ESSENTIAL </a:t>
            </a:r>
            <a:r>
              <a:rPr lang="en-US" sz="1700" dirty="0">
                <a:uFill>
                  <a:solidFill>
                    <a:srgbClr val="FF0000"/>
                  </a:solidFill>
                </a:uFill>
              </a:rPr>
              <a:t>(</a:t>
            </a:r>
            <a:r>
              <a:rPr lang="en-US" sz="1700" i="1" dirty="0">
                <a:uFill>
                  <a:solidFill>
                    <a:srgbClr val="FF0000"/>
                  </a:solidFill>
                </a:uFill>
              </a:rPr>
              <a:t>Should-Do</a:t>
            </a:r>
            <a:r>
              <a:rPr lang="en-US" sz="1700" dirty="0">
                <a:uFill>
                  <a:solidFill>
                    <a:srgbClr val="FF0000"/>
                  </a:solidFill>
                </a:uFill>
              </a:rPr>
              <a:t>) </a:t>
            </a:r>
            <a:r>
              <a:rPr lang="en-US" sz="1700" b="1" dirty="0"/>
              <a:t>– Projects that address clearly demonstrated needs or objectives. </a:t>
            </a:r>
            <a:endParaRPr lang="en-US" sz="1700" dirty="0"/>
          </a:p>
          <a:p>
            <a:r>
              <a:rPr lang="en-US" sz="1700" dirty="0" smtClean="0"/>
              <a:t>	A</a:t>
            </a:r>
            <a:r>
              <a:rPr lang="en-US" sz="1700" dirty="0"/>
              <a:t>. Rehabilitates or replaces an obsolete public facility or attachment </a:t>
            </a:r>
            <a:r>
              <a:rPr lang="en-US" sz="1700" dirty="0" smtClean="0"/>
              <a:t>	B</a:t>
            </a:r>
            <a:r>
              <a:rPr lang="en-US" sz="1700" dirty="0"/>
              <a:t>. Stimulates economic growth and private capital investment </a:t>
            </a:r>
          </a:p>
          <a:p>
            <a:r>
              <a:rPr lang="en-US" sz="1700" dirty="0" smtClean="0"/>
              <a:t>	C</a:t>
            </a:r>
            <a:r>
              <a:rPr lang="en-US" sz="1700" dirty="0"/>
              <a:t>. Reduces future operating and maintenance costs </a:t>
            </a:r>
          </a:p>
          <a:p>
            <a:r>
              <a:rPr lang="en-US" sz="1700" dirty="0" smtClean="0"/>
              <a:t>	D</a:t>
            </a:r>
            <a:r>
              <a:rPr lang="en-US" sz="1700" dirty="0"/>
              <a:t>. Leverages available state or federal funding. </a:t>
            </a:r>
          </a:p>
          <a:p>
            <a:r>
              <a:rPr lang="en-US" sz="1700" dirty="0" smtClean="0"/>
              <a:t>Priority </a:t>
            </a:r>
            <a:r>
              <a:rPr lang="en-US" sz="1700" b="1" dirty="0"/>
              <a:t>III: </a:t>
            </a:r>
            <a:r>
              <a:rPr lang="en-US" sz="1700" b="1" dirty="0">
                <a:uFill>
                  <a:solidFill>
                    <a:srgbClr val="FF0000"/>
                  </a:solidFill>
                </a:uFill>
              </a:rPr>
              <a:t>IMPORTANT </a:t>
            </a:r>
            <a:r>
              <a:rPr lang="en-US" sz="1700" dirty="0">
                <a:uFill>
                  <a:solidFill>
                    <a:srgbClr val="FF0000"/>
                  </a:solidFill>
                </a:uFill>
              </a:rPr>
              <a:t>(</a:t>
            </a:r>
            <a:r>
              <a:rPr lang="en-US" sz="1700" i="1" dirty="0">
                <a:uFill>
                  <a:solidFill>
                    <a:srgbClr val="FF0000"/>
                  </a:solidFill>
                </a:uFill>
              </a:rPr>
              <a:t>Could-Do</a:t>
            </a:r>
            <a:r>
              <a:rPr lang="en-US" sz="1700" dirty="0">
                <a:uFill>
                  <a:solidFill>
                    <a:srgbClr val="FF0000"/>
                  </a:solidFill>
                </a:uFill>
              </a:rPr>
              <a:t>) </a:t>
            </a:r>
            <a:r>
              <a:rPr lang="en-US" sz="1700" b="1" dirty="0"/>
              <a:t>– Projects that benefit the community but may be delayed without detrimental effects to basic services. </a:t>
            </a:r>
            <a:endParaRPr lang="en-US" sz="1700" dirty="0"/>
          </a:p>
          <a:p>
            <a:r>
              <a:rPr lang="en-US" sz="1700" dirty="0" smtClean="0"/>
              <a:t>	A</a:t>
            </a:r>
            <a:r>
              <a:rPr lang="en-US" sz="1700" dirty="0"/>
              <a:t>. Provides a new or expanded level of service </a:t>
            </a:r>
          </a:p>
          <a:p>
            <a:r>
              <a:rPr lang="en-US" sz="1700" dirty="0" smtClean="0"/>
              <a:t>	B</a:t>
            </a:r>
            <a:r>
              <a:rPr lang="en-US" sz="1700" dirty="0"/>
              <a:t>. Promotes intergovernmental cooperation </a:t>
            </a:r>
          </a:p>
          <a:p>
            <a:r>
              <a:rPr lang="en-US" sz="1700" dirty="0" smtClean="0"/>
              <a:t>	C</a:t>
            </a:r>
            <a:r>
              <a:rPr lang="en-US" sz="1700" dirty="0"/>
              <a:t>. Reduces energy consumption </a:t>
            </a:r>
          </a:p>
          <a:p>
            <a:r>
              <a:rPr lang="en-US" sz="1700" dirty="0" smtClean="0"/>
              <a:t>	D</a:t>
            </a:r>
            <a:r>
              <a:rPr lang="en-US" sz="1700" dirty="0"/>
              <a:t>. Enhances cultural or natural resources. </a:t>
            </a:r>
          </a:p>
          <a:p>
            <a:r>
              <a:rPr lang="en-US" sz="1700" dirty="0" smtClean="0"/>
              <a:t>Priority </a:t>
            </a:r>
            <a:r>
              <a:rPr lang="en-US" sz="1700" b="1" dirty="0"/>
              <a:t>IV: </a:t>
            </a:r>
            <a:r>
              <a:rPr lang="en-US" sz="1700" b="1" dirty="0">
                <a:uFill>
                  <a:solidFill>
                    <a:srgbClr val="FF0000"/>
                  </a:solidFill>
                </a:uFill>
              </a:rPr>
              <a:t>DESIRABLE </a:t>
            </a:r>
            <a:r>
              <a:rPr lang="en-US" sz="1700" dirty="0">
                <a:uFill>
                  <a:solidFill>
                    <a:srgbClr val="FF0000"/>
                  </a:solidFill>
                </a:uFill>
              </a:rPr>
              <a:t>(</a:t>
            </a:r>
            <a:r>
              <a:rPr lang="en-US" sz="1700" i="1" dirty="0">
                <a:uFill>
                  <a:solidFill>
                    <a:srgbClr val="FF0000"/>
                  </a:solidFill>
                </a:uFill>
              </a:rPr>
              <a:t>Other Year</a:t>
            </a:r>
            <a:r>
              <a:rPr lang="en-US" sz="1700" dirty="0">
                <a:uFill>
                  <a:solidFill>
                    <a:srgbClr val="FF0000"/>
                  </a:solidFill>
                </a:uFill>
              </a:rPr>
              <a:t>) </a:t>
            </a:r>
            <a:r>
              <a:rPr lang="en-US" sz="1700" b="1" dirty="0"/>
              <a:t>– Desirable projects that are not included within five-year program because of funding limitations. </a:t>
            </a:r>
            <a:endParaRPr lang="en-US" sz="1700" dirty="0"/>
          </a:p>
        </p:txBody>
      </p:sp>
      <p:sp>
        <p:nvSpPr>
          <p:cNvPr id="6" name="Rectangle 5"/>
          <p:cNvSpPr/>
          <p:nvPr/>
        </p:nvSpPr>
        <p:spPr>
          <a:xfrm>
            <a:off x="8534400" y="5638800"/>
            <a:ext cx="535724" cy="369332"/>
          </a:xfrm>
          <a:prstGeom prst="rect">
            <a:avLst/>
          </a:prstGeom>
        </p:spPr>
        <p:txBody>
          <a:bodyPr wrap="none">
            <a:spAutoFit/>
          </a:bodyPr>
          <a:lstStyle/>
          <a:p>
            <a:fld id="{8AC709A4-1AB7-4B39-AA87-5FFF50776870}" type="slidenum">
              <a:rPr lang="en-US">
                <a:solidFill>
                  <a:schemeClr val="bg1"/>
                </a:solidFill>
              </a:rPr>
              <a:pPr/>
              <a:t>102</a:t>
            </a:fld>
            <a:endParaRPr lang="en-US" dirty="0">
              <a:solidFill>
                <a:schemeClr val="bg1"/>
              </a:solidFill>
            </a:endParaRPr>
          </a:p>
        </p:txBody>
      </p:sp>
      <p:cxnSp>
        <p:nvCxnSpPr>
          <p:cNvPr id="9" name="Straight Connector 8"/>
          <p:cNvCxnSpPr/>
          <p:nvPr/>
        </p:nvCxnSpPr>
        <p:spPr>
          <a:xfrm>
            <a:off x="452387" y="1357162"/>
            <a:ext cx="8349875" cy="9625"/>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4286" y="1357162"/>
            <a:ext cx="625642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2726842332"/>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30036" y="762000"/>
            <a:ext cx="44722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609600"/>
            <a:ext cx="4038600" cy="6324808"/>
          </a:xfrm>
          <a:prstGeom prst="rect">
            <a:avLst/>
          </a:prstGeom>
          <a:noFill/>
        </p:spPr>
        <p:txBody>
          <a:bodyPr wrap="square" rtlCol="0">
            <a:spAutoFit/>
          </a:bodyPr>
          <a:lstStyle/>
          <a:p>
            <a:r>
              <a:rPr lang="en-US" sz="1500" b="1" dirty="0"/>
              <a:t>Council District: </a:t>
            </a:r>
            <a:r>
              <a:rPr lang="en-US" sz="1500" dirty="0"/>
              <a:t>All</a:t>
            </a:r>
          </a:p>
          <a:p>
            <a:r>
              <a:rPr lang="en-US" sz="1500" b="1" dirty="0"/>
              <a:t>Type: </a:t>
            </a:r>
            <a:r>
              <a:rPr lang="en-US" sz="1500" dirty="0"/>
              <a:t>New Construction</a:t>
            </a:r>
          </a:p>
          <a:p>
            <a:r>
              <a:rPr lang="en-US" sz="1500" b="1" dirty="0"/>
              <a:t>Category: </a:t>
            </a:r>
            <a:r>
              <a:rPr lang="en-US" sz="1500" dirty="0"/>
              <a:t>Park</a:t>
            </a:r>
          </a:p>
          <a:p>
            <a:r>
              <a:rPr lang="en-US" sz="1500" b="1" dirty="0"/>
              <a:t>Start &amp; Complete Date: </a:t>
            </a:r>
            <a:r>
              <a:rPr lang="en-US" sz="1500" dirty="0"/>
              <a:t>2012-2013</a:t>
            </a:r>
          </a:p>
          <a:p>
            <a:r>
              <a:rPr lang="en-US" sz="1500" b="1" dirty="0"/>
              <a:t>Cost (total): </a:t>
            </a:r>
            <a:r>
              <a:rPr lang="en-US" sz="1500" dirty="0"/>
              <a:t>$2,650,000</a:t>
            </a:r>
          </a:p>
          <a:p>
            <a:r>
              <a:rPr lang="en-US" sz="1500" b="1" dirty="0" smtClean="0"/>
              <a:t>Operational Costs (additional): </a:t>
            </a:r>
            <a:r>
              <a:rPr lang="en-US" sz="1500" dirty="0" smtClean="0"/>
              <a:t>$50,000</a:t>
            </a:r>
          </a:p>
          <a:p>
            <a:r>
              <a:rPr lang="en-US" sz="1500" b="1" dirty="0" smtClean="0"/>
              <a:t>Operational </a:t>
            </a:r>
            <a:r>
              <a:rPr lang="en-US" sz="1500" b="1" dirty="0"/>
              <a:t>Staff (additional): </a:t>
            </a:r>
            <a:r>
              <a:rPr lang="en-US" sz="1500" dirty="0"/>
              <a:t>Minimal</a:t>
            </a:r>
          </a:p>
          <a:p>
            <a:endParaRPr lang="en-US" sz="1500" dirty="0" smtClean="0"/>
          </a:p>
          <a:p>
            <a:r>
              <a:rPr lang="en-US" sz="1500" b="1" dirty="0" smtClean="0"/>
              <a:t>Botanica </a:t>
            </a:r>
            <a:r>
              <a:rPr lang="en-US" sz="1500" b="1" dirty="0"/>
              <a:t>continues to provide a premium attraction on the river </a:t>
            </a:r>
            <a:r>
              <a:rPr lang="en-US" sz="1500" b="1" dirty="0" smtClean="0"/>
              <a:t>that supports </a:t>
            </a:r>
            <a:r>
              <a:rPr lang="en-US" sz="1500" b="1" dirty="0"/>
              <a:t>the Core Area and Neighborhood goal. The </a:t>
            </a:r>
            <a:r>
              <a:rPr lang="en-US" sz="1500" b="1" dirty="0" smtClean="0"/>
              <a:t>development of </a:t>
            </a:r>
            <a:r>
              <a:rPr lang="en-US" sz="1500" b="1" dirty="0"/>
              <a:t>the gardens and infrastructure will strengthen the </a:t>
            </a:r>
            <a:r>
              <a:rPr lang="en-US" sz="1500" b="1" dirty="0" smtClean="0"/>
              <a:t>economic viability </a:t>
            </a:r>
            <a:r>
              <a:rPr lang="en-US" sz="1500" b="1" dirty="0"/>
              <a:t>of the Botanica organization and support the City of </a:t>
            </a:r>
            <a:r>
              <a:rPr lang="en-US" sz="1500" b="1" dirty="0" smtClean="0"/>
              <a:t>Wichita in </a:t>
            </a:r>
            <a:r>
              <a:rPr lang="en-US" sz="1500" b="1" dirty="0"/>
              <a:t>providing cultural arts programs for citizens and visitors</a:t>
            </a:r>
            <a:r>
              <a:rPr lang="en-US" sz="1500" b="1" dirty="0" smtClean="0"/>
              <a:t>.</a:t>
            </a:r>
          </a:p>
          <a:p>
            <a:endParaRPr lang="en-US" sz="1500" b="1" dirty="0"/>
          </a:p>
          <a:p>
            <a:r>
              <a:rPr lang="en-US" sz="1500" b="1" dirty="0"/>
              <a:t>The first phase of the Botanica Expansion Project included </a:t>
            </a:r>
            <a:r>
              <a:rPr lang="en-US" sz="1500" b="1" dirty="0" smtClean="0"/>
              <a:t>the development </a:t>
            </a:r>
            <a:r>
              <a:rPr lang="en-US" sz="1500" b="1" dirty="0"/>
              <a:t>of a children’s garden comprised of approximately </a:t>
            </a:r>
            <a:r>
              <a:rPr lang="en-US" sz="1500" b="1" dirty="0" smtClean="0"/>
              <a:t>one acre </a:t>
            </a:r>
            <a:r>
              <a:rPr lang="en-US" sz="1500" b="1" dirty="0"/>
              <a:t>located west of the current complex. New infrastructure </a:t>
            </a:r>
            <a:r>
              <a:rPr lang="en-US" sz="1500" b="1" dirty="0" smtClean="0"/>
              <a:t>for utilities </a:t>
            </a:r>
            <a:r>
              <a:rPr lang="en-US" sz="1500" b="1" dirty="0"/>
              <a:t>and a road linking North Amidon to Sim Park Drive </a:t>
            </a:r>
            <a:r>
              <a:rPr lang="en-US" sz="1500" b="1" dirty="0" smtClean="0"/>
              <a:t>and Museum </a:t>
            </a:r>
            <a:r>
              <a:rPr lang="en-US" sz="1500" b="1" dirty="0"/>
              <a:t>Boulevard were included. Additional </a:t>
            </a:r>
            <a:r>
              <a:rPr lang="en-US" sz="1500" b="1" dirty="0" smtClean="0"/>
              <a:t>improvements include more </a:t>
            </a:r>
            <a:r>
              <a:rPr lang="en-US" sz="1500" b="1" dirty="0"/>
              <a:t>meeting and classroom space. Additional operating costs </a:t>
            </a:r>
            <a:r>
              <a:rPr lang="en-US" sz="1500" b="1" dirty="0" smtClean="0"/>
              <a:t>are estimated </a:t>
            </a:r>
            <a:r>
              <a:rPr lang="en-US" sz="1500" b="1" dirty="0"/>
              <a:t>at $</a:t>
            </a:r>
            <a:r>
              <a:rPr lang="en-US" sz="1500" b="1" dirty="0" smtClean="0"/>
              <a:t>50,000 for </a:t>
            </a:r>
            <a:r>
              <a:rPr lang="en-US" sz="1500" b="1" dirty="0"/>
              <a:t>maintenance and utilities</a:t>
            </a:r>
            <a:r>
              <a:rPr lang="en-US" sz="1400" b="1" dirty="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34200" y="54820"/>
            <a:ext cx="1905000" cy="276999"/>
          </a:xfrm>
          <a:prstGeom prst="rect">
            <a:avLst/>
          </a:prstGeom>
          <a:noFill/>
        </p:spPr>
        <p:txBody>
          <a:bodyPr wrap="square" rtlCol="0">
            <a:spAutoFit/>
          </a:bodyPr>
          <a:lstStyle/>
          <a:p>
            <a:pPr lvl="0"/>
            <a:r>
              <a:rPr lang="en-US" sz="1200" dirty="0">
                <a:solidFill>
                  <a:srgbClr val="2F2B20"/>
                </a:solidFill>
                <a:latin typeface="Times New Roman" panose="02020603050405020304" pitchFamily="18" charset="0"/>
                <a:cs typeface="Times New Roman" panose="02020603050405020304" pitchFamily="18" charset="0"/>
              </a:rPr>
              <a:t>City of Wichita, </a:t>
            </a:r>
            <a:r>
              <a:rPr lang="en-US" sz="1200" dirty="0" smtClean="0">
                <a:solidFill>
                  <a:srgbClr val="2F2B20"/>
                </a:solidFill>
                <a:latin typeface="Times New Roman" panose="02020603050405020304" pitchFamily="18" charset="0"/>
                <a:cs typeface="Times New Roman" panose="02020603050405020304" pitchFamily="18" charset="0"/>
              </a:rPr>
              <a:t>KS.</a:t>
            </a:r>
            <a:endParaRPr lang="en-US" sz="1200" dirty="0">
              <a:solidFill>
                <a:srgbClr val="2F2B2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40632" y="1386037"/>
            <a:ext cx="3950368"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
        <p:nvSpPr>
          <p:cNvPr id="7" name="Rectangle 6"/>
          <p:cNvSpPr/>
          <p:nvPr/>
        </p:nvSpPr>
        <p:spPr>
          <a:xfrm>
            <a:off x="609600" y="152400"/>
            <a:ext cx="8534400" cy="369332"/>
          </a:xfrm>
          <a:prstGeom prst="rect">
            <a:avLst/>
          </a:prstGeom>
        </p:spPr>
        <p:txBody>
          <a:bodyPr wrap="square">
            <a:spAutoFit/>
          </a:bodyPr>
          <a:lstStyle/>
          <a:p>
            <a:r>
              <a:rPr lang="en-US" dirty="0">
                <a:solidFill>
                  <a:srgbClr val="000000"/>
                </a:solidFill>
                <a:uFill>
                  <a:solidFill>
                    <a:srgbClr val="FF0000"/>
                  </a:solidFill>
                </a:uFill>
                <a:latin typeface="Andalus" panose="02020603050405020304" pitchFamily="18" charset="-78"/>
                <a:cs typeface="Andalus" panose="02020603050405020304" pitchFamily="18" charset="-78"/>
              </a:rPr>
              <a:t>Significant Non-Routine Capital </a:t>
            </a:r>
            <a:r>
              <a:rPr lang="en-US" dirty="0" smtClean="0">
                <a:solidFill>
                  <a:srgbClr val="000000"/>
                </a:solidFill>
                <a:uFill>
                  <a:solidFill>
                    <a:srgbClr val="FF0000"/>
                  </a:solidFill>
                </a:uFill>
                <a:latin typeface="Andalus" panose="02020603050405020304" pitchFamily="18" charset="-78"/>
                <a:cs typeface="Andalus" panose="02020603050405020304" pitchFamily="18" charset="-78"/>
              </a:rPr>
              <a:t>Expenditures</a:t>
            </a:r>
            <a:r>
              <a:rPr lang="en-US" dirty="0">
                <a:solidFill>
                  <a:srgbClr val="000000"/>
                </a:solidFill>
                <a:latin typeface="Andalus" panose="02020603050405020304" pitchFamily="18" charset="-78"/>
                <a:cs typeface="Andalus" panose="02020603050405020304" pitchFamily="18" charset="-78"/>
              </a:rPr>
              <a:t> </a:t>
            </a:r>
            <a:r>
              <a:rPr lang="en-US" dirty="0" smtClean="0">
                <a:solidFill>
                  <a:srgbClr val="000000"/>
                </a:solidFill>
                <a:uFill>
                  <a:solidFill>
                    <a:srgbClr val="FF0000"/>
                  </a:solidFill>
                </a:uFill>
                <a:latin typeface="Andalus" panose="02020603050405020304" pitchFamily="18" charset="-78"/>
                <a:cs typeface="Andalus" panose="02020603050405020304" pitchFamily="18" charset="-78"/>
              </a:rPr>
              <a:t>Botanica </a:t>
            </a:r>
            <a:r>
              <a:rPr lang="en-US" dirty="0">
                <a:solidFill>
                  <a:srgbClr val="000000"/>
                </a:solidFill>
                <a:uFill>
                  <a:solidFill>
                    <a:srgbClr val="FF0000"/>
                  </a:solidFill>
                </a:uFill>
                <a:latin typeface="Andalus" panose="02020603050405020304" pitchFamily="18" charset="-78"/>
                <a:cs typeface="Andalus" panose="02020603050405020304" pitchFamily="18" charset="-78"/>
              </a:rPr>
              <a:t>Expansion</a:t>
            </a:r>
            <a:endParaRPr lang="en-US" dirty="0"/>
          </a:p>
        </p:txBody>
      </p:sp>
    </p:spTree>
    <p:extLst>
      <p:ext uri="{BB962C8B-B14F-4D97-AF65-F5344CB8AC3E}">
        <p14:creationId xmlns:p14="http://schemas.microsoft.com/office/powerpoint/2010/main" val="1698036716"/>
      </p:ext>
    </p:extLst>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idx="4294967295"/>
          </p:nvPr>
        </p:nvSpPr>
        <p:spPr bwMode="auto">
          <a:xfrm>
            <a:off x="228600" y="381000"/>
            <a:ext cx="7399348" cy="1143000"/>
          </a:xfrm>
          <a:prstGeom prst="rect">
            <a:avLst/>
          </a:prstGeom>
          <a:noFill/>
          <a:extLst/>
        </p:spPr>
        <p:txBody>
          <a:bodyPr/>
          <a:lstStyle/>
          <a:p>
            <a:pPr algn="ctr"/>
            <a:r>
              <a:rPr lang="en-US" sz="3200" dirty="0" smtClean="0">
                <a:solidFill>
                  <a:srgbClr val="7030A0"/>
                </a:solidFill>
                <a:latin typeface="Arial" pitchFamily="34" charset="0"/>
              </a:rPr>
              <a:t>34. The Statistical/Supplemental Section</a:t>
            </a:r>
            <a:br>
              <a:rPr lang="en-US" sz="3200" dirty="0" smtClean="0">
                <a:solidFill>
                  <a:srgbClr val="7030A0"/>
                </a:solidFill>
                <a:latin typeface="Arial" pitchFamily="34" charset="0"/>
              </a:rPr>
            </a:br>
            <a:r>
              <a:rPr lang="en-US" sz="3200" dirty="0" smtClean="0">
                <a:solidFill>
                  <a:srgbClr val="7030A0"/>
                </a:solidFill>
                <a:latin typeface="Arial" pitchFamily="34" charset="0"/>
              </a:rPr>
              <a:t>of </a:t>
            </a:r>
            <a:r>
              <a:rPr lang="en-US" sz="3200" dirty="0">
                <a:solidFill>
                  <a:srgbClr val="7030A0"/>
                </a:solidFill>
                <a:latin typeface="Arial" pitchFamily="34" charset="0"/>
              </a:rPr>
              <a:t>Budget </a:t>
            </a:r>
            <a:r>
              <a:rPr lang="en-US" sz="3200" dirty="0" smtClean="0">
                <a:solidFill>
                  <a:srgbClr val="7030A0"/>
                </a:solidFill>
                <a:latin typeface="Arial" pitchFamily="34" charset="0"/>
              </a:rPr>
              <a:t>Document</a:t>
            </a:r>
            <a:endParaRPr lang="en-US" sz="3200" dirty="0">
              <a:solidFill>
                <a:srgbClr val="7030A0"/>
              </a:solidFill>
              <a:latin typeface="Arial" pitchFamily="34" charset="0"/>
            </a:endParaRPr>
          </a:p>
        </p:txBody>
      </p:sp>
      <p:sp>
        <p:nvSpPr>
          <p:cNvPr id="318466" name="Rectangle 3"/>
          <p:cNvSpPr>
            <a:spLocks noGrp="1" noChangeArrowheads="1"/>
          </p:cNvSpPr>
          <p:nvPr>
            <p:ph type="body" idx="4294967295"/>
          </p:nvPr>
        </p:nvSpPr>
        <p:spPr bwMode="auto">
          <a:xfrm>
            <a:off x="304800" y="1828800"/>
            <a:ext cx="7824055" cy="4800345"/>
          </a:xfrm>
          <a:prstGeom prst="rect">
            <a:avLst/>
          </a:prstGeom>
          <a:noFill/>
          <a:extLst/>
        </p:spPr>
        <p:txBody>
          <a:bodyPr>
            <a:normAutofit/>
          </a:bodyPr>
          <a:lstStyle/>
          <a:p>
            <a:pPr>
              <a:buSzPct val="125000"/>
              <a:buFontTx/>
              <a:buChar char="•"/>
            </a:pPr>
            <a:r>
              <a:rPr lang="en-US" sz="2800" dirty="0">
                <a:latin typeface="Arial" pitchFamily="34" charset="0"/>
              </a:rPr>
              <a:t>Ensure relevance of data</a:t>
            </a:r>
          </a:p>
          <a:p>
            <a:pPr lvl="2">
              <a:buSzPct val="125000"/>
            </a:pPr>
            <a:r>
              <a:rPr lang="en-US" sz="2400" dirty="0">
                <a:latin typeface="Arial" pitchFamily="34" charset="0"/>
              </a:rPr>
              <a:t>Relate to rest of document</a:t>
            </a:r>
          </a:p>
          <a:p>
            <a:pPr lvl="2">
              <a:buSzPct val="125000"/>
            </a:pPr>
            <a:r>
              <a:rPr lang="en-US" sz="2400" dirty="0">
                <a:latin typeface="Arial" pitchFamily="34" charset="0"/>
              </a:rPr>
              <a:t>Fit to the specific type of government</a:t>
            </a:r>
          </a:p>
          <a:p>
            <a:pPr lvl="2">
              <a:buSzPct val="125000"/>
            </a:pPr>
            <a:r>
              <a:rPr lang="en-US" sz="2400" dirty="0">
                <a:latin typeface="Arial" pitchFamily="34" charset="0"/>
              </a:rPr>
              <a:t>Avoid excessive detail</a:t>
            </a:r>
          </a:p>
          <a:p>
            <a:pPr>
              <a:buSzPct val="125000"/>
              <a:buFontTx/>
              <a:buChar char="•"/>
            </a:pPr>
            <a:r>
              <a:rPr lang="en-US" sz="2800" dirty="0">
                <a:latin typeface="Arial" pitchFamily="34" charset="0"/>
              </a:rPr>
              <a:t>Organize information by major category</a:t>
            </a:r>
          </a:p>
          <a:p>
            <a:pPr lvl="2">
              <a:buSzPct val="125000"/>
            </a:pPr>
            <a:r>
              <a:rPr lang="en-US" sz="2400" dirty="0">
                <a:latin typeface="Arial" pitchFamily="34" charset="0"/>
              </a:rPr>
              <a:t>Form of government</a:t>
            </a:r>
          </a:p>
          <a:p>
            <a:pPr lvl="2">
              <a:buSzPct val="125000"/>
            </a:pPr>
            <a:r>
              <a:rPr lang="en-US" sz="2400" dirty="0">
                <a:latin typeface="Arial" pitchFamily="34" charset="0"/>
              </a:rPr>
              <a:t>Geography</a:t>
            </a:r>
          </a:p>
          <a:p>
            <a:pPr lvl="2">
              <a:buSzPct val="125000"/>
            </a:pPr>
            <a:r>
              <a:rPr lang="en-US" sz="2400" dirty="0" smtClean="0">
                <a:latin typeface="Arial" pitchFamily="34" charset="0"/>
              </a:rPr>
              <a:t>Community profile - demographics &amp; </a:t>
            </a:r>
            <a:r>
              <a:rPr lang="en-US" sz="2400" dirty="0">
                <a:latin typeface="Arial" pitchFamily="34" charset="0"/>
              </a:rPr>
              <a:t>economics</a:t>
            </a:r>
          </a:p>
          <a:p>
            <a:pPr>
              <a:buSzPct val="125000"/>
              <a:buFontTx/>
              <a:buChar char="•"/>
            </a:pPr>
            <a:r>
              <a:rPr lang="en-US" sz="2800" dirty="0">
                <a:latin typeface="Arial" pitchFamily="34" charset="0"/>
              </a:rPr>
              <a:t>Provide explanations</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32486590"/>
      </p:ext>
    </p:extLst>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7010400" cy="5715000"/>
          </a:xfrm>
          <a:prstGeom prst="rect">
            <a:avLst/>
          </a:prstGeom>
        </p:spPr>
      </p:pic>
      <p:sp>
        <p:nvSpPr>
          <p:cNvPr id="4" name="Text Box 3"/>
          <p:cNvSpPr txBox="1">
            <a:spLocks noChangeArrowheads="1"/>
          </p:cNvSpPr>
          <p:nvPr/>
        </p:nvSpPr>
        <p:spPr bwMode="auto">
          <a:xfrm>
            <a:off x="6934200" y="0"/>
            <a:ext cx="1597589" cy="27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200" dirty="0" smtClean="0">
                <a:latin typeface="Times New Roman" pitchFamily="18" charset="0"/>
              </a:rPr>
              <a:t>City of Markham, ON.</a:t>
            </a:r>
            <a:endParaRPr lang="en-US" sz="1000" dirty="0">
              <a:latin typeface="Times New Roman" pitchFamily="18" charset="0"/>
            </a:endParaRPr>
          </a:p>
        </p:txBody>
      </p:sp>
      <p:sp>
        <p:nvSpPr>
          <p:cNvPr id="5" name="Rectangle 4"/>
          <p:cNvSpPr/>
          <p:nvPr/>
        </p:nvSpPr>
        <p:spPr>
          <a:xfrm>
            <a:off x="8534400" y="5638800"/>
            <a:ext cx="535724" cy="369332"/>
          </a:xfrm>
          <a:prstGeom prst="rect">
            <a:avLst/>
          </a:prstGeom>
        </p:spPr>
        <p:txBody>
          <a:bodyPr wrap="none">
            <a:spAutoFit/>
          </a:bodyPr>
          <a:lstStyle/>
          <a:p>
            <a:fld id="{8AC709A4-1AB7-4B39-AA87-5FFF50776870}" type="slidenum">
              <a:rPr lang="en-US">
                <a:solidFill>
                  <a:schemeClr val="bg1"/>
                </a:solidFill>
              </a:rPr>
              <a:pPr/>
              <a:t>105</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1217796416"/>
      </p:ext>
    </p:extLst>
  </p:cSld>
  <p:clrMapOvr>
    <a:masterClrMapping/>
  </p:clrMapOvr>
  <p:transition spd="slow">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82764" y="468596"/>
            <a:ext cx="7999236" cy="1143000"/>
          </a:xfrm>
          <a:prstGeom prst="rect">
            <a:avLst/>
          </a:prstGeom>
          <a:noFill/>
          <a:extLst/>
        </p:spPr>
        <p:txBody>
          <a:bodyPr/>
          <a:lstStyle/>
          <a:p>
            <a:pPr algn="ctr"/>
            <a:r>
              <a:rPr lang="en-US" sz="3200" dirty="0" smtClean="0">
                <a:solidFill>
                  <a:srgbClr val="7030A0"/>
                </a:solidFill>
                <a:latin typeface="Arial" pitchFamily="34" charset="0"/>
              </a:rPr>
              <a:t>35. Basis of Accounting versus the Budgetary Basis</a:t>
            </a:r>
            <a:endParaRPr lang="en-US" sz="4400" dirty="0" smtClean="0">
              <a:solidFill>
                <a:srgbClr val="7030A0"/>
              </a:solidFill>
              <a:latin typeface="Arial" pitchFamily="34" charset="0"/>
            </a:endParaRPr>
          </a:p>
        </p:txBody>
      </p:sp>
      <p:sp>
        <p:nvSpPr>
          <p:cNvPr id="354306" name="Rectangle 3"/>
          <p:cNvSpPr>
            <a:spLocks noGrp="1" noChangeArrowheads="1"/>
          </p:cNvSpPr>
          <p:nvPr>
            <p:ph type="body" idx="4294967295"/>
          </p:nvPr>
        </p:nvSpPr>
        <p:spPr bwMode="auto">
          <a:xfrm>
            <a:off x="613392" y="2006569"/>
            <a:ext cx="7769049" cy="4115310"/>
          </a:xfrm>
          <a:prstGeom prst="rect">
            <a:avLst/>
          </a:prstGeom>
          <a:noFill/>
          <a:extLst/>
        </p:spPr>
        <p:txBody>
          <a:bodyPr/>
          <a:lstStyle/>
          <a:p>
            <a:pPr>
              <a:buFontTx/>
              <a:buChar char="•"/>
            </a:pPr>
            <a:r>
              <a:rPr lang="en-US" sz="2800" dirty="0">
                <a:latin typeface="Arial" pitchFamily="34" charset="0"/>
              </a:rPr>
              <a:t>Clearly define the basis of </a:t>
            </a:r>
            <a:r>
              <a:rPr lang="en-US" sz="2800" dirty="0" smtClean="0">
                <a:latin typeface="Arial" pitchFamily="34" charset="0"/>
              </a:rPr>
              <a:t>budgeting.</a:t>
            </a:r>
            <a:endParaRPr lang="en-US" sz="2800" dirty="0">
              <a:latin typeface="Arial" pitchFamily="34" charset="0"/>
            </a:endParaRPr>
          </a:p>
          <a:p>
            <a:pPr lvl="2">
              <a:buClr>
                <a:schemeClr val="bg2"/>
              </a:buClr>
              <a:buFont typeface="Wingdings" panose="05000000000000000000" pitchFamily="2" charset="2"/>
              <a:buChar char="§"/>
            </a:pPr>
            <a:r>
              <a:rPr lang="en-US" sz="2400" dirty="0">
                <a:latin typeface="Arial" pitchFamily="34" charset="0"/>
              </a:rPr>
              <a:t>State if the </a:t>
            </a:r>
            <a:r>
              <a:rPr lang="en-US" sz="2400" i="1" dirty="0">
                <a:latin typeface="Arial" pitchFamily="34" charset="0"/>
              </a:rPr>
              <a:t>basis of budgeting </a:t>
            </a:r>
            <a:r>
              <a:rPr lang="en-US" sz="2400" dirty="0">
                <a:latin typeface="Arial" pitchFamily="34" charset="0"/>
              </a:rPr>
              <a:t>and the </a:t>
            </a:r>
            <a:r>
              <a:rPr lang="en-US" sz="2400" i="1" dirty="0">
                <a:latin typeface="Arial" pitchFamily="34" charset="0"/>
              </a:rPr>
              <a:t>basis of accounting </a:t>
            </a:r>
            <a:r>
              <a:rPr lang="en-US" sz="2400" dirty="0">
                <a:latin typeface="Arial" pitchFamily="34" charset="0"/>
              </a:rPr>
              <a:t>are the </a:t>
            </a:r>
            <a:r>
              <a:rPr lang="en-US" sz="2400" dirty="0" smtClean="0">
                <a:latin typeface="Arial" pitchFamily="34" charset="0"/>
              </a:rPr>
              <a:t>same.</a:t>
            </a:r>
            <a:endParaRPr lang="en-US" sz="2400" dirty="0">
              <a:latin typeface="Arial" pitchFamily="34" charset="0"/>
            </a:endParaRPr>
          </a:p>
          <a:p>
            <a:pPr lvl="2">
              <a:buClr>
                <a:schemeClr val="bg2"/>
              </a:buClr>
              <a:buFont typeface="Wingdings" panose="05000000000000000000" pitchFamily="2" charset="2"/>
              <a:buChar char="§"/>
            </a:pPr>
            <a:r>
              <a:rPr lang="en-US" sz="2400" dirty="0">
                <a:latin typeface="Arial" pitchFamily="34" charset="0"/>
              </a:rPr>
              <a:t>If not, note major differences and </a:t>
            </a:r>
            <a:r>
              <a:rPr lang="en-US" sz="2400" dirty="0" smtClean="0">
                <a:latin typeface="Arial" pitchFamily="34" charset="0"/>
              </a:rPr>
              <a:t>similarities.</a:t>
            </a:r>
            <a:endParaRPr lang="en-US" sz="2400" dirty="0">
              <a:latin typeface="Arial" pitchFamily="34" charset="0"/>
            </a:endParaRPr>
          </a:p>
          <a:p>
            <a:pPr>
              <a:buFontTx/>
              <a:buChar char="•"/>
            </a:pPr>
            <a:r>
              <a:rPr lang="en-US" sz="2800" dirty="0">
                <a:latin typeface="Arial" pitchFamily="34" charset="0"/>
              </a:rPr>
              <a:t>Avoid technical </a:t>
            </a:r>
            <a:r>
              <a:rPr lang="en-US" sz="2800" dirty="0" smtClean="0">
                <a:latin typeface="Arial" pitchFamily="34" charset="0"/>
              </a:rPr>
              <a:t>terminology.</a:t>
            </a:r>
            <a:endParaRPr lang="en-US" sz="2800" dirty="0">
              <a:latin typeface="Arial" pitchFamily="34" charset="0"/>
            </a:endParaRPr>
          </a:p>
          <a:p>
            <a:pPr>
              <a:buFontTx/>
              <a:buChar char="•"/>
            </a:pPr>
            <a:r>
              <a:rPr lang="en-US" sz="2800" dirty="0">
                <a:latin typeface="Arial" pitchFamily="34" charset="0"/>
              </a:rPr>
              <a:t>If use of technical terminology </a:t>
            </a:r>
            <a:r>
              <a:rPr lang="en-US" sz="2800" dirty="0" smtClean="0">
                <a:latin typeface="Arial" pitchFamily="34" charset="0"/>
              </a:rPr>
              <a:t>is unavoidable</a:t>
            </a:r>
            <a:r>
              <a:rPr lang="en-US" sz="2800" dirty="0">
                <a:latin typeface="Arial" pitchFamily="34" charset="0"/>
              </a:rPr>
              <a:t>, define and explain </a:t>
            </a:r>
            <a:r>
              <a:rPr lang="en-US" sz="2800" dirty="0" smtClean="0">
                <a:latin typeface="Arial" pitchFamily="34" charset="0"/>
              </a:rPr>
              <a:t>terms.</a:t>
            </a:r>
            <a:endParaRPr lang="en-US" sz="28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953471895"/>
      </p:ext>
    </p:extLst>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82764" y="468596"/>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chemeClr val="accent3">
                  <a:lumMod val="50000"/>
                </a:schemeClr>
              </a:solidFill>
              <a:latin typeface="Arial" pitchFamily="34" charset="0"/>
            </a:endParaRPr>
          </a:p>
        </p:txBody>
      </p:sp>
      <p:sp>
        <p:nvSpPr>
          <p:cNvPr id="354306" name="Rectangle 3"/>
          <p:cNvSpPr>
            <a:spLocks noGrp="1" noChangeArrowheads="1"/>
          </p:cNvSpPr>
          <p:nvPr>
            <p:ph type="body" idx="4294967295"/>
          </p:nvPr>
        </p:nvSpPr>
        <p:spPr bwMode="auto">
          <a:xfrm>
            <a:off x="609600" y="1686050"/>
            <a:ext cx="7769049" cy="4115310"/>
          </a:xfrm>
          <a:prstGeom prst="rect">
            <a:avLst/>
          </a:prstGeom>
          <a:noFill/>
          <a:extLst/>
        </p:spPr>
        <p:txBody>
          <a:bodyPr>
            <a:noAutofit/>
          </a:bodyPr>
          <a:lstStyle/>
          <a:p>
            <a:pPr lvl="1"/>
            <a:r>
              <a:rPr lang="en-US" sz="2300" i="1" dirty="0"/>
              <a:t>Revenues.</a:t>
            </a:r>
            <a:r>
              <a:rPr lang="en-US" sz="2300" dirty="0"/>
              <a:t> Governments need to carefully analyze sources of funds with particular attention to:</a:t>
            </a:r>
          </a:p>
          <a:p>
            <a:pPr lvl="2"/>
            <a:r>
              <a:rPr lang="en-US" sz="2300" dirty="0"/>
              <a:t> Seasonality, and whether comparable to prior observations</a:t>
            </a:r>
          </a:p>
          <a:p>
            <a:pPr lvl="2"/>
            <a:r>
              <a:rPr lang="en-US" sz="2300" dirty="0"/>
              <a:t> Any potential volatility and the resulting impacts</a:t>
            </a:r>
          </a:p>
          <a:p>
            <a:pPr lvl="2"/>
            <a:r>
              <a:rPr lang="en-US" sz="2300" dirty="0"/>
              <a:t> Trends and comparison to projections  </a:t>
            </a:r>
          </a:p>
          <a:p>
            <a:pPr lvl="2"/>
            <a:r>
              <a:rPr lang="en-US" sz="2300" dirty="0"/>
              <a:t> Timing of receipts</a:t>
            </a:r>
          </a:p>
          <a:p>
            <a:pPr lvl="2"/>
            <a:r>
              <a:rPr lang="en-US" sz="2300" dirty="0"/>
              <a:t> Relationship to economic indicators and potential impacts</a:t>
            </a:r>
          </a:p>
          <a:p>
            <a:pPr lvl="2"/>
            <a:r>
              <a:rPr lang="en-US" sz="2300" dirty="0"/>
              <a:t> Changes in policy/practice of overarching governments involved in disbursement of revenues</a:t>
            </a:r>
          </a:p>
          <a:p>
            <a:pPr lvl="2"/>
            <a:r>
              <a:rPr lang="en-US" sz="2300" dirty="0"/>
              <a:t> Review of patterns at other similar/related </a:t>
            </a:r>
            <a:r>
              <a:rPr lang="en-US" sz="2300" dirty="0" smtClean="0"/>
              <a:t>governments</a:t>
            </a:r>
            <a:endParaRPr lang="en-US" sz="23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107</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079751332"/>
      </p:ext>
    </p:extLst>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535164" y="38100"/>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rgbClr val="FF0000"/>
              </a:solidFill>
              <a:latin typeface="Arial" pitchFamily="34" charset="0"/>
            </a:endParaRPr>
          </a:p>
        </p:txBody>
      </p:sp>
      <p:sp>
        <p:nvSpPr>
          <p:cNvPr id="354306" name="Rectangle 3"/>
          <p:cNvSpPr>
            <a:spLocks noGrp="1" noChangeArrowheads="1"/>
          </p:cNvSpPr>
          <p:nvPr>
            <p:ph type="body" idx="4294967295"/>
          </p:nvPr>
        </p:nvSpPr>
        <p:spPr bwMode="auto">
          <a:xfrm>
            <a:off x="174321" y="914400"/>
            <a:ext cx="8811353" cy="4115310"/>
          </a:xfrm>
          <a:prstGeom prst="rect">
            <a:avLst/>
          </a:prstGeom>
          <a:noFill/>
          <a:extLst/>
        </p:spPr>
        <p:txBody>
          <a:bodyPr>
            <a:noAutofit/>
          </a:bodyPr>
          <a:lstStyle/>
          <a:p>
            <a:pPr lvl="1"/>
            <a:r>
              <a:rPr lang="en-US" sz="2300" i="1" dirty="0"/>
              <a:t>Expenditures.</a:t>
            </a:r>
            <a:r>
              <a:rPr lang="en-US" sz="2300" dirty="0"/>
              <a:t> Governments need to carefully monitor all expenditures as well – including one-time uses and also examining key aspects of the following: </a:t>
            </a:r>
          </a:p>
          <a:p>
            <a:pPr lvl="2"/>
            <a:r>
              <a:rPr lang="en-US" sz="2300" i="1" dirty="0"/>
              <a:t> Personnel.</a:t>
            </a:r>
            <a:r>
              <a:rPr lang="en-US" sz="2300" dirty="0"/>
              <a:t> Examine additional detail beyond just regular payroll expenses, including analysis related to hiring and vacancy information and also, depending on magnitude, analysis of part-time, overtime and special pay. In addition, conduct analysis of re-class/promotions to see if on-track with expectations. And whether fringe benefit costs are within budgeted expectations as well.</a:t>
            </a:r>
          </a:p>
          <a:p>
            <a:pPr lvl="2"/>
            <a:r>
              <a:rPr lang="en-US" sz="2300" i="1" dirty="0"/>
              <a:t>Non-personnel.</a:t>
            </a:r>
            <a:r>
              <a:rPr lang="en-US" sz="2300" dirty="0"/>
              <a:t> Monitoring needs to include more than just current expenses. Governments need to analyze draw down of encumbrances, outstanding purchase orders, and its major contracts to develop a better picture of not only what was spent, but what remains to be spent. </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108</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70290683"/>
      </p:ext>
    </p:extLst>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82764" y="468596"/>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chemeClr val="accent3">
                  <a:lumMod val="50000"/>
                </a:schemeClr>
              </a:solidFill>
              <a:latin typeface="Arial" pitchFamily="34" charset="0"/>
            </a:endParaRPr>
          </a:p>
        </p:txBody>
      </p:sp>
      <p:sp>
        <p:nvSpPr>
          <p:cNvPr id="354306" name="Rectangle 3"/>
          <p:cNvSpPr>
            <a:spLocks noGrp="1" noChangeArrowheads="1"/>
          </p:cNvSpPr>
          <p:nvPr>
            <p:ph type="body" idx="4294967295"/>
          </p:nvPr>
        </p:nvSpPr>
        <p:spPr bwMode="auto">
          <a:xfrm>
            <a:off x="613392" y="2006569"/>
            <a:ext cx="7769049" cy="4115310"/>
          </a:xfrm>
          <a:prstGeom prst="rect">
            <a:avLst/>
          </a:prstGeom>
          <a:noFill/>
          <a:extLst/>
        </p:spPr>
        <p:txBody>
          <a:bodyPr>
            <a:noAutofit/>
          </a:bodyPr>
          <a:lstStyle/>
          <a:p>
            <a:pPr lvl="0"/>
            <a:r>
              <a:rPr lang="en-US" sz="2400" dirty="0"/>
              <a:t>How the elements should be analyzed</a:t>
            </a:r>
          </a:p>
          <a:p>
            <a:pPr lvl="1"/>
            <a:r>
              <a:rPr lang="en-US" sz="2400" i="1" dirty="0"/>
              <a:t>Root cause. </a:t>
            </a:r>
            <a:r>
              <a:rPr lang="en-US" sz="2400" dirty="0"/>
              <a:t>Governments should move beyond just identifying deviations from budget versus actuals and work towards analyzing and articulating why deviations occurred in order to move towards resolution. </a:t>
            </a:r>
          </a:p>
          <a:p>
            <a:pPr lvl="1"/>
            <a:r>
              <a:rPr lang="en-US" sz="2400" i="1" dirty="0"/>
              <a:t>Time frame. </a:t>
            </a:r>
            <a:r>
              <a:rPr lang="en-US" sz="2400" dirty="0"/>
              <a:t>Is it anticipated for any identified variance to continue or is there an underlying reason for the variance? How does the current spending pattern impact the subsequent year’s budget?</a:t>
            </a:r>
          </a:p>
          <a:p>
            <a:pPr lvl="2"/>
            <a:r>
              <a:rPr lang="en-US" sz="2400" i="1" dirty="0"/>
              <a:t>Requirements.</a:t>
            </a:r>
            <a:r>
              <a:rPr lang="en-US" sz="2400" dirty="0"/>
              <a:t> Structure budget monitoring to meet any interim reporting requirements that the government may have, if possible. </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109</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39030338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696" t="53213" r="6164" b="4460"/>
          <a:stretch/>
        </p:blipFill>
        <p:spPr>
          <a:xfrm>
            <a:off x="609599" y="0"/>
            <a:ext cx="7417869" cy="6781800"/>
          </a:xfrm>
          <a:prstGeom prst="rect">
            <a:avLst/>
          </a:prstGeom>
        </p:spPr>
      </p:pic>
      <p:sp>
        <p:nvSpPr>
          <p:cNvPr id="4" name="Text Box 5"/>
          <p:cNvSpPr txBox="1">
            <a:spLocks noChangeArrowheads="1"/>
          </p:cNvSpPr>
          <p:nvPr/>
        </p:nvSpPr>
        <p:spPr bwMode="auto">
          <a:xfrm>
            <a:off x="6248400" y="13952"/>
            <a:ext cx="2560320" cy="27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2" tIns="45669" rIns="91342" bIns="45669">
            <a:spAutoFit/>
          </a:bodyPr>
          <a:lstStyle/>
          <a:p>
            <a:pPr>
              <a:spcBef>
                <a:spcPct val="50000"/>
              </a:spcBef>
            </a:pPr>
            <a:r>
              <a:rPr lang="en-US" sz="1200" dirty="0" smtClean="0">
                <a:latin typeface="Times New Roman" pitchFamily="18" charset="0"/>
              </a:rPr>
              <a:t>Napa Sanitation District, CA.</a:t>
            </a:r>
            <a:endParaRPr lang="en-US" sz="1200" dirty="0">
              <a:latin typeface="Times New Roman" pitchFamily="18" charset="0"/>
            </a:endParaRP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11</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3362382461"/>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41470" y="17646"/>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chemeClr val="accent3">
                  <a:lumMod val="50000"/>
                </a:schemeClr>
              </a:solidFill>
              <a:latin typeface="Arial" pitchFamily="34" charset="0"/>
            </a:endParaRPr>
          </a:p>
        </p:txBody>
      </p:sp>
      <p:sp>
        <p:nvSpPr>
          <p:cNvPr id="354306" name="Rectangle 3"/>
          <p:cNvSpPr>
            <a:spLocks noGrp="1" noChangeArrowheads="1"/>
          </p:cNvSpPr>
          <p:nvPr>
            <p:ph type="body" idx="4294967295"/>
          </p:nvPr>
        </p:nvSpPr>
        <p:spPr bwMode="auto">
          <a:xfrm>
            <a:off x="148735" y="914400"/>
            <a:ext cx="8702497" cy="4115310"/>
          </a:xfrm>
          <a:prstGeom prst="rect">
            <a:avLst/>
          </a:prstGeom>
          <a:noFill/>
          <a:extLst/>
        </p:spPr>
        <p:txBody>
          <a:bodyPr>
            <a:noAutofit/>
          </a:bodyPr>
          <a:lstStyle/>
          <a:p>
            <a:pPr lvl="0"/>
            <a:r>
              <a:rPr lang="en-US" sz="1900" dirty="0"/>
              <a:t>At what level of detail should the analysis be conducted. This will vary depending on revenue/expenditure type. Organizations should discuss benefits of more versus less detail and its impacts on the timeliness, usefulness, and degree of difficulty to compile, among other factors. Potential levels at which to monitor the budget should mirror an organization’s chart of accounts, including the following:</a:t>
            </a:r>
          </a:p>
          <a:p>
            <a:pPr lvl="1"/>
            <a:r>
              <a:rPr lang="en-US" sz="1900" i="1" dirty="0"/>
              <a:t>Fund.</a:t>
            </a:r>
            <a:r>
              <a:rPr lang="en-US" sz="1900" dirty="0"/>
              <a:t> Use for high level analysis and also may be the only monitoring needed for minor revenue/expenditure areas</a:t>
            </a:r>
          </a:p>
          <a:p>
            <a:pPr lvl="1"/>
            <a:r>
              <a:rPr lang="en-US" sz="1900" i="1" dirty="0"/>
              <a:t>Department.</a:t>
            </a:r>
            <a:r>
              <a:rPr lang="en-US" sz="1900" dirty="0"/>
              <a:t> Analysis at this level can be used to establish budget accountability for department heads</a:t>
            </a:r>
          </a:p>
          <a:p>
            <a:pPr lvl="1"/>
            <a:r>
              <a:rPr lang="en-US" sz="1900" i="1" dirty="0"/>
              <a:t>Sub-department/division.</a:t>
            </a:r>
            <a:r>
              <a:rPr lang="en-US" sz="1900" dirty="0"/>
              <a:t> Appropriate to analyze in particular if budget accountability resides at the sub-department head level.</a:t>
            </a:r>
          </a:p>
          <a:p>
            <a:pPr lvl="1"/>
            <a:r>
              <a:rPr lang="en-US" sz="1900" i="1" dirty="0"/>
              <a:t>Function.</a:t>
            </a:r>
            <a:r>
              <a:rPr lang="en-US" sz="1900" dirty="0"/>
              <a:t> Use to track expenditures by major organizational responsibilities, i.e. public safety, public works, etc. </a:t>
            </a:r>
          </a:p>
          <a:p>
            <a:pPr lvl="1"/>
            <a:r>
              <a:rPr lang="en-US" sz="1900" i="1" dirty="0"/>
              <a:t>Object/account.</a:t>
            </a:r>
            <a:r>
              <a:rPr lang="en-US" sz="1900" dirty="0"/>
              <a:t> Utilize for examining key types of expenditures at an organization-wide basis, such as overtime.</a:t>
            </a:r>
          </a:p>
          <a:p>
            <a:pPr lvl="1"/>
            <a:r>
              <a:rPr lang="en-US" sz="1900" i="1" dirty="0"/>
              <a:t>Project/program/grant/activity.</a:t>
            </a:r>
            <a:r>
              <a:rPr lang="en-US" sz="1900" dirty="0"/>
              <a:t> Use to track revenue/expenditures of specific activities associated with areas that need additional scrutiny or for reporting requirements</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110</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656746984"/>
      </p:ext>
    </p:extLst>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82764" y="468596"/>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chemeClr val="accent3">
                  <a:lumMod val="50000"/>
                </a:schemeClr>
              </a:solidFill>
              <a:latin typeface="Arial" pitchFamily="34" charset="0"/>
            </a:endParaRPr>
          </a:p>
        </p:txBody>
      </p:sp>
      <p:sp>
        <p:nvSpPr>
          <p:cNvPr id="354306" name="Rectangle 3"/>
          <p:cNvSpPr>
            <a:spLocks noGrp="1" noChangeArrowheads="1"/>
          </p:cNvSpPr>
          <p:nvPr>
            <p:ph type="body" idx="4294967295"/>
          </p:nvPr>
        </p:nvSpPr>
        <p:spPr bwMode="auto">
          <a:xfrm>
            <a:off x="613392" y="2006569"/>
            <a:ext cx="7769049" cy="4115310"/>
          </a:xfrm>
          <a:prstGeom prst="rect">
            <a:avLst/>
          </a:prstGeom>
          <a:noFill/>
          <a:extLst/>
        </p:spPr>
        <p:txBody>
          <a:bodyPr>
            <a:noAutofit/>
          </a:bodyPr>
          <a:lstStyle/>
          <a:p>
            <a:pPr lvl="0"/>
            <a:r>
              <a:rPr lang="en-US" sz="2400" dirty="0"/>
              <a:t>Who is responsible and outlining roles</a:t>
            </a:r>
          </a:p>
          <a:p>
            <a:pPr lvl="1"/>
            <a:r>
              <a:rPr lang="en-US" sz="2400" i="1" dirty="0"/>
              <a:t>Production. </a:t>
            </a:r>
            <a:r>
              <a:rPr lang="en-US" sz="2400" dirty="0"/>
              <a:t>Who produces the analysis, reports, etc. related to budget monitoring should be clearly articulated and disseminated. </a:t>
            </a:r>
          </a:p>
          <a:p>
            <a:pPr lvl="1"/>
            <a:r>
              <a:rPr lang="en-US" sz="2400" i="1" dirty="0"/>
              <a:t>Roles.</a:t>
            </a:r>
            <a:r>
              <a:rPr lang="en-US" sz="2400" dirty="0"/>
              <a:t> Collaboration and ownership within the organization should be promoted to help provide context related to any potential issues.</a:t>
            </a:r>
          </a:p>
          <a:p>
            <a:pPr lvl="1"/>
            <a:r>
              <a:rPr lang="en-US" sz="2400" i="1" dirty="0"/>
              <a:t>Ownership.</a:t>
            </a:r>
            <a:r>
              <a:rPr lang="en-US" sz="2400" dirty="0"/>
              <a:t> Identify who is responsible for resolving variances related to both spend and service delivery as well as any other problems identified that need attention. </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111</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268004134"/>
      </p:ext>
    </p:extLst>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58690" y="73306"/>
            <a:ext cx="7999236" cy="1143000"/>
          </a:xfrm>
          <a:prstGeom prst="rect">
            <a:avLst/>
          </a:prstGeom>
          <a:noFill/>
          <a:extLst/>
        </p:spPr>
        <p:txBody>
          <a:bodyPr/>
          <a:lstStyle/>
          <a:p>
            <a:pPr algn="ctr"/>
            <a:r>
              <a:rPr lang="en-US" sz="3200" dirty="0" smtClean="0">
                <a:solidFill>
                  <a:srgbClr val="7030A0"/>
                </a:solidFill>
                <a:latin typeface="Arial" pitchFamily="34" charset="0"/>
              </a:rPr>
              <a:t>36. </a:t>
            </a:r>
            <a:r>
              <a:rPr lang="en-US" sz="3200" dirty="0">
                <a:solidFill>
                  <a:srgbClr val="7030A0"/>
                </a:solidFill>
                <a:latin typeface="Arial" pitchFamily="34" charset="0"/>
              </a:rPr>
              <a:t>Budget Monitoring</a:t>
            </a:r>
            <a:endParaRPr lang="en-US" sz="4400" dirty="0" smtClean="0">
              <a:solidFill>
                <a:schemeClr val="accent3">
                  <a:lumMod val="50000"/>
                </a:schemeClr>
              </a:solidFill>
              <a:latin typeface="Arial" pitchFamily="34" charset="0"/>
            </a:endParaRPr>
          </a:p>
        </p:txBody>
      </p:sp>
      <p:sp>
        <p:nvSpPr>
          <p:cNvPr id="354306" name="Rectangle 3"/>
          <p:cNvSpPr>
            <a:spLocks noGrp="1" noChangeArrowheads="1"/>
          </p:cNvSpPr>
          <p:nvPr>
            <p:ph type="body" idx="4294967295"/>
          </p:nvPr>
        </p:nvSpPr>
        <p:spPr bwMode="auto">
          <a:xfrm>
            <a:off x="332647" y="1143000"/>
            <a:ext cx="8658953" cy="5257800"/>
          </a:xfrm>
          <a:prstGeom prst="rect">
            <a:avLst/>
          </a:prstGeom>
          <a:noFill/>
          <a:extLst/>
        </p:spPr>
        <p:txBody>
          <a:bodyPr>
            <a:normAutofit fontScale="25000" lnSpcReduction="20000"/>
          </a:bodyPr>
          <a:lstStyle/>
          <a:p>
            <a:pPr lvl="0"/>
            <a:r>
              <a:rPr lang="en-US" sz="9600" dirty="0"/>
              <a:t>Tools for conducting the analysis</a:t>
            </a:r>
          </a:p>
          <a:p>
            <a:pPr lvl="1"/>
            <a:r>
              <a:rPr lang="en-US" sz="9600" i="1" dirty="0"/>
              <a:t>Electronic system.</a:t>
            </a:r>
            <a:r>
              <a:rPr lang="en-US" sz="9600" dirty="0"/>
              <a:t> An organization’s enterprise resource planning (ERP) system should drive data gathering and analysis related to budget monitoring. Use of the ERP system allows for real time information to be readily accessible for encumbrances and other time sensitive information as opposed to reliance on static, stand-alone reports. </a:t>
            </a:r>
          </a:p>
          <a:p>
            <a:pPr lvl="1"/>
            <a:r>
              <a:rPr lang="en-US" sz="9600" i="1" dirty="0"/>
              <a:t>Automation.</a:t>
            </a:r>
            <a:r>
              <a:rPr lang="en-US" sz="9600" dirty="0"/>
              <a:t> Budget monitoring data and reports should be integrated into and generated by an organization’s ERP system to ensure efficient use of staff time and also consistency of information.</a:t>
            </a:r>
          </a:p>
          <a:p>
            <a:pPr lvl="1"/>
            <a:r>
              <a:rPr lang="en-US" sz="9600" i="1" dirty="0"/>
              <a:t>Overspend Protection. </a:t>
            </a:r>
            <a:r>
              <a:rPr lang="en-US" sz="9600" dirty="0"/>
              <a:t>Governments should also ensure that mechanisms are in place in their ERP system to automatically prevent overspending of budget and notify the organization’s financial leadership. </a:t>
            </a:r>
          </a:p>
          <a:p>
            <a:pPr lvl="1"/>
            <a:r>
              <a:rPr lang="en-US" sz="9600" i="1" dirty="0"/>
              <a:t>Consistency.</a:t>
            </a:r>
            <a:r>
              <a:rPr lang="en-US" sz="9600" dirty="0"/>
              <a:t> Off-system analysis should be consistently applied to all aspects of monitoring the budget and clearly articulated to both staff conducting the analysis and end users. </a:t>
            </a:r>
          </a:p>
          <a:p>
            <a:endParaRPr lang="en-US" sz="24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112</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39420476"/>
      </p:ext>
    </p:extLst>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idx="4294967295"/>
          </p:nvPr>
        </p:nvSpPr>
        <p:spPr bwMode="auto">
          <a:xfrm>
            <a:off x="353867" y="209309"/>
            <a:ext cx="7999236" cy="1143000"/>
          </a:xfrm>
          <a:prstGeom prst="rect">
            <a:avLst/>
          </a:prstGeom>
          <a:noFill/>
          <a:extLst/>
        </p:spPr>
        <p:txBody>
          <a:bodyPr/>
          <a:lstStyle/>
          <a:p>
            <a:pPr algn="ctr"/>
            <a:r>
              <a:rPr lang="en-US" sz="3200" dirty="0" smtClean="0">
                <a:solidFill>
                  <a:srgbClr val="7030A0"/>
                </a:solidFill>
                <a:latin typeface="Arial" pitchFamily="34" charset="0"/>
              </a:rPr>
              <a:t>36. Budget Monitoring</a:t>
            </a:r>
            <a:endParaRPr lang="en-US" sz="4400" dirty="0" smtClean="0">
              <a:solidFill>
                <a:srgbClr val="7030A0"/>
              </a:solidFill>
              <a:latin typeface="Arial" pitchFamily="34" charset="0"/>
            </a:endParaRPr>
          </a:p>
        </p:txBody>
      </p:sp>
      <p:sp>
        <p:nvSpPr>
          <p:cNvPr id="354306" name="Rectangle 3"/>
          <p:cNvSpPr>
            <a:spLocks noGrp="1" noChangeArrowheads="1"/>
          </p:cNvSpPr>
          <p:nvPr>
            <p:ph type="body" idx="4294967295"/>
          </p:nvPr>
        </p:nvSpPr>
        <p:spPr bwMode="auto">
          <a:xfrm>
            <a:off x="765351" y="1066800"/>
            <a:ext cx="7769049" cy="4115310"/>
          </a:xfrm>
          <a:prstGeom prst="rect">
            <a:avLst/>
          </a:prstGeom>
          <a:noFill/>
          <a:extLst/>
        </p:spPr>
        <p:txBody>
          <a:bodyPr>
            <a:noAutofit/>
          </a:bodyPr>
          <a:lstStyle/>
          <a:p>
            <a:pPr lvl="0"/>
            <a:r>
              <a:rPr lang="en-US" sz="2400" dirty="0"/>
              <a:t>Communications</a:t>
            </a:r>
          </a:p>
          <a:p>
            <a:pPr lvl="1"/>
            <a:r>
              <a:rPr lang="en-US" sz="2400" i="1" dirty="0"/>
              <a:t>Frequency.</a:t>
            </a:r>
            <a:r>
              <a:rPr lang="en-US" sz="2400" dirty="0"/>
              <a:t> The frequency of how often budget monitoring reports and information is generated should be agreed upon at all levels of the organization. </a:t>
            </a:r>
          </a:p>
          <a:p>
            <a:pPr lvl="1"/>
            <a:r>
              <a:rPr lang="en-US" sz="2400" i="1" dirty="0"/>
              <a:t>Delivery.</a:t>
            </a:r>
            <a:r>
              <a:rPr lang="en-US" sz="2400" dirty="0"/>
              <a:t> How the information is communicated and to which stakeholders, both internally and externally, needs to be clearly structured. </a:t>
            </a:r>
          </a:p>
          <a:p>
            <a:pPr lvl="1"/>
            <a:r>
              <a:rPr lang="en-US" sz="2400" i="1" dirty="0"/>
              <a:t>Format.</a:t>
            </a:r>
            <a:r>
              <a:rPr lang="en-US" sz="2400" dirty="0"/>
              <a:t> The format for how information related to budget monitoring needs to be clearly established as well.  </a:t>
            </a:r>
          </a:p>
          <a:p>
            <a:pPr lvl="1"/>
            <a:r>
              <a:rPr lang="en-US" sz="2400" i="1" dirty="0"/>
              <a:t>Transparency.</a:t>
            </a:r>
            <a:r>
              <a:rPr lang="en-US" sz="2400" dirty="0"/>
              <a:t> How can the information be shared on a wide spread basis to the community and include the proper context to best inform the public and minimize additional request for more information. </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113</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78397151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746906" y="488272"/>
            <a:ext cx="7650187" cy="1038688"/>
          </a:xfrm>
          <a:prstGeom prst="rect">
            <a:avLst/>
          </a:prstGeom>
          <a:noFill/>
          <a:extLst/>
        </p:spPr>
        <p:txBody>
          <a:bodyPr/>
          <a:lstStyle/>
          <a:p>
            <a:pPr algn="ctr"/>
            <a:r>
              <a:rPr lang="en-US" sz="3200" dirty="0" smtClean="0">
                <a:solidFill>
                  <a:srgbClr val="007033"/>
                </a:solidFill>
                <a:latin typeface="Arial" pitchFamily="34" charset="0"/>
              </a:rPr>
              <a:t>2. Determining the Appropriate </a:t>
            </a:r>
            <a:r>
              <a:rPr lang="en-US" sz="3200" dirty="0">
                <a:solidFill>
                  <a:srgbClr val="007033"/>
                </a:solidFill>
                <a:latin typeface="Arial" pitchFamily="34" charset="0"/>
              </a:rPr>
              <a:t>Level of </a:t>
            </a:r>
            <a:r>
              <a:rPr lang="en-US" sz="3200" dirty="0" smtClean="0">
                <a:solidFill>
                  <a:srgbClr val="007033"/>
                </a:solidFill>
                <a:latin typeface="Arial" pitchFamily="34" charset="0"/>
              </a:rPr>
              <a:t>Unrestricted Fund </a:t>
            </a:r>
            <a:r>
              <a:rPr lang="en-US" sz="3200" dirty="0">
                <a:solidFill>
                  <a:srgbClr val="007033"/>
                </a:solidFill>
                <a:latin typeface="Arial" pitchFamily="34" charset="0"/>
              </a:rPr>
              <a:t>Balance in </a:t>
            </a:r>
            <a:r>
              <a:rPr lang="en-US" sz="3200" dirty="0" smtClean="0">
                <a:solidFill>
                  <a:srgbClr val="007033"/>
                </a:solidFill>
                <a:latin typeface="Arial" pitchFamily="34" charset="0"/>
              </a:rPr>
              <a:t>the General Fund</a:t>
            </a:r>
            <a:endParaRPr lang="en-US" sz="3200" dirty="0">
              <a:solidFill>
                <a:srgbClr val="007033"/>
              </a:solidFill>
              <a:latin typeface="Arial" pitchFamily="34" charset="0"/>
            </a:endParaRPr>
          </a:p>
        </p:txBody>
      </p:sp>
      <p:sp>
        <p:nvSpPr>
          <p:cNvPr id="32770" name="Rectangle 3"/>
          <p:cNvSpPr>
            <a:spLocks noGrp="1" noChangeArrowheads="1"/>
          </p:cNvSpPr>
          <p:nvPr>
            <p:ph type="body" idx="4294967295"/>
          </p:nvPr>
        </p:nvSpPr>
        <p:spPr bwMode="auto">
          <a:xfrm>
            <a:off x="456846" y="1946344"/>
            <a:ext cx="7620354" cy="3690976"/>
          </a:xfrm>
          <a:prstGeom prst="rect">
            <a:avLst/>
          </a:prstGeom>
          <a:noFill/>
          <a:extLst/>
        </p:spPr>
        <p:txBody>
          <a:bodyPr/>
          <a:lstStyle/>
          <a:p>
            <a:pPr>
              <a:buClr>
                <a:srgbClr val="34519A"/>
              </a:buClr>
              <a:buSzPct val="125000"/>
              <a:buFont typeface="Arial" panose="020B0604020202020204" pitchFamily="34" charset="0"/>
              <a:buChar char="•"/>
            </a:pPr>
            <a:r>
              <a:rPr lang="en-US" sz="2800" dirty="0"/>
              <a:t>Focus on </a:t>
            </a:r>
            <a:r>
              <a:rPr lang="en-US" sz="2800" i="1" dirty="0"/>
              <a:t>unrestricted fund </a:t>
            </a:r>
            <a:r>
              <a:rPr lang="en-US" sz="2800" i="1" dirty="0" smtClean="0"/>
              <a:t>balance </a:t>
            </a:r>
            <a:r>
              <a:rPr lang="en-US" sz="2800" dirty="0" smtClean="0"/>
              <a:t>(GAAP)</a:t>
            </a:r>
            <a:endParaRPr lang="en-US" sz="2800" i="1" dirty="0"/>
          </a:p>
          <a:p>
            <a:pPr lvl="1">
              <a:buSzPct val="100000"/>
              <a:buFont typeface="Wingdings" panose="05000000000000000000" pitchFamily="2" charset="2"/>
              <a:buChar char="§"/>
            </a:pPr>
            <a:r>
              <a:rPr lang="en-US" sz="2400" dirty="0"/>
              <a:t>Committed fund balance</a:t>
            </a:r>
          </a:p>
          <a:p>
            <a:pPr lvl="1">
              <a:buSzPct val="100000"/>
              <a:buFont typeface="Wingdings" panose="05000000000000000000" pitchFamily="2" charset="2"/>
              <a:buChar char="§"/>
            </a:pPr>
            <a:r>
              <a:rPr lang="en-US" sz="2400" dirty="0"/>
              <a:t>Assigned fund balance</a:t>
            </a:r>
          </a:p>
          <a:p>
            <a:pPr lvl="1">
              <a:buSzPct val="100000"/>
              <a:buFont typeface="Wingdings" panose="05000000000000000000" pitchFamily="2" charset="2"/>
              <a:buChar char="§"/>
            </a:pPr>
            <a:r>
              <a:rPr lang="en-US" sz="2400" dirty="0"/>
              <a:t>Unassigned fund balance</a:t>
            </a:r>
          </a:p>
          <a:p>
            <a:pPr>
              <a:buClr>
                <a:srgbClr val="34519A"/>
              </a:buClr>
              <a:buSzPct val="125000"/>
              <a:buFont typeface="Arial" panose="020B0604020202020204" pitchFamily="34" charset="0"/>
              <a:buChar char="•"/>
            </a:pPr>
            <a:r>
              <a:rPr lang="en-US" sz="2800" dirty="0" smtClean="0"/>
              <a:t>Minimum </a:t>
            </a:r>
            <a:r>
              <a:rPr lang="en-US" sz="2800" dirty="0"/>
              <a:t>level of </a:t>
            </a:r>
            <a:r>
              <a:rPr lang="en-US" sz="2800" i="1" dirty="0"/>
              <a:t>unrestricted fund balance</a:t>
            </a:r>
          </a:p>
          <a:p>
            <a:pPr lvl="1">
              <a:buSzPct val="100000"/>
              <a:buFont typeface="Wingdings" panose="05000000000000000000" pitchFamily="2" charset="2"/>
              <a:buChar char="§"/>
            </a:pPr>
            <a:r>
              <a:rPr lang="en-US" sz="2400" dirty="0"/>
              <a:t>Two months of regular revenues </a:t>
            </a:r>
            <a:r>
              <a:rPr lang="en-US" sz="2400" i="1" dirty="0"/>
              <a:t>or </a:t>
            </a:r>
            <a:r>
              <a:rPr lang="en-US" sz="2400" dirty="0"/>
              <a:t>regular </a:t>
            </a:r>
            <a:r>
              <a:rPr lang="en-US" sz="2400" dirty="0" smtClean="0"/>
              <a:t>expenditures</a:t>
            </a:r>
          </a:p>
        </p:txBody>
      </p:sp>
      <p:sp>
        <p:nvSpPr>
          <p:cNvPr id="4"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12</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2866666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304800" y="488272"/>
            <a:ext cx="8092293" cy="1038688"/>
          </a:xfrm>
          <a:prstGeom prst="rect">
            <a:avLst/>
          </a:prstGeom>
          <a:noFill/>
          <a:extLst/>
        </p:spPr>
        <p:txBody>
          <a:bodyPr/>
          <a:lstStyle/>
          <a:p>
            <a:pPr algn="ctr"/>
            <a:r>
              <a:rPr lang="en-US" sz="3200" dirty="0" smtClean="0">
                <a:solidFill>
                  <a:srgbClr val="007033"/>
                </a:solidFill>
                <a:latin typeface="Arial" pitchFamily="34" charset="0"/>
              </a:rPr>
              <a:t>2. Determining the Appropriate </a:t>
            </a:r>
            <a:r>
              <a:rPr lang="en-US" sz="3200" dirty="0">
                <a:solidFill>
                  <a:srgbClr val="007033"/>
                </a:solidFill>
                <a:latin typeface="Arial" pitchFamily="34" charset="0"/>
              </a:rPr>
              <a:t>Level of </a:t>
            </a:r>
            <a:r>
              <a:rPr lang="en-US" sz="3200" dirty="0" smtClean="0">
                <a:solidFill>
                  <a:srgbClr val="007033"/>
                </a:solidFill>
                <a:latin typeface="Arial" pitchFamily="34" charset="0"/>
              </a:rPr>
              <a:t>Unrestricted Fund </a:t>
            </a:r>
            <a:r>
              <a:rPr lang="en-US" sz="3200" dirty="0">
                <a:solidFill>
                  <a:srgbClr val="007033"/>
                </a:solidFill>
                <a:latin typeface="Arial" pitchFamily="34" charset="0"/>
              </a:rPr>
              <a:t>Balance in </a:t>
            </a:r>
            <a:r>
              <a:rPr lang="en-US" sz="3200" dirty="0" smtClean="0">
                <a:solidFill>
                  <a:srgbClr val="007033"/>
                </a:solidFill>
                <a:latin typeface="Arial" pitchFamily="34" charset="0"/>
              </a:rPr>
              <a:t>the General Fund</a:t>
            </a:r>
            <a:endParaRPr lang="en-US" sz="3200" dirty="0">
              <a:solidFill>
                <a:srgbClr val="007033"/>
              </a:solidFill>
              <a:latin typeface="Arial" pitchFamily="34" charset="0"/>
            </a:endParaRPr>
          </a:p>
        </p:txBody>
      </p:sp>
      <p:sp>
        <p:nvSpPr>
          <p:cNvPr id="32770" name="Rectangle 3"/>
          <p:cNvSpPr>
            <a:spLocks noGrp="1" noChangeArrowheads="1"/>
          </p:cNvSpPr>
          <p:nvPr>
            <p:ph type="body" idx="4294967295"/>
          </p:nvPr>
        </p:nvSpPr>
        <p:spPr bwMode="auto">
          <a:xfrm>
            <a:off x="456847" y="1946350"/>
            <a:ext cx="7391753" cy="3904034"/>
          </a:xfrm>
          <a:prstGeom prst="rect">
            <a:avLst/>
          </a:prstGeom>
          <a:noFill/>
          <a:extLst/>
        </p:spPr>
        <p:txBody>
          <a:bodyPr>
            <a:normAutofit/>
          </a:bodyPr>
          <a:lstStyle/>
          <a:p>
            <a:pPr>
              <a:buClr>
                <a:srgbClr val="34519A"/>
              </a:buClr>
              <a:buSzPct val="125000"/>
              <a:buFont typeface="Arial" panose="020B0604020202020204" pitchFamily="34" charset="0"/>
              <a:buChar char="•"/>
            </a:pPr>
            <a:r>
              <a:rPr lang="en-US" sz="2800" dirty="0" smtClean="0"/>
              <a:t>Factors </a:t>
            </a:r>
            <a:r>
              <a:rPr lang="en-US" sz="2800" dirty="0"/>
              <a:t>to be considered </a:t>
            </a:r>
            <a:r>
              <a:rPr lang="en-US" sz="2800" dirty="0" smtClean="0"/>
              <a:t>in context of long-term forecasting</a:t>
            </a:r>
            <a:endParaRPr lang="en-US" sz="2800" dirty="0"/>
          </a:p>
          <a:p>
            <a:pPr lvl="1">
              <a:buSzPct val="100000"/>
              <a:buFont typeface="Wingdings" panose="05000000000000000000" pitchFamily="2" charset="2"/>
              <a:buChar char="§"/>
            </a:pPr>
            <a:r>
              <a:rPr lang="en-US" sz="2400" dirty="0" smtClean="0"/>
              <a:t>Revenue predictability, expenditure volatility </a:t>
            </a:r>
          </a:p>
          <a:p>
            <a:pPr lvl="1">
              <a:buSzPct val="100000"/>
              <a:buFont typeface="Wingdings" panose="05000000000000000000" pitchFamily="2" charset="2"/>
              <a:buChar char="§"/>
            </a:pPr>
            <a:r>
              <a:rPr lang="en-US" sz="2400" dirty="0" smtClean="0"/>
              <a:t>Perceived exposure to one-time outlays</a:t>
            </a:r>
            <a:endParaRPr lang="en-US" sz="2400" dirty="0"/>
          </a:p>
          <a:p>
            <a:pPr lvl="1">
              <a:buSzPct val="100000"/>
              <a:buFont typeface="Wingdings" panose="05000000000000000000" pitchFamily="2" charset="2"/>
              <a:buChar char="§"/>
            </a:pPr>
            <a:r>
              <a:rPr lang="en-US" sz="2400" dirty="0"/>
              <a:t>Availability of other </a:t>
            </a:r>
            <a:r>
              <a:rPr lang="en-US" sz="2400" dirty="0" smtClean="0"/>
              <a:t>resources or potential drain by other funds</a:t>
            </a:r>
            <a:endParaRPr lang="en-US" sz="2400" dirty="0"/>
          </a:p>
          <a:p>
            <a:pPr lvl="1">
              <a:buSzPct val="100000"/>
              <a:buFont typeface="Wingdings" panose="05000000000000000000" pitchFamily="2" charset="2"/>
              <a:buChar char="§"/>
            </a:pPr>
            <a:r>
              <a:rPr lang="en-US" sz="2400" dirty="0" smtClean="0"/>
              <a:t>Impact upon bond rating, cost of borrowing</a:t>
            </a:r>
          </a:p>
          <a:p>
            <a:pPr lvl="1">
              <a:buSzPct val="100000"/>
              <a:buFont typeface="Wingdings" panose="05000000000000000000" pitchFamily="2" charset="2"/>
              <a:buChar char="§"/>
            </a:pPr>
            <a:r>
              <a:rPr lang="en-US" sz="2400" dirty="0" smtClean="0"/>
              <a:t>Commitments and assignments</a:t>
            </a:r>
            <a:endParaRPr lang="en-US" sz="2400" dirty="0"/>
          </a:p>
          <a:p>
            <a:pPr marL="461963" lvl="1" indent="0">
              <a:lnSpc>
                <a:spcPct val="80000"/>
              </a:lnSpc>
              <a:buNone/>
            </a:pPr>
            <a:endParaRPr lang="en-US" sz="2800" dirty="0"/>
          </a:p>
        </p:txBody>
      </p:sp>
      <p:sp>
        <p:nvSpPr>
          <p:cNvPr id="4"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13126181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bwMode="auto">
          <a:xfrm>
            <a:off x="456847" y="1964113"/>
            <a:ext cx="7391753" cy="4526076"/>
          </a:xfrm>
          <a:prstGeom prst="rect">
            <a:avLst/>
          </a:prstGeom>
          <a:noFill/>
          <a:extLst/>
        </p:spPr>
        <p:txBody>
          <a:bodyPr/>
          <a:lstStyle/>
          <a:p>
            <a:pPr defTabSz="953981">
              <a:buSzPct val="125000"/>
              <a:buFont typeface="Arial" panose="020B0604020202020204" pitchFamily="34" charset="0"/>
              <a:buChar char="•"/>
            </a:pPr>
            <a:r>
              <a:rPr lang="en-US" sz="2800" dirty="0">
                <a:latin typeface="Arial" pitchFamily="34" charset="0"/>
              </a:rPr>
              <a:t>Policy </a:t>
            </a:r>
            <a:r>
              <a:rPr lang="en-US" sz="2800" dirty="0" smtClean="0">
                <a:latin typeface="Arial" pitchFamily="34" charset="0"/>
              </a:rPr>
              <a:t>components </a:t>
            </a:r>
            <a:endParaRPr lang="en-US" sz="2800" i="1" dirty="0">
              <a:latin typeface="Arial" pitchFamily="34" charset="0"/>
            </a:endParaRPr>
          </a:p>
          <a:p>
            <a:pPr marL="953981" lvl="1" indent="-476123" defTabSz="953981">
              <a:buFont typeface="Wingdings" panose="05000000000000000000" pitchFamily="2" charset="2"/>
              <a:buChar char="§"/>
            </a:pPr>
            <a:r>
              <a:rPr lang="en-US" sz="2400" dirty="0" smtClean="0">
                <a:latin typeface="Arial" pitchFamily="34" charset="0"/>
              </a:rPr>
              <a:t>Time </a:t>
            </a:r>
            <a:r>
              <a:rPr lang="en-US" sz="2400" dirty="0">
                <a:latin typeface="Arial" pitchFamily="34" charset="0"/>
              </a:rPr>
              <a:t>period </a:t>
            </a:r>
            <a:r>
              <a:rPr lang="en-US" sz="2400" dirty="0" smtClean="0">
                <a:latin typeface="Arial" pitchFamily="34" charset="0"/>
              </a:rPr>
              <a:t>and </a:t>
            </a:r>
            <a:r>
              <a:rPr lang="en-US" sz="2400" dirty="0">
                <a:latin typeface="Arial" pitchFamily="34" charset="0"/>
              </a:rPr>
              <a:t>contingencies for </a:t>
            </a:r>
            <a:r>
              <a:rPr lang="en-US" sz="2400" dirty="0" smtClean="0">
                <a:latin typeface="Arial" pitchFamily="34" charset="0"/>
              </a:rPr>
              <a:t>its use</a:t>
            </a:r>
            <a:endParaRPr lang="en-US" sz="2400" dirty="0">
              <a:latin typeface="Arial" pitchFamily="34" charset="0"/>
            </a:endParaRPr>
          </a:p>
          <a:p>
            <a:pPr marL="953981" lvl="1" indent="-476123" defTabSz="953981">
              <a:buFont typeface="Wingdings" panose="05000000000000000000" pitchFamily="2" charset="2"/>
              <a:buChar char="§"/>
            </a:pPr>
            <a:r>
              <a:rPr lang="en-US" sz="2400" dirty="0" smtClean="0">
                <a:latin typeface="Arial" pitchFamily="34" charset="0"/>
              </a:rPr>
              <a:t>How expenditure </a:t>
            </a:r>
            <a:r>
              <a:rPr lang="en-US" sz="2400" dirty="0">
                <a:latin typeface="Arial" pitchFamily="34" charset="0"/>
              </a:rPr>
              <a:t>levels will be adjusted to match any new economic </a:t>
            </a:r>
            <a:r>
              <a:rPr lang="en-US" sz="2400" dirty="0" smtClean="0">
                <a:latin typeface="Arial" pitchFamily="34" charset="0"/>
              </a:rPr>
              <a:t>realities</a:t>
            </a:r>
            <a:endParaRPr lang="en-US" sz="2400" dirty="0">
              <a:latin typeface="Arial" pitchFamily="34" charset="0"/>
            </a:endParaRPr>
          </a:p>
          <a:p>
            <a:pPr marL="953981" lvl="1" indent="-476123" defTabSz="953981">
              <a:buFont typeface="Wingdings" panose="05000000000000000000" pitchFamily="2" charset="2"/>
              <a:buChar char="§"/>
            </a:pPr>
            <a:r>
              <a:rPr lang="en-US" sz="2400" dirty="0" smtClean="0">
                <a:latin typeface="Arial" pitchFamily="34" charset="0"/>
              </a:rPr>
              <a:t>Time </a:t>
            </a:r>
            <a:r>
              <a:rPr lang="en-US" sz="2400" dirty="0">
                <a:latin typeface="Arial" pitchFamily="34" charset="0"/>
              </a:rPr>
              <a:t>period over which </a:t>
            </a:r>
            <a:r>
              <a:rPr lang="en-US" sz="2400" dirty="0" smtClean="0">
                <a:latin typeface="Arial" pitchFamily="34" charset="0"/>
              </a:rPr>
              <a:t>it will </a:t>
            </a:r>
            <a:r>
              <a:rPr lang="en-US" sz="2400" dirty="0">
                <a:latin typeface="Arial" pitchFamily="34" charset="0"/>
              </a:rPr>
              <a:t>be replenished and the means by which </a:t>
            </a:r>
            <a:r>
              <a:rPr lang="en-US" sz="2400" dirty="0" smtClean="0">
                <a:latin typeface="Arial" pitchFamily="34" charset="0"/>
              </a:rPr>
              <a:t>to do so</a:t>
            </a:r>
            <a:endParaRPr lang="en-US" sz="2400" dirty="0">
              <a:latin typeface="Arial" pitchFamily="34" charset="0"/>
            </a:endParaRPr>
          </a:p>
        </p:txBody>
      </p:sp>
      <p:sp>
        <p:nvSpPr>
          <p:cNvPr id="4" name="Rectangle 2"/>
          <p:cNvSpPr txBox="1">
            <a:spLocks noChangeArrowheads="1"/>
          </p:cNvSpPr>
          <p:nvPr/>
        </p:nvSpPr>
        <p:spPr bwMode="auto">
          <a:xfrm>
            <a:off x="746906" y="488272"/>
            <a:ext cx="7650187" cy="10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007033"/>
                </a:solidFill>
                <a:latin typeface="Arial" pitchFamily="34" charset="0"/>
              </a:rPr>
              <a:t>2</a:t>
            </a:r>
            <a:r>
              <a:rPr lang="en-US" sz="3200" kern="0" dirty="0" smtClean="0">
                <a:solidFill>
                  <a:srgbClr val="007033"/>
                </a:solidFill>
                <a:latin typeface="Arial" pitchFamily="34" charset="0"/>
              </a:rPr>
              <a:t>. </a:t>
            </a:r>
            <a:r>
              <a:rPr lang="en-US" sz="3200" b="0" kern="0" dirty="0" smtClean="0">
                <a:solidFill>
                  <a:srgbClr val="007033"/>
                </a:solidFill>
                <a:latin typeface="Arial" pitchFamily="34" charset="0"/>
              </a:rPr>
              <a:t>Determining the Appropriate Level of Unrestricted Fund Balance in the General Fund</a:t>
            </a:r>
            <a:endParaRPr lang="en-US" sz="3200" b="0" kern="0" dirty="0">
              <a:solidFill>
                <a:srgbClr val="007033"/>
              </a:solidFill>
              <a:latin typeface="Arial" pitchFamily="34" charset="0"/>
            </a:endParaRPr>
          </a:p>
        </p:txBody>
      </p:sp>
      <p:sp>
        <p:nvSpPr>
          <p:cNvPr id="5"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14</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2125714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bwMode="auto">
          <a:xfrm>
            <a:off x="284086" y="1935061"/>
            <a:ext cx="7793114" cy="4634933"/>
          </a:xfrm>
          <a:prstGeom prst="rect">
            <a:avLst/>
          </a:prstGeom>
          <a:noFill/>
          <a:extLst/>
        </p:spPr>
        <p:txBody>
          <a:bodyPr>
            <a:normAutofit/>
          </a:bodyPr>
          <a:lstStyle/>
          <a:p>
            <a:pPr>
              <a:buSzPct val="125000"/>
              <a:buFont typeface="Arial" panose="020B0604020202020204" pitchFamily="34" charset="0"/>
              <a:buChar char="•"/>
            </a:pPr>
            <a:r>
              <a:rPr lang="en-US" sz="2800" dirty="0">
                <a:latin typeface="Arial" pitchFamily="34" charset="0"/>
              </a:rPr>
              <a:t>Factors influencing the replenishment time horizon </a:t>
            </a:r>
            <a:r>
              <a:rPr lang="en-US" dirty="0">
                <a:latin typeface="Arial" pitchFamily="34" charset="0"/>
              </a:rPr>
              <a:t> </a:t>
            </a:r>
          </a:p>
          <a:p>
            <a:pPr lvl="1">
              <a:buFont typeface="Wingdings" panose="05000000000000000000" pitchFamily="2" charset="2"/>
              <a:buChar char="§"/>
            </a:pPr>
            <a:r>
              <a:rPr lang="en-US" sz="2400" dirty="0" smtClean="0">
                <a:latin typeface="Arial" pitchFamily="34" charset="0"/>
              </a:rPr>
              <a:t>Budgetary </a:t>
            </a:r>
            <a:r>
              <a:rPr lang="en-US" sz="2400" dirty="0">
                <a:latin typeface="Arial" pitchFamily="34" charset="0"/>
              </a:rPr>
              <a:t>reasons behind the fund balance </a:t>
            </a:r>
            <a:r>
              <a:rPr lang="en-US" sz="2400" dirty="0" smtClean="0">
                <a:latin typeface="Arial" pitchFamily="34" charset="0"/>
              </a:rPr>
              <a:t>targets </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Recovering from an extreme </a:t>
            </a:r>
            <a:r>
              <a:rPr lang="en-US" sz="2400" dirty="0" smtClean="0">
                <a:latin typeface="Arial" pitchFamily="34" charset="0"/>
              </a:rPr>
              <a:t>event </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Political </a:t>
            </a:r>
            <a:r>
              <a:rPr lang="en-US" sz="2400" dirty="0" smtClean="0">
                <a:latin typeface="Arial" pitchFamily="34" charset="0"/>
              </a:rPr>
              <a:t>continuity </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Financial planning time </a:t>
            </a:r>
            <a:r>
              <a:rPr lang="en-US" sz="2400" dirty="0" smtClean="0">
                <a:latin typeface="Arial" pitchFamily="34" charset="0"/>
              </a:rPr>
              <a:t>horizons </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Long-term forecasts and economic </a:t>
            </a:r>
            <a:r>
              <a:rPr lang="en-US" sz="2400" dirty="0" smtClean="0">
                <a:latin typeface="Arial" pitchFamily="34" charset="0"/>
              </a:rPr>
              <a:t>conditions </a:t>
            </a:r>
            <a:endParaRPr lang="en-US" sz="2400" dirty="0">
              <a:latin typeface="Arial" pitchFamily="34" charset="0"/>
            </a:endParaRPr>
          </a:p>
          <a:p>
            <a:pPr lvl="1">
              <a:buFont typeface="Wingdings" panose="05000000000000000000" pitchFamily="2" charset="2"/>
              <a:buChar char="§"/>
            </a:pPr>
            <a:r>
              <a:rPr lang="en-US" sz="2400" dirty="0" smtClean="0">
                <a:latin typeface="Arial" pitchFamily="34" charset="0"/>
              </a:rPr>
              <a:t>External </a:t>
            </a:r>
            <a:r>
              <a:rPr lang="en-US" sz="2400" dirty="0">
                <a:latin typeface="Arial" pitchFamily="34" charset="0"/>
              </a:rPr>
              <a:t>financing </a:t>
            </a:r>
            <a:r>
              <a:rPr lang="en-US" sz="2400" dirty="0" smtClean="0">
                <a:latin typeface="Arial" pitchFamily="34" charset="0"/>
              </a:rPr>
              <a:t>expectations </a:t>
            </a:r>
            <a:endParaRPr lang="en-US" sz="2400" dirty="0">
              <a:latin typeface="Arial" pitchFamily="34" charset="0"/>
            </a:endParaRPr>
          </a:p>
          <a:p>
            <a:endParaRPr lang="en-US" dirty="0">
              <a:latin typeface="Arial" pitchFamily="34" charset="0"/>
            </a:endParaRPr>
          </a:p>
        </p:txBody>
      </p:sp>
      <p:sp>
        <p:nvSpPr>
          <p:cNvPr id="4" name="Rectangle 2"/>
          <p:cNvSpPr txBox="1">
            <a:spLocks noChangeArrowheads="1"/>
          </p:cNvSpPr>
          <p:nvPr/>
        </p:nvSpPr>
        <p:spPr bwMode="auto">
          <a:xfrm>
            <a:off x="718914" y="381000"/>
            <a:ext cx="7650187" cy="10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007033"/>
                </a:solidFill>
                <a:latin typeface="Arial" pitchFamily="34" charset="0"/>
              </a:rPr>
              <a:t>2. Determining the Appropriate Level of Unrestricted Fund Balance in the General Fund</a:t>
            </a:r>
            <a:endParaRPr lang="en-US" sz="3200" b="0" kern="0" dirty="0">
              <a:solidFill>
                <a:srgbClr val="007033"/>
              </a:solidFill>
              <a:latin typeface="Arial" pitchFamily="34" charset="0"/>
            </a:endParaRPr>
          </a:p>
        </p:txBody>
      </p:sp>
      <p:sp>
        <p:nvSpPr>
          <p:cNvPr id="5"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15</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6978470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940507" y="152400"/>
            <a:ext cx="1398813" cy="52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400" dirty="0">
                <a:latin typeface="Times New Roman" pitchFamily="18" charset="0"/>
              </a:rPr>
              <a:t>City of </a:t>
            </a:r>
            <a:r>
              <a:rPr lang="en-US" sz="1400" dirty="0" smtClean="0">
                <a:latin typeface="Times New Roman" pitchFamily="18" charset="0"/>
              </a:rPr>
              <a:t>Wheat Ridge, CO.</a:t>
            </a:r>
            <a:endParaRPr lang="en-US" sz="1400" dirty="0">
              <a:latin typeface="Times New Roman" pitchFamily="18" charset="0"/>
            </a:endParaRPr>
          </a:p>
        </p:txBody>
      </p:sp>
      <p:sp>
        <p:nvSpPr>
          <p:cNvPr id="5"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16</a:t>
            </a:fld>
            <a:endParaRPr lang="en-US"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4801" y="0"/>
            <a:ext cx="646906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4801" y="3505200"/>
            <a:ext cx="6469062"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2830652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152400" y="152400"/>
            <a:ext cx="8229600" cy="1133488"/>
          </a:xfrm>
          <a:prstGeom prst="rect">
            <a:avLst/>
          </a:prstGeom>
          <a:noFill/>
          <a:extLst/>
        </p:spPr>
        <p:txBody>
          <a:bodyPr/>
          <a:lstStyle/>
          <a:p>
            <a:pPr algn="ctr"/>
            <a:r>
              <a:rPr lang="en-US" sz="3200" dirty="0" smtClean="0">
                <a:solidFill>
                  <a:srgbClr val="007033"/>
                </a:solidFill>
                <a:latin typeface="Arial" pitchFamily="34" charset="0"/>
              </a:rPr>
              <a:t>3. Determining the Appropriate </a:t>
            </a:r>
            <a:r>
              <a:rPr lang="en-US" sz="3200" dirty="0">
                <a:solidFill>
                  <a:srgbClr val="007033"/>
                </a:solidFill>
                <a:latin typeface="Arial" pitchFamily="34" charset="0"/>
              </a:rPr>
              <a:t>Levels of Working Capital in Enterprise </a:t>
            </a:r>
            <a:r>
              <a:rPr lang="en-US" sz="3200" dirty="0" smtClean="0">
                <a:solidFill>
                  <a:srgbClr val="007033"/>
                </a:solidFill>
                <a:latin typeface="Arial" pitchFamily="34" charset="0"/>
              </a:rPr>
              <a:t>Funds</a:t>
            </a:r>
            <a:endParaRPr lang="en-US" sz="3200" dirty="0">
              <a:solidFill>
                <a:srgbClr val="007033"/>
              </a:solidFill>
              <a:latin typeface="Arial" pitchFamily="34" charset="0"/>
            </a:endParaRPr>
          </a:p>
        </p:txBody>
      </p:sp>
      <p:sp>
        <p:nvSpPr>
          <p:cNvPr id="43010" name="Rectangle 3"/>
          <p:cNvSpPr>
            <a:spLocks noGrp="1" noChangeArrowheads="1"/>
          </p:cNvSpPr>
          <p:nvPr>
            <p:ph type="body" idx="4294967295"/>
          </p:nvPr>
        </p:nvSpPr>
        <p:spPr bwMode="auto">
          <a:xfrm>
            <a:off x="30192" y="1753621"/>
            <a:ext cx="8428008" cy="5104379"/>
          </a:xfrm>
          <a:prstGeom prst="rect">
            <a:avLst/>
          </a:prstGeom>
          <a:noFill/>
          <a:extLst/>
        </p:spPr>
        <p:txBody>
          <a:bodyPr/>
          <a:lstStyle/>
          <a:p>
            <a:pPr defTabSz="953981">
              <a:lnSpc>
                <a:spcPct val="80000"/>
              </a:lnSpc>
              <a:buSzPct val="125000"/>
              <a:buFont typeface="Arial" panose="020B0604020202020204" pitchFamily="34" charset="0"/>
              <a:buChar char="•"/>
            </a:pPr>
            <a:r>
              <a:rPr lang="en-US" sz="2800" dirty="0" smtClean="0">
                <a:latin typeface="Arial" pitchFamily="34" charset="0"/>
              </a:rPr>
              <a:t>Use </a:t>
            </a:r>
            <a:r>
              <a:rPr lang="en-US" sz="2800" dirty="0">
                <a:latin typeface="Arial" pitchFamily="34" charset="0"/>
              </a:rPr>
              <a:t>working capital as the measure of available margin or buffer in enterprise funds. </a:t>
            </a:r>
            <a:endParaRPr lang="en-US" sz="2800" dirty="0" smtClean="0">
              <a:latin typeface="Arial" pitchFamily="34" charset="0"/>
            </a:endParaRPr>
          </a:p>
          <a:p>
            <a:pPr defTabSz="953981">
              <a:lnSpc>
                <a:spcPct val="80000"/>
              </a:lnSpc>
              <a:buSzPct val="125000"/>
              <a:buFont typeface="Arial" panose="020B0604020202020204" pitchFamily="34" charset="0"/>
              <a:buChar char="•"/>
            </a:pPr>
            <a:r>
              <a:rPr lang="en-US" sz="2800" dirty="0" smtClean="0">
                <a:latin typeface="Arial" pitchFamily="34" charset="0"/>
              </a:rPr>
              <a:t>Defined as </a:t>
            </a:r>
            <a:r>
              <a:rPr lang="en-US" sz="2800" dirty="0">
                <a:latin typeface="Arial" pitchFamily="34" charset="0"/>
              </a:rPr>
              <a:t>current assets minus current </a:t>
            </a:r>
            <a:r>
              <a:rPr lang="en-US" sz="2800" dirty="0" smtClean="0">
                <a:latin typeface="Arial" pitchFamily="34" charset="0"/>
              </a:rPr>
              <a:t>liabilities</a:t>
            </a:r>
          </a:p>
          <a:p>
            <a:pPr defTabSz="953981">
              <a:lnSpc>
                <a:spcPct val="80000"/>
              </a:lnSpc>
              <a:buSzPct val="125000"/>
              <a:buFont typeface="Arial" panose="020B0604020202020204" pitchFamily="34" charset="0"/>
              <a:buChar char="•"/>
            </a:pPr>
            <a:r>
              <a:rPr lang="en-US" sz="2800" dirty="0" smtClean="0">
                <a:latin typeface="Arial" pitchFamily="34" charset="0"/>
              </a:rPr>
              <a:t>Recommendations:</a:t>
            </a:r>
          </a:p>
          <a:p>
            <a:pPr marL="953981" lvl="1" indent="-476123" defTabSz="953981">
              <a:lnSpc>
                <a:spcPct val="80000"/>
              </a:lnSpc>
              <a:buFont typeface="Wingdings" panose="05000000000000000000" pitchFamily="2" charset="2"/>
              <a:buChar char="§"/>
            </a:pPr>
            <a:r>
              <a:rPr lang="en-US" sz="2400" dirty="0" smtClean="0">
                <a:latin typeface="Arial" pitchFamily="34" charset="0"/>
              </a:rPr>
              <a:t>Establish appropriate </a:t>
            </a:r>
            <a:r>
              <a:rPr lang="en-US" sz="2400" dirty="0">
                <a:latin typeface="Arial" pitchFamily="34" charset="0"/>
              </a:rPr>
              <a:t>allowance for </a:t>
            </a:r>
            <a:r>
              <a:rPr lang="en-US" sz="2400" dirty="0" smtClean="0">
                <a:latin typeface="Arial" pitchFamily="34" charset="0"/>
              </a:rPr>
              <a:t>uncollectibles.</a:t>
            </a:r>
            <a:endParaRPr lang="en-US" sz="2400" dirty="0">
              <a:latin typeface="Arial" pitchFamily="34" charset="0"/>
            </a:endParaRPr>
          </a:p>
          <a:p>
            <a:pPr marL="953981" lvl="1" indent="-476123" defTabSz="953981">
              <a:lnSpc>
                <a:spcPct val="80000"/>
              </a:lnSpc>
              <a:buFont typeface="Wingdings" panose="05000000000000000000" pitchFamily="2" charset="2"/>
              <a:buChar char="§"/>
            </a:pPr>
            <a:r>
              <a:rPr lang="en-US" sz="2400" dirty="0" smtClean="0">
                <a:latin typeface="Arial" pitchFamily="34" charset="0"/>
              </a:rPr>
              <a:t>Ensure inventories </a:t>
            </a:r>
            <a:r>
              <a:rPr lang="en-US" sz="2400" dirty="0">
                <a:latin typeface="Arial" pitchFamily="34" charset="0"/>
              </a:rPr>
              <a:t>and prepaids included in current assets </a:t>
            </a:r>
            <a:r>
              <a:rPr lang="en-US" sz="2400" dirty="0" smtClean="0">
                <a:latin typeface="Arial" pitchFamily="34" charset="0"/>
              </a:rPr>
              <a:t>are </a:t>
            </a:r>
            <a:r>
              <a:rPr lang="en-US" sz="2400" dirty="0">
                <a:latin typeface="Arial" pitchFamily="34" charset="0"/>
              </a:rPr>
              <a:t>realistic </a:t>
            </a:r>
            <a:r>
              <a:rPr lang="en-US" sz="2400" dirty="0" smtClean="0">
                <a:latin typeface="Arial" pitchFamily="34" charset="0"/>
              </a:rPr>
              <a:t>one-year estimates.</a:t>
            </a:r>
            <a:endParaRPr lang="en-US" sz="2400" dirty="0">
              <a:latin typeface="Arial" pitchFamily="34" charset="0"/>
            </a:endParaRPr>
          </a:p>
          <a:p>
            <a:pPr marL="953981" lvl="1" indent="-476123" defTabSz="953981">
              <a:lnSpc>
                <a:spcPct val="80000"/>
              </a:lnSpc>
              <a:buFont typeface="Wingdings" panose="05000000000000000000" pitchFamily="2" charset="2"/>
              <a:buChar char="§"/>
            </a:pPr>
            <a:r>
              <a:rPr lang="en-US" sz="2400" dirty="0">
                <a:latin typeface="Arial" pitchFamily="34" charset="0"/>
              </a:rPr>
              <a:t>Target </a:t>
            </a:r>
            <a:r>
              <a:rPr lang="en-US" sz="2400" dirty="0" smtClean="0">
                <a:latin typeface="Arial" pitchFamily="34" charset="0"/>
              </a:rPr>
              <a:t>of </a:t>
            </a:r>
            <a:r>
              <a:rPr lang="en-US" sz="2400" dirty="0">
                <a:latin typeface="Arial" pitchFamily="34" charset="0"/>
              </a:rPr>
              <a:t>no be less than forty-five (45) days worth of annual operating expenses.</a:t>
            </a:r>
          </a:p>
        </p:txBody>
      </p:sp>
      <p:sp>
        <p:nvSpPr>
          <p:cNvPr id="4"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17</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65241094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bwMode="auto">
          <a:xfrm>
            <a:off x="1072356" y="2739777"/>
            <a:ext cx="6700044" cy="3097143"/>
          </a:xfrm>
          <a:prstGeom prst="rect">
            <a:avLst/>
          </a:prstGeom>
          <a:noFill/>
          <a:extLst/>
        </p:spPr>
        <p:txBody>
          <a:bodyPr/>
          <a:lstStyle/>
          <a:p>
            <a:pPr lvl="1">
              <a:buFont typeface="Wingdings" panose="05000000000000000000" pitchFamily="2" charset="2"/>
              <a:buChar char="§"/>
            </a:pPr>
            <a:r>
              <a:rPr lang="en-US" sz="2400" dirty="0" smtClean="0">
                <a:latin typeface="Arial" pitchFamily="34" charset="0"/>
              </a:rPr>
              <a:t>Support </a:t>
            </a:r>
            <a:r>
              <a:rPr lang="en-US" sz="2400" dirty="0">
                <a:latin typeface="Arial" pitchFamily="34" charset="0"/>
              </a:rPr>
              <a:t>from general </a:t>
            </a:r>
            <a:r>
              <a:rPr lang="en-US" sz="2400" dirty="0" smtClean="0">
                <a:latin typeface="Arial" pitchFamily="34" charset="0"/>
              </a:rPr>
              <a:t>government </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Transfers </a:t>
            </a:r>
            <a:r>
              <a:rPr lang="en-US" sz="2400" dirty="0" smtClean="0">
                <a:latin typeface="Arial" pitchFamily="34" charset="0"/>
              </a:rPr>
              <a:t>out</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Cash </a:t>
            </a:r>
            <a:r>
              <a:rPr lang="en-US" sz="2400" dirty="0" smtClean="0">
                <a:latin typeface="Arial" pitchFamily="34" charset="0"/>
              </a:rPr>
              <a:t>cycles</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Customer </a:t>
            </a:r>
            <a:r>
              <a:rPr lang="en-US" sz="2400" dirty="0" smtClean="0">
                <a:latin typeface="Arial" pitchFamily="34" charset="0"/>
              </a:rPr>
              <a:t>concentration</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Demand for </a:t>
            </a:r>
            <a:r>
              <a:rPr lang="en-US" sz="2400" dirty="0" smtClean="0">
                <a:latin typeface="Arial" pitchFamily="34" charset="0"/>
              </a:rPr>
              <a:t>services</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Control over rates and revenues. </a:t>
            </a:r>
            <a:endParaRPr lang="en-US" sz="2800" dirty="0">
              <a:latin typeface="Arial" pitchFamily="34" charset="0"/>
            </a:endParaRPr>
          </a:p>
        </p:txBody>
      </p:sp>
      <p:sp>
        <p:nvSpPr>
          <p:cNvPr id="4" name="Rectangle 2"/>
          <p:cNvSpPr txBox="1">
            <a:spLocks noChangeArrowheads="1"/>
          </p:cNvSpPr>
          <p:nvPr/>
        </p:nvSpPr>
        <p:spPr bwMode="auto">
          <a:xfrm>
            <a:off x="228424" y="479652"/>
            <a:ext cx="8077376" cy="11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007033"/>
                </a:solidFill>
                <a:latin typeface="Arial" pitchFamily="34" charset="0"/>
              </a:rPr>
              <a:t>3. Determining the Appropriate Levels of Working Capital in Enterprise Funds</a:t>
            </a:r>
            <a:endParaRPr lang="en-US" sz="3200" b="0" kern="0" dirty="0">
              <a:solidFill>
                <a:srgbClr val="007033"/>
              </a:solidFill>
              <a:latin typeface="Arial" pitchFamily="34" charset="0"/>
            </a:endParaRPr>
          </a:p>
        </p:txBody>
      </p:sp>
      <p:sp>
        <p:nvSpPr>
          <p:cNvPr id="3" name="TextBox 2"/>
          <p:cNvSpPr txBox="1"/>
          <p:nvPr/>
        </p:nvSpPr>
        <p:spPr>
          <a:xfrm>
            <a:off x="104537" y="1734845"/>
            <a:ext cx="8325149" cy="954107"/>
          </a:xfrm>
          <a:prstGeom prst="rect">
            <a:avLst/>
          </a:prstGeom>
          <a:noFill/>
        </p:spPr>
        <p:txBody>
          <a:bodyPr wrap="square" rtlCol="0">
            <a:spAutoFit/>
          </a:bodyPr>
          <a:lstStyle/>
          <a:p>
            <a:pPr marL="457200" indent="-457200">
              <a:buClr>
                <a:srgbClr val="2F529B"/>
              </a:buClr>
              <a:buSzPct val="1250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Considerations and factors for setting a working capital target:</a:t>
            </a:r>
            <a:endParaRPr lang="en-US" sz="2800" dirty="0">
              <a:latin typeface="Arial" panose="020B0604020202020204" pitchFamily="34" charset="0"/>
              <a:cs typeface="Arial" panose="020B0604020202020204" pitchFamily="34" charset="0"/>
            </a:endParaRPr>
          </a:p>
        </p:txBody>
      </p:sp>
      <p:sp>
        <p:nvSpPr>
          <p:cNvPr id="5"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18</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8918756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bwMode="auto">
          <a:xfrm>
            <a:off x="1032768" y="2739777"/>
            <a:ext cx="7766844" cy="4633657"/>
          </a:xfrm>
          <a:prstGeom prst="rect">
            <a:avLst/>
          </a:prstGeom>
          <a:noFill/>
          <a:extLst/>
        </p:spPr>
        <p:txBody>
          <a:bodyPr>
            <a:normAutofit/>
          </a:bodyPr>
          <a:lstStyle/>
          <a:p>
            <a:pPr lvl="1">
              <a:buFont typeface="Wingdings" panose="05000000000000000000" pitchFamily="2" charset="2"/>
              <a:buChar char="§"/>
            </a:pPr>
            <a:r>
              <a:rPr lang="en-US" sz="2400" dirty="0" smtClean="0">
                <a:latin typeface="Arial" pitchFamily="34" charset="0"/>
              </a:rPr>
              <a:t>Asset </a:t>
            </a:r>
            <a:r>
              <a:rPr lang="en-US" sz="2400" dirty="0">
                <a:latin typeface="Arial" pitchFamily="34" charset="0"/>
              </a:rPr>
              <a:t>age and </a:t>
            </a:r>
            <a:r>
              <a:rPr lang="en-US" sz="2400" dirty="0" smtClean="0">
                <a:latin typeface="Arial" pitchFamily="34" charset="0"/>
              </a:rPr>
              <a:t>condition</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Volatility of </a:t>
            </a:r>
            <a:r>
              <a:rPr lang="en-US" sz="2400" dirty="0" smtClean="0">
                <a:latin typeface="Arial" pitchFamily="34" charset="0"/>
              </a:rPr>
              <a:t>expenses</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Control over </a:t>
            </a:r>
            <a:r>
              <a:rPr lang="en-US" sz="2400" dirty="0" smtClean="0">
                <a:latin typeface="Arial" pitchFamily="34" charset="0"/>
              </a:rPr>
              <a:t>expenses</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Management plans for working </a:t>
            </a:r>
            <a:r>
              <a:rPr lang="en-US" sz="2400" dirty="0" smtClean="0">
                <a:latin typeface="Arial" pitchFamily="34" charset="0"/>
              </a:rPr>
              <a:t>capital</a:t>
            </a:r>
            <a:endParaRPr lang="en-US" sz="2400" dirty="0">
              <a:latin typeface="Arial" pitchFamily="34" charset="0"/>
            </a:endParaRPr>
          </a:p>
          <a:p>
            <a:pPr lvl="1">
              <a:buFont typeface="Wingdings" panose="05000000000000000000" pitchFamily="2" charset="2"/>
              <a:buChar char="§"/>
            </a:pPr>
            <a:r>
              <a:rPr lang="en-US" sz="2400" dirty="0">
                <a:latin typeface="Arial" pitchFamily="34" charset="0"/>
              </a:rPr>
              <a:t>Separate targets for operating </a:t>
            </a:r>
            <a:r>
              <a:rPr lang="en-US" sz="2400" dirty="0" smtClean="0">
                <a:latin typeface="Arial" pitchFamily="34" charset="0"/>
              </a:rPr>
              <a:t>&amp; </a:t>
            </a:r>
            <a:r>
              <a:rPr lang="en-US" sz="2400" dirty="0">
                <a:latin typeface="Arial" pitchFamily="34" charset="0"/>
              </a:rPr>
              <a:t>capital needs. </a:t>
            </a:r>
          </a:p>
          <a:p>
            <a:pPr lvl="1">
              <a:buFont typeface="Wingdings" panose="05000000000000000000" pitchFamily="2" charset="2"/>
              <a:buChar char="§"/>
            </a:pPr>
            <a:r>
              <a:rPr lang="en-US" sz="2400" dirty="0">
                <a:latin typeface="Arial" pitchFamily="34" charset="0"/>
              </a:rPr>
              <a:t>Debt </a:t>
            </a:r>
            <a:r>
              <a:rPr lang="en-US" sz="2400" dirty="0" smtClean="0">
                <a:latin typeface="Arial" pitchFamily="34" charset="0"/>
              </a:rPr>
              <a:t>position</a:t>
            </a:r>
            <a:endParaRPr lang="en-US" sz="2400" dirty="0">
              <a:latin typeface="Arial" pitchFamily="34" charset="0"/>
            </a:endParaRPr>
          </a:p>
        </p:txBody>
      </p:sp>
      <p:sp>
        <p:nvSpPr>
          <p:cNvPr id="4" name="Rectangle 2"/>
          <p:cNvSpPr txBox="1">
            <a:spLocks noChangeArrowheads="1"/>
          </p:cNvSpPr>
          <p:nvPr/>
        </p:nvSpPr>
        <p:spPr bwMode="auto">
          <a:xfrm>
            <a:off x="228424" y="479652"/>
            <a:ext cx="8077376" cy="11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007033"/>
                </a:solidFill>
                <a:latin typeface="Arial" pitchFamily="34" charset="0"/>
              </a:rPr>
              <a:t>3. Determining the Appropriate Levels of Working Capital in Enterprise Funds</a:t>
            </a:r>
            <a:endParaRPr lang="en-US" sz="3200" b="0" kern="0" dirty="0">
              <a:solidFill>
                <a:srgbClr val="007033"/>
              </a:solidFill>
              <a:latin typeface="Arial" pitchFamily="34" charset="0"/>
            </a:endParaRPr>
          </a:p>
        </p:txBody>
      </p:sp>
      <p:sp>
        <p:nvSpPr>
          <p:cNvPr id="3" name="TextBox 2"/>
          <p:cNvSpPr txBox="1"/>
          <p:nvPr/>
        </p:nvSpPr>
        <p:spPr>
          <a:xfrm>
            <a:off x="474463" y="1699405"/>
            <a:ext cx="8325149" cy="954107"/>
          </a:xfrm>
          <a:prstGeom prst="rect">
            <a:avLst/>
          </a:prstGeom>
          <a:noFill/>
        </p:spPr>
        <p:txBody>
          <a:bodyPr wrap="square" rtlCol="0">
            <a:spAutoFit/>
          </a:bodyPr>
          <a:lstStyle/>
          <a:p>
            <a:pPr marL="457200" indent="-457200">
              <a:buClr>
                <a:srgbClr val="2F529B"/>
              </a:buClr>
              <a:buSzPct val="125000"/>
              <a:buFont typeface="Arial" panose="020B0604020202020204" pitchFamily="34" charset="0"/>
              <a:buChar char="•"/>
            </a:pPr>
            <a:r>
              <a:rPr lang="en-US" sz="2800" dirty="0" smtClean="0"/>
              <a:t>Considerations and factors for setting a working capital target:</a:t>
            </a:r>
            <a:endParaRPr lang="en-US" sz="2800" dirty="0"/>
          </a:p>
        </p:txBody>
      </p:sp>
      <p:sp>
        <p:nvSpPr>
          <p:cNvPr id="5"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19</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2602445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Instructor</a:t>
            </a:r>
            <a:endParaRPr lang="en-US" sz="3200" dirty="0"/>
          </a:p>
        </p:txBody>
      </p:sp>
      <p:sp>
        <p:nvSpPr>
          <p:cNvPr id="3" name="Content Placeholder 2"/>
          <p:cNvSpPr>
            <a:spLocks noGrp="1"/>
          </p:cNvSpPr>
          <p:nvPr>
            <p:ph idx="1"/>
          </p:nvPr>
        </p:nvSpPr>
        <p:spPr>
          <a:xfrm>
            <a:off x="304800" y="1600200"/>
            <a:ext cx="7772400" cy="4800600"/>
          </a:xfrm>
        </p:spPr>
        <p:txBody>
          <a:bodyPr>
            <a:normAutofit/>
          </a:bodyPr>
          <a:lstStyle/>
          <a:p>
            <a:r>
              <a:rPr lang="en-US" sz="2800" dirty="0" smtClean="0"/>
              <a:t> John Fishbein</a:t>
            </a:r>
          </a:p>
          <a:p>
            <a:pPr marL="411480" lvl="1" indent="0">
              <a:buNone/>
            </a:pPr>
            <a:r>
              <a:rPr lang="en-US" sz="2800" dirty="0" smtClean="0"/>
              <a:t>Senior Program Manager </a:t>
            </a:r>
          </a:p>
          <a:p>
            <a:pPr marL="411480" lvl="1" indent="0">
              <a:buNone/>
            </a:pPr>
            <a:r>
              <a:rPr lang="en-US" sz="2800" dirty="0" smtClean="0"/>
              <a:t>Technical Services Center</a:t>
            </a:r>
          </a:p>
          <a:p>
            <a:pPr marL="411480" lvl="1" indent="0">
              <a:buNone/>
            </a:pPr>
            <a:r>
              <a:rPr lang="en-US" sz="2800" dirty="0" smtClean="0"/>
              <a:t>Government Finance Officers Association (GFOA)</a:t>
            </a:r>
          </a:p>
          <a:p>
            <a:pPr marL="411480" lvl="1" indent="0">
              <a:buNone/>
            </a:pPr>
            <a:r>
              <a:rPr lang="en-US" sz="2800" dirty="0" smtClean="0"/>
              <a:t>Phone: 312-578-2268</a:t>
            </a:r>
          </a:p>
          <a:p>
            <a:pPr marL="411480" lvl="1" indent="0">
              <a:buNone/>
            </a:pPr>
            <a:r>
              <a:rPr lang="en-US" sz="2800" dirty="0" smtClean="0"/>
              <a:t>Email: jfishbein@gfoa.org</a:t>
            </a:r>
          </a:p>
          <a:p>
            <a:pPr marL="411480" lvl="1" indent="0">
              <a:buNone/>
            </a:pPr>
            <a:endParaRPr lang="en-US" sz="2800" dirty="0" smtClean="0"/>
          </a:p>
          <a:p>
            <a:pPr marL="411480" lvl="1" indent="0">
              <a:buNone/>
            </a:pPr>
            <a:endParaRPr lang="en-US" sz="2800" dirty="0" smtClean="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454670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bwMode="auto">
          <a:xfrm>
            <a:off x="77638" y="603514"/>
            <a:ext cx="8228162" cy="1046474"/>
          </a:xfrm>
          <a:prstGeom prst="rect">
            <a:avLst/>
          </a:prstGeom>
          <a:noFill/>
          <a:extLst/>
        </p:spPr>
        <p:txBody>
          <a:bodyPr/>
          <a:lstStyle/>
          <a:p>
            <a:pPr algn="ctr"/>
            <a:r>
              <a:rPr lang="en-US" sz="3200" dirty="0" smtClean="0">
                <a:solidFill>
                  <a:srgbClr val="007033"/>
                </a:solidFill>
                <a:latin typeface="Arial" pitchFamily="34" charset="0"/>
              </a:rPr>
              <a:t>4. Establishing </a:t>
            </a:r>
            <a:r>
              <a:rPr lang="en-US" sz="3200" dirty="0">
                <a:solidFill>
                  <a:srgbClr val="007033"/>
                </a:solidFill>
                <a:latin typeface="Arial" pitchFamily="34" charset="0"/>
              </a:rPr>
              <a:t>Government Charges and </a:t>
            </a:r>
            <a:r>
              <a:rPr lang="en-US" sz="3200" dirty="0" smtClean="0">
                <a:solidFill>
                  <a:srgbClr val="007033"/>
                </a:solidFill>
                <a:latin typeface="Arial" pitchFamily="34" charset="0"/>
              </a:rPr>
              <a:t>Fees</a:t>
            </a:r>
            <a:r>
              <a:rPr lang="en-US" sz="3200" dirty="0">
                <a:solidFill>
                  <a:srgbClr val="007033"/>
                </a:solidFill>
                <a:latin typeface="Arial" pitchFamily="34" charset="0"/>
              </a:rPr>
              <a:t/>
            </a:r>
            <a:br>
              <a:rPr lang="en-US" sz="3200" dirty="0">
                <a:solidFill>
                  <a:srgbClr val="007033"/>
                </a:solidFill>
                <a:latin typeface="Arial" pitchFamily="34" charset="0"/>
              </a:rPr>
            </a:br>
            <a:endParaRPr lang="en-US" sz="3200" dirty="0">
              <a:solidFill>
                <a:srgbClr val="007033"/>
              </a:solidFill>
              <a:latin typeface="Arial" pitchFamily="34" charset="0"/>
            </a:endParaRPr>
          </a:p>
        </p:txBody>
      </p:sp>
      <p:sp>
        <p:nvSpPr>
          <p:cNvPr id="48130" name="Rectangle 3"/>
          <p:cNvSpPr>
            <a:spLocks noGrp="1" noChangeArrowheads="1"/>
          </p:cNvSpPr>
          <p:nvPr>
            <p:ph type="body" idx="4294967295"/>
          </p:nvPr>
        </p:nvSpPr>
        <p:spPr bwMode="auto">
          <a:xfrm>
            <a:off x="232834" y="1653268"/>
            <a:ext cx="7920566" cy="4786313"/>
          </a:xfrm>
          <a:prstGeom prst="rect">
            <a:avLst/>
          </a:prstGeom>
          <a:noFill/>
          <a:extLst/>
        </p:spPr>
        <p:txBody>
          <a:bodyPr/>
          <a:lstStyle/>
          <a:p>
            <a:pPr>
              <a:lnSpc>
                <a:spcPct val="90000"/>
              </a:lnSpc>
              <a:buSzPct val="125000"/>
              <a:buFont typeface="Arial" panose="020B0604020202020204" pitchFamily="34" charset="0"/>
              <a:buChar char="•"/>
            </a:pPr>
            <a:r>
              <a:rPr lang="en-US" sz="2800" dirty="0">
                <a:latin typeface="Arial" pitchFamily="34" charset="0"/>
              </a:rPr>
              <a:t>Adopt formal policy (public)</a:t>
            </a:r>
          </a:p>
          <a:p>
            <a:pPr lvl="1">
              <a:lnSpc>
                <a:spcPct val="90000"/>
              </a:lnSpc>
              <a:buFont typeface="Wingdings" panose="05000000000000000000" pitchFamily="2" charset="2"/>
              <a:buChar char="§"/>
            </a:pPr>
            <a:r>
              <a:rPr lang="en-US" sz="2400" dirty="0">
                <a:latin typeface="Arial" pitchFamily="34" charset="0"/>
              </a:rPr>
              <a:t>Factors to be taken into account in pricing</a:t>
            </a:r>
          </a:p>
          <a:p>
            <a:pPr lvl="1">
              <a:lnSpc>
                <a:spcPct val="90000"/>
              </a:lnSpc>
              <a:buFont typeface="Wingdings" panose="05000000000000000000" pitchFamily="2" charset="2"/>
              <a:buChar char="§"/>
            </a:pPr>
            <a:r>
              <a:rPr lang="en-US" sz="2400" dirty="0">
                <a:latin typeface="Arial" pitchFamily="34" charset="0"/>
              </a:rPr>
              <a:t>Intent to recover full cost?</a:t>
            </a:r>
          </a:p>
          <a:p>
            <a:pPr lvl="1">
              <a:lnSpc>
                <a:spcPct val="90000"/>
              </a:lnSpc>
              <a:buFont typeface="Wingdings" panose="05000000000000000000" pitchFamily="2" charset="2"/>
              <a:buChar char="§"/>
            </a:pPr>
            <a:r>
              <a:rPr lang="en-US" sz="2400" dirty="0">
                <a:latin typeface="Arial" pitchFamily="34" charset="0"/>
              </a:rPr>
              <a:t>Circumstances where more or less than 100% recovery permitted</a:t>
            </a:r>
          </a:p>
          <a:p>
            <a:pPr lvl="1">
              <a:lnSpc>
                <a:spcPct val="90000"/>
              </a:lnSpc>
              <a:buFont typeface="Wingdings" panose="05000000000000000000" pitchFamily="2" charset="2"/>
              <a:buChar char="§"/>
            </a:pPr>
            <a:r>
              <a:rPr lang="en-US" sz="2400" dirty="0">
                <a:latin typeface="Arial" pitchFamily="34" charset="0"/>
              </a:rPr>
              <a:t>Rationale for not recovering full cost</a:t>
            </a:r>
          </a:p>
          <a:p>
            <a:pPr>
              <a:lnSpc>
                <a:spcPct val="90000"/>
              </a:lnSpc>
              <a:buSzPct val="125000"/>
              <a:buFont typeface="Arial" panose="020B0604020202020204" pitchFamily="34" charset="0"/>
              <a:buChar char="•"/>
            </a:pPr>
            <a:r>
              <a:rPr lang="en-US" sz="2800" dirty="0">
                <a:latin typeface="Arial" pitchFamily="34" charset="0"/>
              </a:rPr>
              <a:t>Full cost should be calculated to provide a basis for setting fees or charges</a:t>
            </a:r>
          </a:p>
          <a:p>
            <a:pPr>
              <a:lnSpc>
                <a:spcPct val="90000"/>
              </a:lnSpc>
              <a:buSzPct val="125000"/>
              <a:buFont typeface="Arial" panose="020B0604020202020204" pitchFamily="34" charset="0"/>
              <a:buChar char="•"/>
            </a:pPr>
            <a:r>
              <a:rPr lang="en-US" sz="2800" dirty="0">
                <a:latin typeface="Arial" pitchFamily="34" charset="0"/>
              </a:rPr>
              <a:t>Review and update regularly</a:t>
            </a:r>
          </a:p>
        </p:txBody>
      </p:sp>
      <p:sp>
        <p:nvSpPr>
          <p:cNvPr id="4"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20</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33297887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09600"/>
            <a:ext cx="8382000" cy="5632311"/>
          </a:xfrm>
          <a:prstGeom prst="rect">
            <a:avLst/>
          </a:prstGeom>
        </p:spPr>
        <p:txBody>
          <a:bodyPr wrap="square">
            <a:spAutoFit/>
          </a:bodyPr>
          <a:lstStyle/>
          <a:p>
            <a:pPr marL="342900" indent="-342900">
              <a:buFont typeface="Arial" panose="020B0604020202020204" pitchFamily="34" charset="0"/>
              <a:buChar char="•"/>
            </a:pPr>
            <a:r>
              <a:rPr lang="en-US" sz="2400" dirty="0"/>
              <a:t>As a part of the budget process, the Board set water rates that will go into effect on January 1, 2016</a:t>
            </a:r>
            <a:r>
              <a:rPr lang="en-US" sz="2400" dirty="0" smtClean="0"/>
              <a:t>.</a:t>
            </a:r>
          </a:p>
          <a:p>
            <a:endParaRPr lang="en-US" sz="2400" dirty="0"/>
          </a:p>
          <a:p>
            <a:pPr marL="342900" indent="-342900">
              <a:buFont typeface="Arial" panose="020B0604020202020204" pitchFamily="34" charset="0"/>
              <a:buChar char="•"/>
            </a:pPr>
            <a:r>
              <a:rPr lang="en-US" sz="2400" dirty="0"/>
              <a:t>The planned water rate adjustment is 2.5% based on a cost of service analysis. This represents an impact of $1/month for the typical residential customer. The main cost drivers that make an increase in 2016 necessary are investments in infrastructure replacement, labor expenses, security enhancements, and a gradual decline in indoor water use</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2016 rate is consistent with WaterOne’s approach to avoid rate volatility by creating incremental rate adjustments. </a:t>
            </a:r>
            <a:r>
              <a:rPr lang="en-US" sz="2400" dirty="0" smtClean="0"/>
              <a:t> Stable</a:t>
            </a:r>
            <a:r>
              <a:rPr lang="en-US" sz="2400" dirty="0"/>
              <a:t>, predictable rates are preferred by customers and promote the growth of the local economy. </a:t>
            </a:r>
          </a:p>
          <a:p>
            <a:endParaRPr lang="en-US" sz="2400" dirty="0"/>
          </a:p>
        </p:txBody>
      </p:sp>
      <p:sp>
        <p:nvSpPr>
          <p:cNvPr id="6" name="Rectangle 5"/>
          <p:cNvSpPr/>
          <p:nvPr/>
        </p:nvSpPr>
        <p:spPr>
          <a:xfrm>
            <a:off x="6705600" y="153888"/>
            <a:ext cx="1266244" cy="307777"/>
          </a:xfrm>
          <a:prstGeom prst="rect">
            <a:avLst/>
          </a:prstGeom>
        </p:spPr>
        <p:txBody>
          <a:bodyPr wrap="none">
            <a:spAutoFit/>
          </a:bodyPr>
          <a:lstStyle/>
          <a:p>
            <a:r>
              <a:rPr lang="en-US" sz="1400" b="1" dirty="0"/>
              <a:t>WaterOne, </a:t>
            </a:r>
            <a:r>
              <a:rPr lang="en-US" sz="1400" b="1" dirty="0" smtClean="0"/>
              <a:t>KS.</a:t>
            </a:r>
            <a:endParaRPr lang="en-US" sz="1400" b="1" dirty="0"/>
          </a:p>
        </p:txBody>
      </p:sp>
      <p:sp>
        <p:nvSpPr>
          <p:cNvPr id="9"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21</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65878604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19417"/>
            <a:ext cx="880872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857067"/>
            <a:ext cx="8720488" cy="486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535622" y="1"/>
            <a:ext cx="1412181"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Pinellas County, </a:t>
            </a:r>
            <a:r>
              <a:rPr lang="en-US" sz="1200" dirty="0" smtClean="0">
                <a:latin typeface="Times New Roman" panose="02020603050405020304" pitchFamily="18" charset="0"/>
                <a:cs typeface="Times New Roman" panose="02020603050405020304" pitchFamily="18" charset="0"/>
              </a:rPr>
              <a:t>FL</a:t>
            </a:r>
            <a:endParaRPr lang="en-US" sz="1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145388386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idx="4294967295"/>
          </p:nvPr>
        </p:nvSpPr>
        <p:spPr bwMode="auto">
          <a:xfrm>
            <a:off x="792163" y="442913"/>
            <a:ext cx="7285037" cy="381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r>
              <a:rPr lang="en-US" sz="3200" dirty="0" smtClean="0">
                <a:solidFill>
                  <a:srgbClr val="007033"/>
                </a:solidFill>
                <a:latin typeface="Arial" pitchFamily="34" charset="0"/>
              </a:rPr>
              <a:t>5. Establishing an Effective Grants Policy</a:t>
            </a:r>
          </a:p>
        </p:txBody>
      </p:sp>
      <p:sp>
        <p:nvSpPr>
          <p:cNvPr id="7" name="Rectangle 6"/>
          <p:cNvSpPr/>
          <p:nvPr/>
        </p:nvSpPr>
        <p:spPr>
          <a:xfrm>
            <a:off x="187385" y="1361999"/>
            <a:ext cx="8042216" cy="5262979"/>
          </a:xfrm>
          <a:prstGeom prst="rect">
            <a:avLst/>
          </a:prstGeom>
        </p:spPr>
        <p:txBody>
          <a:bodyPr wrap="square">
            <a:spAutoFit/>
          </a:bodyPr>
          <a:lstStyle/>
          <a:p>
            <a:pPr marL="342900" indent="-342900">
              <a:buFont typeface="Arial" pitchFamily="34" charset="0"/>
              <a:buChar char="•"/>
            </a:pPr>
            <a:r>
              <a:rPr lang="en-US" sz="2800" dirty="0" smtClean="0"/>
              <a:t>Provides staff guidance </a:t>
            </a:r>
            <a:r>
              <a:rPr lang="en-US" sz="2800" dirty="0"/>
              <a:t>to staff </a:t>
            </a:r>
            <a:r>
              <a:rPr lang="en-US" sz="2800" dirty="0" smtClean="0"/>
              <a:t>in </a:t>
            </a:r>
            <a:r>
              <a:rPr lang="en-US" sz="2800" dirty="0"/>
              <a:t>order to maximize the benefits and minimize the </a:t>
            </a:r>
            <a:r>
              <a:rPr lang="en-US" sz="2800" dirty="0" smtClean="0"/>
              <a:t>risks of receiving grants.</a:t>
            </a:r>
          </a:p>
          <a:p>
            <a:pPr marL="342900" indent="-342900">
              <a:buFont typeface="Arial" pitchFamily="34" charset="0"/>
              <a:buChar char="•"/>
            </a:pPr>
            <a:r>
              <a:rPr lang="en-US" sz="2800" dirty="0" smtClean="0"/>
              <a:t>Identifies formal steps </a:t>
            </a:r>
            <a:r>
              <a:rPr lang="en-US" sz="2800" dirty="0"/>
              <a:t>to take prior to applying for or accepting </a:t>
            </a:r>
            <a:r>
              <a:rPr lang="en-US" sz="2800" dirty="0" smtClean="0"/>
              <a:t>a grant.</a:t>
            </a:r>
          </a:p>
          <a:p>
            <a:pPr marL="342900" indent="-342900">
              <a:buFont typeface="Arial" pitchFamily="34" charset="0"/>
              <a:buChar char="•"/>
            </a:pPr>
            <a:r>
              <a:rPr lang="en-US" sz="2800" dirty="0" smtClean="0"/>
              <a:t>Policy should include, at a minimum, </a:t>
            </a:r>
            <a:r>
              <a:rPr lang="en-US" sz="2800" dirty="0"/>
              <a:t>the </a:t>
            </a:r>
            <a:r>
              <a:rPr lang="en-US" sz="2800" dirty="0" smtClean="0"/>
              <a:t>following:</a:t>
            </a:r>
          </a:p>
          <a:p>
            <a:pPr marL="914400" lvl="1" indent="-457200">
              <a:buClr>
                <a:schemeClr val="bg2"/>
              </a:buClr>
              <a:buFont typeface="Wingdings" panose="05000000000000000000" pitchFamily="2" charset="2"/>
              <a:buChar char="§"/>
            </a:pPr>
            <a:r>
              <a:rPr lang="en-US" sz="2800" i="1" dirty="0" smtClean="0"/>
              <a:t>Grants </a:t>
            </a:r>
            <a:r>
              <a:rPr lang="en-US" sz="2800" i="1" dirty="0"/>
              <a:t>identification and </a:t>
            </a:r>
            <a:r>
              <a:rPr lang="en-US" sz="2800" i="1" dirty="0" smtClean="0"/>
              <a:t>application</a:t>
            </a:r>
            <a:r>
              <a:rPr lang="en-US" sz="2800" dirty="0"/>
              <a:t>     </a:t>
            </a:r>
          </a:p>
          <a:p>
            <a:pPr marL="914400" lvl="1" indent="-457200">
              <a:buClr>
                <a:schemeClr val="bg2"/>
              </a:buClr>
              <a:buFont typeface="Wingdings" panose="05000000000000000000" pitchFamily="2" charset="2"/>
              <a:buChar char="§"/>
            </a:pPr>
            <a:r>
              <a:rPr lang="en-US" sz="2800" i="1" dirty="0"/>
              <a:t>Strategic </a:t>
            </a:r>
            <a:r>
              <a:rPr lang="en-US" sz="2800" i="1" dirty="0" smtClean="0"/>
              <a:t>alignment</a:t>
            </a:r>
            <a:r>
              <a:rPr lang="en-US" sz="2800" dirty="0"/>
              <a:t> </a:t>
            </a:r>
            <a:endParaRPr lang="en-US" sz="2800" dirty="0" smtClean="0"/>
          </a:p>
          <a:p>
            <a:pPr marL="914400" lvl="1" indent="-457200">
              <a:buClr>
                <a:schemeClr val="bg2"/>
              </a:buClr>
              <a:buFont typeface="Wingdings" panose="05000000000000000000" pitchFamily="2" charset="2"/>
              <a:buChar char="§"/>
            </a:pPr>
            <a:r>
              <a:rPr lang="en-US" sz="2800" i="1" dirty="0" smtClean="0"/>
              <a:t>Funding analysis</a:t>
            </a:r>
            <a:endParaRPr lang="en-US" sz="2800" i="1" dirty="0"/>
          </a:p>
          <a:p>
            <a:pPr marL="914400" lvl="1" indent="-457200">
              <a:buClr>
                <a:schemeClr val="bg2"/>
              </a:buClr>
              <a:buFont typeface="Wingdings" panose="05000000000000000000" pitchFamily="2" charset="2"/>
              <a:buChar char="§"/>
            </a:pPr>
            <a:r>
              <a:rPr lang="en-US" sz="2800" i="1" dirty="0"/>
              <a:t>Evaluation prior to renewal or grant </a:t>
            </a:r>
            <a:r>
              <a:rPr lang="en-US" sz="2800" i="1" dirty="0" smtClean="0"/>
              <a:t>continuation</a:t>
            </a:r>
            <a:endParaRPr lang="en-US" sz="2800" dirty="0" smtClean="0"/>
          </a:p>
          <a:p>
            <a:pPr marL="914400" lvl="1" indent="-457200">
              <a:buClr>
                <a:schemeClr val="bg2"/>
              </a:buClr>
              <a:buFont typeface="Wingdings" panose="05000000000000000000" pitchFamily="2" charset="2"/>
              <a:buChar char="§"/>
            </a:pPr>
            <a:r>
              <a:rPr lang="en-US" sz="2800" i="1" dirty="0" smtClean="0"/>
              <a:t>Administrative </a:t>
            </a:r>
            <a:r>
              <a:rPr lang="en-US" sz="2800" i="1" dirty="0"/>
              <a:t>and operational </a:t>
            </a:r>
            <a:r>
              <a:rPr lang="en-US" sz="2800" i="1" dirty="0" smtClean="0"/>
              <a:t>support</a:t>
            </a:r>
            <a:endParaRPr lang="en-US" sz="2800" dirty="0"/>
          </a:p>
        </p:txBody>
      </p:sp>
      <p:sp>
        <p:nvSpPr>
          <p:cNvPr id="4" name="Slide Number Placeholder 3"/>
          <p:cNvSpPr txBox="1">
            <a:spLocks/>
          </p:cNvSpPr>
          <p:nvPr/>
        </p:nvSpPr>
        <p:spPr>
          <a:xfrm>
            <a:off x="8595360" y="563880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4641647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867401" y="152400"/>
            <a:ext cx="2471920" cy="30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400" dirty="0" smtClean="0">
                <a:latin typeface="Times New Roman" pitchFamily="18" charset="0"/>
              </a:rPr>
              <a:t>Coconino County, AZ.</a:t>
            </a:r>
            <a:endParaRPr lang="en-US" sz="1400" dirty="0">
              <a:latin typeface="Times New Roman" pitchFamily="18" charset="0"/>
            </a:endParaRPr>
          </a:p>
        </p:txBody>
      </p:sp>
      <p:pic>
        <p:nvPicPr>
          <p:cNvPr id="4098" name="Picture 2" descr="I:\DATA\WP50\BudgetProgramFiles\JFishbein\Third Book\Chapter examples\Chapter 10\Pages from coconino.pdf - Adobe Acrobat Pr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3506" y="394710"/>
            <a:ext cx="7080293" cy="623469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92867200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idx="4294967295"/>
          </p:nvPr>
        </p:nvSpPr>
        <p:spPr bwMode="auto">
          <a:xfrm>
            <a:off x="156869" y="455906"/>
            <a:ext cx="8072731" cy="7048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007033"/>
                </a:solidFill>
                <a:latin typeface="Arial" pitchFamily="34" charset="0"/>
              </a:rPr>
              <a:t>6. Creating a Comprehensive Risk Management Program</a:t>
            </a:r>
          </a:p>
        </p:txBody>
      </p:sp>
      <p:sp>
        <p:nvSpPr>
          <p:cNvPr id="179202" name="Rectangle 3"/>
          <p:cNvSpPr>
            <a:spLocks noGrp="1" noChangeArrowheads="1"/>
          </p:cNvSpPr>
          <p:nvPr>
            <p:ph type="body" idx="4294967295"/>
          </p:nvPr>
        </p:nvSpPr>
        <p:spPr bwMode="auto">
          <a:xfrm>
            <a:off x="444500" y="1804135"/>
            <a:ext cx="7556500" cy="4114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Autofit/>
          </a:bodyPr>
          <a:lstStyle/>
          <a:p>
            <a:pPr>
              <a:lnSpc>
                <a:spcPct val="80000"/>
              </a:lnSpc>
              <a:buSzPct val="125000"/>
              <a:buFont typeface="Arial" panose="020B0604020202020204" pitchFamily="34" charset="0"/>
              <a:buChar char="•"/>
            </a:pPr>
            <a:r>
              <a:rPr lang="en-US" sz="2800" dirty="0" smtClean="0">
                <a:latin typeface="Arial" pitchFamily="34" charset="0"/>
              </a:rPr>
              <a:t>Identify potential events that may affect the government adversely</a:t>
            </a:r>
          </a:p>
          <a:p>
            <a:pPr>
              <a:lnSpc>
                <a:spcPct val="80000"/>
              </a:lnSpc>
              <a:buSzPct val="125000"/>
              <a:buFont typeface="Arial" panose="020B0604020202020204" pitchFamily="34" charset="0"/>
              <a:buChar char="•"/>
            </a:pPr>
            <a:r>
              <a:rPr lang="en-US" sz="2800" dirty="0" smtClean="0">
                <a:latin typeface="Arial" pitchFamily="34" charset="0"/>
              </a:rPr>
              <a:t>Protect and minimize risks to the government’s property, services and employees</a:t>
            </a:r>
          </a:p>
          <a:p>
            <a:pPr>
              <a:lnSpc>
                <a:spcPct val="80000"/>
              </a:lnSpc>
              <a:buSzPct val="125000"/>
              <a:buFont typeface="Arial" panose="020B0604020202020204" pitchFamily="34" charset="0"/>
              <a:buChar char="•"/>
            </a:pPr>
            <a:r>
              <a:rPr lang="en-US" sz="2800" dirty="0" smtClean="0">
                <a:latin typeface="Arial" pitchFamily="34" charset="0"/>
              </a:rPr>
              <a:t>Grown in importance due to:</a:t>
            </a:r>
          </a:p>
          <a:p>
            <a:pPr lvl="1">
              <a:lnSpc>
                <a:spcPct val="80000"/>
              </a:lnSpc>
              <a:buFont typeface="Wingdings" panose="05000000000000000000" pitchFamily="2" charset="2"/>
              <a:buChar char="§"/>
            </a:pPr>
            <a:r>
              <a:rPr lang="en-US" sz="2400" dirty="0" smtClean="0">
                <a:latin typeface="Arial" pitchFamily="34" charset="0"/>
              </a:rPr>
              <a:t>Legal, political, medical liabilities</a:t>
            </a:r>
          </a:p>
          <a:p>
            <a:pPr lvl="1">
              <a:lnSpc>
                <a:spcPct val="80000"/>
              </a:lnSpc>
              <a:buFont typeface="Wingdings" panose="05000000000000000000" pitchFamily="2" charset="2"/>
              <a:buChar char="§"/>
            </a:pPr>
            <a:r>
              <a:rPr lang="en-US" sz="2400" dirty="0" smtClean="0">
                <a:latin typeface="Arial" pitchFamily="34" charset="0"/>
              </a:rPr>
              <a:t>Increased use of technology</a:t>
            </a:r>
          </a:p>
          <a:p>
            <a:pPr lvl="1">
              <a:lnSpc>
                <a:spcPct val="80000"/>
              </a:lnSpc>
              <a:buFont typeface="Wingdings" panose="05000000000000000000" pitchFamily="2" charset="2"/>
              <a:buChar char="§"/>
            </a:pPr>
            <a:r>
              <a:rPr lang="en-US" sz="2400" dirty="0" smtClean="0">
                <a:latin typeface="Arial" pitchFamily="34" charset="0"/>
              </a:rPr>
              <a:t>Higher litigation costs</a:t>
            </a:r>
          </a:p>
          <a:p>
            <a:pPr>
              <a:lnSpc>
                <a:spcPct val="80000"/>
              </a:lnSpc>
              <a:buSzPct val="125000"/>
              <a:buFont typeface="Arial" panose="020B0604020202020204" pitchFamily="34" charset="0"/>
              <a:buChar char="•"/>
            </a:pPr>
            <a:r>
              <a:rPr lang="en-US" sz="2800" dirty="0" smtClean="0">
                <a:latin typeface="Arial" pitchFamily="34" charset="0"/>
              </a:rPr>
              <a:t>Following </a:t>
            </a:r>
            <a:r>
              <a:rPr lang="en-US" sz="2800" b="1" i="1" dirty="0" smtClean="0">
                <a:solidFill>
                  <a:srgbClr val="34519A"/>
                </a:solidFill>
                <a:latin typeface="Arial" pitchFamily="34" charset="0"/>
              </a:rPr>
              <a:t>5 steps </a:t>
            </a:r>
            <a:r>
              <a:rPr lang="en-US" sz="2800" dirty="0" smtClean="0">
                <a:latin typeface="Arial" pitchFamily="34" charset="0"/>
              </a:rPr>
              <a:t>should be included in an effective risk management program: </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25</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83773329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idx="4294967295"/>
          </p:nvPr>
        </p:nvSpPr>
        <p:spPr bwMode="auto">
          <a:xfrm>
            <a:off x="646407" y="467665"/>
            <a:ext cx="7430794" cy="112847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007033"/>
                </a:solidFill>
                <a:latin typeface="Arial" pitchFamily="34" charset="0"/>
              </a:rPr>
              <a:t>6. Creating a Comprehensive Risk Management Program</a:t>
            </a:r>
          </a:p>
        </p:txBody>
      </p:sp>
      <p:sp>
        <p:nvSpPr>
          <p:cNvPr id="181250" name="Rectangle 3"/>
          <p:cNvSpPr>
            <a:spLocks noGrp="1" noChangeArrowheads="1"/>
          </p:cNvSpPr>
          <p:nvPr>
            <p:ph type="body" idx="4294967295"/>
          </p:nvPr>
        </p:nvSpPr>
        <p:spPr bwMode="auto">
          <a:xfrm>
            <a:off x="147638" y="1810497"/>
            <a:ext cx="8234362" cy="42714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marL="514350" indent="-514350">
              <a:lnSpc>
                <a:spcPct val="80000"/>
              </a:lnSpc>
              <a:buClr>
                <a:srgbClr val="34519A"/>
              </a:buClr>
              <a:buSzPct val="100000"/>
              <a:buFont typeface="+mj-lt"/>
              <a:buAutoNum type="arabicPeriod"/>
            </a:pPr>
            <a:r>
              <a:rPr lang="en-US" sz="2800" i="1" dirty="0" smtClean="0">
                <a:latin typeface="Arial" pitchFamily="34" charset="0"/>
              </a:rPr>
              <a:t>Risk identification</a:t>
            </a:r>
          </a:p>
          <a:p>
            <a:pPr lvl="1">
              <a:lnSpc>
                <a:spcPct val="80000"/>
              </a:lnSpc>
              <a:buSzPct val="100000"/>
            </a:pPr>
            <a:r>
              <a:rPr lang="en-US" sz="2400" dirty="0" smtClean="0">
                <a:latin typeface="Arial" pitchFamily="34" charset="0"/>
              </a:rPr>
              <a:t>Physical environment (disasters &amp; infrastructure)</a:t>
            </a:r>
          </a:p>
          <a:p>
            <a:pPr lvl="1">
              <a:lnSpc>
                <a:spcPct val="80000"/>
              </a:lnSpc>
              <a:buSzPct val="100000"/>
            </a:pPr>
            <a:r>
              <a:rPr lang="en-US" sz="2400" dirty="0" smtClean="0">
                <a:latin typeface="Arial" pitchFamily="34" charset="0"/>
              </a:rPr>
              <a:t>Legal environment (laws and legal precedents)</a:t>
            </a:r>
          </a:p>
          <a:p>
            <a:pPr lvl="1">
              <a:lnSpc>
                <a:spcPct val="80000"/>
              </a:lnSpc>
              <a:buSzPct val="100000"/>
            </a:pPr>
            <a:r>
              <a:rPr lang="en-US" sz="2400" dirty="0" smtClean="0">
                <a:latin typeface="Arial" pitchFamily="34" charset="0"/>
              </a:rPr>
              <a:t>Operational environment (day-to-day activities within the organization, workforce demographics)</a:t>
            </a:r>
          </a:p>
          <a:p>
            <a:pPr lvl="1">
              <a:lnSpc>
                <a:spcPct val="80000"/>
              </a:lnSpc>
              <a:buSzPct val="100000"/>
            </a:pPr>
            <a:r>
              <a:rPr lang="en-US" sz="2400" dirty="0" smtClean="0">
                <a:latin typeface="Arial" pitchFamily="34" charset="0"/>
              </a:rPr>
              <a:t>Political environment </a:t>
            </a:r>
          </a:p>
          <a:p>
            <a:pPr lvl="1">
              <a:lnSpc>
                <a:spcPct val="80000"/>
              </a:lnSpc>
              <a:buSzPct val="100000"/>
            </a:pPr>
            <a:r>
              <a:rPr lang="en-US" sz="2400" dirty="0" smtClean="0">
                <a:latin typeface="Arial" pitchFamily="34" charset="0"/>
              </a:rPr>
              <a:t>Social/community environment </a:t>
            </a:r>
          </a:p>
          <a:p>
            <a:pPr lvl="1">
              <a:lnSpc>
                <a:spcPct val="80000"/>
              </a:lnSpc>
              <a:buSzPct val="100000"/>
            </a:pPr>
            <a:r>
              <a:rPr lang="en-US" sz="2400" dirty="0" smtClean="0">
                <a:latin typeface="Arial" pitchFamily="34" charset="0"/>
              </a:rPr>
              <a:t>Economic environment </a:t>
            </a:r>
          </a:p>
          <a:p>
            <a:pPr lvl="1">
              <a:lnSpc>
                <a:spcPct val="80000"/>
              </a:lnSpc>
              <a:buSzPct val="100000"/>
            </a:pPr>
            <a:r>
              <a:rPr lang="en-US" sz="2400" dirty="0" smtClean="0">
                <a:latin typeface="Arial" pitchFamily="34" charset="0"/>
              </a:rPr>
              <a:t>Internal environment (the attitude of individuals towards risk)</a:t>
            </a:r>
          </a:p>
          <a:p>
            <a:pPr marL="0" indent="0">
              <a:lnSpc>
                <a:spcPct val="80000"/>
              </a:lnSpc>
              <a:buClr>
                <a:srgbClr val="34519A"/>
              </a:buClr>
              <a:buSzPct val="125000"/>
              <a:buNone/>
            </a:pPr>
            <a:endParaRPr lang="en-US" sz="2200" dirty="0" smtClean="0">
              <a:latin typeface="Arial" pitchFamily="34" charset="0"/>
            </a:endParaRP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26</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8110281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4294967295"/>
          </p:nvPr>
        </p:nvSpPr>
        <p:spPr bwMode="auto">
          <a:xfrm>
            <a:off x="828136" y="1810497"/>
            <a:ext cx="7096664" cy="42714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marL="514350" indent="-514350">
              <a:lnSpc>
                <a:spcPct val="80000"/>
              </a:lnSpc>
              <a:buClr>
                <a:srgbClr val="34519A"/>
              </a:buClr>
              <a:buSzPct val="100000"/>
              <a:buFont typeface="+mj-lt"/>
              <a:buAutoNum type="arabicPeriod" startAt="2"/>
            </a:pPr>
            <a:r>
              <a:rPr lang="en-US" sz="2800" i="1" dirty="0" smtClean="0">
                <a:latin typeface="Arial" pitchFamily="34" charset="0"/>
              </a:rPr>
              <a:t>Risk evaluation</a:t>
            </a:r>
          </a:p>
          <a:p>
            <a:pPr lvl="2">
              <a:lnSpc>
                <a:spcPct val="80000"/>
              </a:lnSpc>
              <a:buClr>
                <a:srgbClr val="C00000"/>
              </a:buClr>
              <a:buSzPct val="100000"/>
            </a:pPr>
            <a:r>
              <a:rPr lang="en-US" sz="2400" dirty="0" smtClean="0">
                <a:latin typeface="Arial" pitchFamily="34" charset="0"/>
              </a:rPr>
              <a:t>Frequency and severity</a:t>
            </a:r>
          </a:p>
          <a:p>
            <a:pPr marL="514350" indent="-514350">
              <a:lnSpc>
                <a:spcPct val="80000"/>
              </a:lnSpc>
              <a:buClr>
                <a:srgbClr val="34519A"/>
              </a:buClr>
              <a:buSzPct val="100000"/>
              <a:buFont typeface="+mj-lt"/>
              <a:buAutoNum type="arabicPeriod" startAt="3"/>
            </a:pPr>
            <a:r>
              <a:rPr lang="en-US" sz="2800" i="1" dirty="0" smtClean="0">
                <a:latin typeface="Arial" pitchFamily="34" charset="0"/>
              </a:rPr>
              <a:t>Risk treatment</a:t>
            </a:r>
          </a:p>
          <a:p>
            <a:pPr lvl="2">
              <a:lnSpc>
                <a:spcPct val="80000"/>
              </a:lnSpc>
              <a:buClr>
                <a:srgbClr val="C00000"/>
              </a:buClr>
              <a:buSzPct val="100000"/>
            </a:pPr>
            <a:r>
              <a:rPr lang="en-US" sz="2400" dirty="0" smtClean="0">
                <a:latin typeface="Arial" pitchFamily="34" charset="0"/>
              </a:rPr>
              <a:t>Loss prevention and control (training, workshops, etc)</a:t>
            </a:r>
          </a:p>
          <a:p>
            <a:pPr lvl="2">
              <a:lnSpc>
                <a:spcPct val="80000"/>
              </a:lnSpc>
              <a:buClr>
                <a:srgbClr val="C00000"/>
              </a:buClr>
              <a:buSzPct val="100000"/>
            </a:pPr>
            <a:r>
              <a:rPr lang="en-US" sz="2400" dirty="0" smtClean="0">
                <a:latin typeface="Arial" pitchFamily="34" charset="0"/>
              </a:rPr>
              <a:t>Risk transfer (financial, contractual, etc)</a:t>
            </a:r>
          </a:p>
          <a:p>
            <a:pPr lvl="2">
              <a:lnSpc>
                <a:spcPct val="80000"/>
              </a:lnSpc>
              <a:buClr>
                <a:srgbClr val="C00000"/>
              </a:buClr>
              <a:buSzPct val="100000"/>
            </a:pPr>
            <a:r>
              <a:rPr lang="en-US" sz="2400" dirty="0" smtClean="0">
                <a:latin typeface="Arial" pitchFamily="34" charset="0"/>
              </a:rPr>
              <a:t>Risk retention (self insures)</a:t>
            </a:r>
          </a:p>
          <a:p>
            <a:pPr lvl="2">
              <a:lnSpc>
                <a:spcPct val="80000"/>
              </a:lnSpc>
              <a:buClr>
                <a:srgbClr val="C00000"/>
              </a:buClr>
              <a:buSzPct val="100000"/>
            </a:pPr>
            <a:r>
              <a:rPr lang="en-US" sz="2400" dirty="0" smtClean="0">
                <a:latin typeface="Arial" pitchFamily="34" charset="0"/>
              </a:rPr>
              <a:t>Risk avoidance</a:t>
            </a:r>
          </a:p>
          <a:p>
            <a:pPr marL="514350" indent="-514350">
              <a:lnSpc>
                <a:spcPct val="80000"/>
              </a:lnSpc>
              <a:buClr>
                <a:srgbClr val="34519A"/>
              </a:buClr>
              <a:buSzPct val="100000"/>
              <a:buFont typeface="+mj-lt"/>
              <a:buAutoNum type="arabicPeriod" startAt="3"/>
            </a:pPr>
            <a:r>
              <a:rPr lang="en-US" sz="2800" i="1" dirty="0" smtClean="0">
                <a:latin typeface="Arial" pitchFamily="34" charset="0"/>
              </a:rPr>
              <a:t>Risk management implementation</a:t>
            </a:r>
          </a:p>
          <a:p>
            <a:pPr marL="514350" indent="-514350">
              <a:lnSpc>
                <a:spcPct val="80000"/>
              </a:lnSpc>
              <a:buClr>
                <a:srgbClr val="34519A"/>
              </a:buClr>
              <a:buSzPct val="100000"/>
              <a:buFont typeface="+mj-lt"/>
              <a:buAutoNum type="arabicPeriod" startAt="3"/>
            </a:pPr>
            <a:r>
              <a:rPr lang="en-US" sz="2800" i="1" dirty="0" smtClean="0">
                <a:latin typeface="Arial" pitchFamily="34" charset="0"/>
              </a:rPr>
              <a:t>Risk management review</a:t>
            </a:r>
          </a:p>
        </p:txBody>
      </p:sp>
      <p:sp>
        <p:nvSpPr>
          <p:cNvPr id="4" name="Rectangle 2"/>
          <p:cNvSpPr>
            <a:spLocks noGrp="1" noChangeArrowheads="1"/>
          </p:cNvSpPr>
          <p:nvPr>
            <p:ph type="title" idx="4294967295"/>
          </p:nvPr>
        </p:nvSpPr>
        <p:spPr bwMode="auto">
          <a:xfrm>
            <a:off x="609600" y="228600"/>
            <a:ext cx="7659394" cy="112847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007033"/>
                </a:solidFill>
                <a:latin typeface="Arial" pitchFamily="34" charset="0"/>
              </a:rPr>
              <a:t>6. Creating a Comprehensive Risk Management Program</a:t>
            </a: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27</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94686325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idx="4294967295"/>
          </p:nvPr>
        </p:nvSpPr>
        <p:spPr bwMode="auto">
          <a:xfrm>
            <a:off x="573634" y="76200"/>
            <a:ext cx="7808366" cy="381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r>
              <a:rPr lang="en-US" sz="3200" dirty="0" smtClean="0">
                <a:solidFill>
                  <a:srgbClr val="007033"/>
                </a:solidFill>
                <a:latin typeface="Arial" pitchFamily="34" charset="0"/>
              </a:rPr>
              <a:t>7. Achieving a Structurally Balanced Budget</a:t>
            </a:r>
          </a:p>
        </p:txBody>
      </p:sp>
      <p:sp>
        <p:nvSpPr>
          <p:cNvPr id="251906" name="Rectangle 3"/>
          <p:cNvSpPr>
            <a:spLocks noGrp="1" noChangeArrowheads="1"/>
          </p:cNvSpPr>
          <p:nvPr>
            <p:ph type="body" idx="4294967295"/>
          </p:nvPr>
        </p:nvSpPr>
        <p:spPr bwMode="auto">
          <a:xfrm>
            <a:off x="76200" y="533400"/>
            <a:ext cx="8382000" cy="475701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Autofit/>
          </a:bodyPr>
          <a:lstStyle/>
          <a:p>
            <a:pPr>
              <a:buClr>
                <a:srgbClr val="34519A"/>
              </a:buClr>
              <a:buSzPct val="125000"/>
              <a:buFont typeface="Arial" pitchFamily="34" charset="0"/>
              <a:buChar char="•"/>
            </a:pPr>
            <a:r>
              <a:rPr lang="en-US" sz="2800" dirty="0" smtClean="0"/>
              <a:t>Clarify distinction </a:t>
            </a:r>
            <a:r>
              <a:rPr lang="en-US" sz="2800" dirty="0"/>
              <a:t>between satisfying </a:t>
            </a:r>
            <a:r>
              <a:rPr lang="en-US" sz="2800" dirty="0" smtClean="0"/>
              <a:t>a </a:t>
            </a:r>
            <a:r>
              <a:rPr lang="en-US" sz="2800" dirty="0"/>
              <a:t>statutory definition and </a:t>
            </a:r>
            <a:r>
              <a:rPr lang="en-US" sz="2800" dirty="0" smtClean="0"/>
              <a:t>a </a:t>
            </a:r>
            <a:r>
              <a:rPr lang="en-US" sz="2800" dirty="0"/>
              <a:t>true structurally balanced budget.</a:t>
            </a:r>
          </a:p>
          <a:p>
            <a:pPr>
              <a:buClr>
                <a:srgbClr val="34519A"/>
              </a:buClr>
              <a:buSzPct val="125000"/>
              <a:buFont typeface="Arial" pitchFamily="34" charset="0"/>
              <a:buChar char="•"/>
            </a:pPr>
            <a:r>
              <a:rPr lang="en-US" sz="2800" dirty="0" smtClean="0"/>
              <a:t>Define </a:t>
            </a:r>
            <a:r>
              <a:rPr lang="en-US" sz="2800" dirty="0"/>
              <a:t>parameters for achieving and maintaining structural balance </a:t>
            </a:r>
            <a:r>
              <a:rPr lang="en-US" sz="2800" dirty="0" smtClean="0"/>
              <a:t>whereby </a:t>
            </a:r>
            <a:r>
              <a:rPr lang="en-US" sz="2800" dirty="0"/>
              <a:t>recurring revenues </a:t>
            </a:r>
            <a:r>
              <a:rPr lang="en-US" sz="2800" dirty="0" smtClean="0"/>
              <a:t>equal recurring </a:t>
            </a:r>
            <a:r>
              <a:rPr lang="en-US" sz="2800" dirty="0"/>
              <a:t>expenditures in the adopted budget.</a:t>
            </a:r>
          </a:p>
          <a:p>
            <a:pPr>
              <a:buClr>
                <a:srgbClr val="34519A"/>
              </a:buClr>
              <a:buSzPct val="125000"/>
              <a:buFont typeface="Arial" pitchFamily="34" charset="0"/>
              <a:buChar char="•"/>
            </a:pPr>
            <a:r>
              <a:rPr lang="en-US" sz="2800" dirty="0" smtClean="0"/>
              <a:t>Identify </a:t>
            </a:r>
            <a:r>
              <a:rPr lang="en-US" sz="2800" dirty="0"/>
              <a:t>key </a:t>
            </a:r>
            <a:r>
              <a:rPr lang="en-US" sz="2800" dirty="0" smtClean="0"/>
              <a:t>items, including:</a:t>
            </a:r>
          </a:p>
          <a:p>
            <a:pPr lvl="1">
              <a:buSzPct val="100000"/>
              <a:buFont typeface="Wingdings" panose="05000000000000000000" pitchFamily="2" charset="2"/>
              <a:buChar char="§"/>
            </a:pPr>
            <a:r>
              <a:rPr lang="en-US" sz="2400" i="1" dirty="0" smtClean="0"/>
              <a:t>Recurring </a:t>
            </a:r>
            <a:r>
              <a:rPr lang="en-US" sz="2400" i="1" dirty="0"/>
              <a:t>and non-recurring </a:t>
            </a:r>
            <a:r>
              <a:rPr lang="en-US" sz="2400" i="1" dirty="0" smtClean="0"/>
              <a:t>revenues</a:t>
            </a:r>
          </a:p>
          <a:p>
            <a:pPr lvl="1">
              <a:buSzPct val="100000"/>
              <a:buFont typeface="Wingdings" panose="05000000000000000000" pitchFamily="2" charset="2"/>
              <a:buChar char="§"/>
            </a:pPr>
            <a:r>
              <a:rPr lang="en-US" sz="2400" i="1" dirty="0" smtClean="0"/>
              <a:t>Recurring </a:t>
            </a:r>
            <a:r>
              <a:rPr lang="en-US" sz="2400" i="1" dirty="0"/>
              <a:t>and non-recurring </a:t>
            </a:r>
            <a:r>
              <a:rPr lang="en-US" sz="2400" i="1" dirty="0" smtClean="0"/>
              <a:t>expenditures</a:t>
            </a:r>
          </a:p>
          <a:p>
            <a:pPr lvl="1">
              <a:buSzPct val="100000"/>
              <a:buFont typeface="Wingdings" panose="05000000000000000000" pitchFamily="2" charset="2"/>
              <a:buChar char="§"/>
            </a:pPr>
            <a:r>
              <a:rPr lang="en-US" sz="2400" i="1" dirty="0" smtClean="0"/>
              <a:t>Reserves</a:t>
            </a:r>
            <a:endParaRPr lang="en-US" sz="2400" i="1" dirty="0"/>
          </a:p>
          <a:p>
            <a:pPr>
              <a:buClr>
                <a:srgbClr val="34519A"/>
              </a:buClr>
              <a:buSzPct val="125000"/>
            </a:pPr>
            <a:r>
              <a:rPr lang="en-US" sz="2800" dirty="0"/>
              <a:t>Adopt a formal, written policy calling for structural balance of the budget. </a:t>
            </a:r>
          </a:p>
          <a:p>
            <a:pPr>
              <a:buClr>
                <a:srgbClr val="34519A"/>
              </a:buClr>
              <a:buSzPct val="125000"/>
            </a:pPr>
            <a:r>
              <a:rPr lang="en-US" sz="2800" dirty="0"/>
              <a:t>Require the budget presentation to clearly identify how recurring revenues are aligned with or </a:t>
            </a:r>
            <a:r>
              <a:rPr lang="en-US" sz="2800" dirty="0" smtClean="0"/>
              <a:t>not aligned </a:t>
            </a:r>
            <a:r>
              <a:rPr lang="en-US" sz="2800" dirty="0"/>
              <a:t>with recurring expenditures.</a:t>
            </a:r>
            <a:endParaRPr lang="en-US" sz="2800" dirty="0" smtClean="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28</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76200"/>
            <a:ext cx="391888" cy="457200"/>
          </a:xfrm>
          <a:prstGeom prst="rect">
            <a:avLst/>
          </a:prstGeom>
        </p:spPr>
      </p:pic>
    </p:spTree>
    <p:extLst>
      <p:ext uri="{BB962C8B-B14F-4D97-AF65-F5344CB8AC3E}">
        <p14:creationId xmlns:p14="http://schemas.microsoft.com/office/powerpoint/2010/main" val="177723568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554003" y="0"/>
            <a:ext cx="1751798" cy="3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p>
            <a:pPr defTabSz="954088"/>
            <a:r>
              <a:rPr lang="en-US" sz="1400" dirty="0" smtClean="0">
                <a:latin typeface="Times New Roman" pitchFamily="18" charset="0"/>
              </a:rPr>
              <a:t>Maricopa County, AZ</a:t>
            </a:r>
            <a:endParaRPr lang="en-US" sz="1400" dirty="0">
              <a:latin typeface="Times New Roman" pitchFamily="18"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29</a:t>
            </a:fld>
            <a:endParaRPr lang="en-US" dirty="0">
              <a:solidFill>
                <a:schemeClr val="bg1"/>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26720" y="312614"/>
            <a:ext cx="8382000" cy="63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9229210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828800"/>
            <a:ext cx="884872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19200"/>
            <a:ext cx="3079440" cy="32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20" r="-332" b="-23964"/>
          <a:stretch/>
        </p:blipFill>
        <p:spPr>
          <a:xfrm>
            <a:off x="5157568" y="2286000"/>
            <a:ext cx="3107379" cy="405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1200" y="3657600"/>
            <a:ext cx="3091436" cy="3099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6200" y="6478588"/>
            <a:ext cx="3541713" cy="368300"/>
          </a:xfrm>
          <a:prstGeom prst="rect">
            <a:avLst/>
          </a:prstGeom>
        </p:spPr>
        <p:txBody>
          <a:bodyPr wrap="none">
            <a:spAutoFit/>
          </a:bodyPr>
          <a:lstStyle/>
          <a:p>
            <a:pPr eaLnBrk="1" fontAlgn="auto" hangingPunct="1">
              <a:spcBef>
                <a:spcPts val="0"/>
              </a:spcBef>
              <a:spcAft>
                <a:spcPts val="0"/>
              </a:spcAft>
              <a:defRPr/>
            </a:pPr>
            <a:r>
              <a:rPr lang="en-US" dirty="0">
                <a:solidFill>
                  <a:prstClr val="black"/>
                </a:solidFill>
                <a:latin typeface="Calibri"/>
                <a:ea typeface="+mn-ea"/>
              </a:rPr>
              <a:t>http://www.gfoa.org/best-practices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
        <p:nvSpPr>
          <p:cNvPr id="12" name="Rectangle 2"/>
          <p:cNvSpPr>
            <a:spLocks noChangeArrowheads="1"/>
          </p:cNvSpPr>
          <p:nvPr/>
        </p:nvSpPr>
        <p:spPr bwMode="auto">
          <a:xfrm>
            <a:off x="3505150" y="27717"/>
            <a:ext cx="1236208" cy="6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spAutoFit/>
          </a:bodyPr>
          <a:lstStyle/>
          <a:p>
            <a:pPr>
              <a:spcBef>
                <a:spcPct val="50000"/>
              </a:spcBef>
            </a:pPr>
            <a:r>
              <a:rPr lang="en-US" sz="3600" dirty="0" smtClean="0">
                <a:latin typeface="Times New Roman" pitchFamily="18" charset="0"/>
              </a:rPr>
              <a:t>Links</a:t>
            </a:r>
            <a:endParaRPr lang="en-US" sz="3600" dirty="0">
              <a:latin typeface="Times New Roman" pitchFamily="18" charset="0"/>
            </a:endParaRPr>
          </a:p>
        </p:txBody>
      </p:sp>
    </p:spTree>
    <p:extLst>
      <p:ext uri="{BB962C8B-B14F-4D97-AF65-F5344CB8AC3E}">
        <p14:creationId xmlns:p14="http://schemas.microsoft.com/office/powerpoint/2010/main" val="767672"/>
      </p:ext>
    </p:extLst>
  </p:cSld>
  <p:clrMapOvr>
    <a:masterClrMapping/>
  </p:clrMapOvr>
  <p:transition spd="slow"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353985" y="57257"/>
            <a:ext cx="1819922" cy="3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p>
            <a:pPr defTabSz="954088"/>
            <a:r>
              <a:rPr lang="en-US" sz="1400" dirty="0" smtClean="0">
                <a:latin typeface="Times New Roman" pitchFamily="18" charset="0"/>
              </a:rPr>
              <a:t>Maricopa County, AZ</a:t>
            </a:r>
            <a:endParaRPr lang="en-US" sz="1400" dirty="0">
              <a:latin typeface="Times New Roman" pitchFamily="18" charset="0"/>
            </a:endParaRPr>
          </a:p>
        </p:txBody>
      </p:sp>
      <p:sp>
        <p:nvSpPr>
          <p:cNvPr id="7"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30</a:t>
            </a:fld>
            <a:endParaRPr lang="en-US" dirty="0">
              <a:solidFill>
                <a:schemeClr val="bg1"/>
              </a:solidFill>
            </a:endParaRP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11813"/>
            <a:ext cx="8382000" cy="111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6396" y="1447800"/>
            <a:ext cx="806320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74550359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533400" y="438830"/>
            <a:ext cx="7086600" cy="510268"/>
          </a:xfrm>
          <a:prstGeom prst="rect">
            <a:avLst/>
          </a:prstGeom>
          <a:noFill/>
          <a:extLst/>
        </p:spPr>
        <p:txBody>
          <a:bodyPr/>
          <a:lstStyle/>
          <a:p>
            <a:pPr algn="ctr"/>
            <a:r>
              <a:rPr lang="en-US" sz="3200" dirty="0" smtClean="0">
                <a:solidFill>
                  <a:srgbClr val="007033"/>
                </a:solidFill>
                <a:latin typeface="Arial" pitchFamily="34" charset="0"/>
              </a:rPr>
              <a:t>8. Business Preparedness</a:t>
            </a:r>
            <a:br>
              <a:rPr lang="en-US" sz="3200" dirty="0" smtClean="0">
                <a:solidFill>
                  <a:srgbClr val="007033"/>
                </a:solidFill>
                <a:latin typeface="Arial" pitchFamily="34" charset="0"/>
              </a:rPr>
            </a:br>
            <a:r>
              <a:rPr lang="en-US" sz="3200" dirty="0" smtClean="0">
                <a:solidFill>
                  <a:srgbClr val="007033"/>
                </a:solidFill>
                <a:latin typeface="Arial" pitchFamily="34" charset="0"/>
              </a:rPr>
              <a:t>and Continuity Guidelines</a:t>
            </a:r>
            <a:endParaRPr lang="en-US" sz="3200" dirty="0">
              <a:solidFill>
                <a:srgbClr val="007033"/>
              </a:solidFill>
              <a:latin typeface="Arial" pitchFamily="34" charset="0"/>
            </a:endParaRPr>
          </a:p>
        </p:txBody>
      </p:sp>
      <p:sp>
        <p:nvSpPr>
          <p:cNvPr id="54274" name="Rectangle 3"/>
          <p:cNvSpPr>
            <a:spLocks noGrp="1" noChangeArrowheads="1"/>
          </p:cNvSpPr>
          <p:nvPr>
            <p:ph type="body" idx="4294967295"/>
          </p:nvPr>
        </p:nvSpPr>
        <p:spPr bwMode="auto">
          <a:xfrm>
            <a:off x="433807" y="1844866"/>
            <a:ext cx="7795793" cy="4555934"/>
          </a:xfrm>
          <a:prstGeom prst="rect">
            <a:avLst/>
          </a:prstGeom>
          <a:noFill/>
          <a:extLst/>
        </p:spPr>
        <p:txBody>
          <a:bodyPr>
            <a:normAutofit/>
          </a:bodyPr>
          <a:lstStyle/>
          <a:p>
            <a:pPr>
              <a:lnSpc>
                <a:spcPct val="80000"/>
              </a:lnSpc>
              <a:buSzPct val="125000"/>
              <a:buFont typeface="Arial" panose="020B0604020202020204" pitchFamily="34" charset="0"/>
              <a:buChar char="•"/>
            </a:pPr>
            <a:r>
              <a:rPr lang="en-US" sz="2800" dirty="0" smtClean="0">
                <a:latin typeface="Arial" pitchFamily="34" charset="0"/>
              </a:rPr>
              <a:t>Develop, </a:t>
            </a:r>
            <a:r>
              <a:rPr lang="en-US" sz="2800" dirty="0">
                <a:latin typeface="Arial" pitchFamily="34" charset="0"/>
              </a:rPr>
              <a:t>test, and maintain a plan to continue basic business </a:t>
            </a:r>
            <a:r>
              <a:rPr lang="en-US" sz="2800" dirty="0" smtClean="0">
                <a:latin typeface="Arial" pitchFamily="34" charset="0"/>
              </a:rPr>
              <a:t>operations.</a:t>
            </a:r>
            <a:endParaRPr lang="en-US" sz="2800" dirty="0">
              <a:latin typeface="Arial" pitchFamily="34" charset="0"/>
            </a:endParaRPr>
          </a:p>
          <a:p>
            <a:pPr>
              <a:lnSpc>
                <a:spcPct val="80000"/>
              </a:lnSpc>
              <a:buSzPct val="125000"/>
              <a:buFont typeface="Arial" panose="020B0604020202020204" pitchFamily="34" charset="0"/>
              <a:buChar char="•"/>
            </a:pPr>
            <a:r>
              <a:rPr lang="en-US" sz="2800" dirty="0">
                <a:latin typeface="Arial" pitchFamily="34" charset="0"/>
              </a:rPr>
              <a:t>Assess </a:t>
            </a:r>
            <a:r>
              <a:rPr lang="en-US" sz="2800" dirty="0" smtClean="0">
                <a:latin typeface="Arial" pitchFamily="34" charset="0"/>
              </a:rPr>
              <a:t>unique risks. </a:t>
            </a:r>
            <a:endParaRPr lang="en-US" sz="2800" dirty="0">
              <a:latin typeface="Arial" pitchFamily="34" charset="0"/>
            </a:endParaRPr>
          </a:p>
          <a:p>
            <a:pPr>
              <a:lnSpc>
                <a:spcPct val="80000"/>
              </a:lnSpc>
              <a:buSzPct val="125000"/>
              <a:buFont typeface="Arial" panose="020B0604020202020204" pitchFamily="34" charset="0"/>
              <a:buChar char="•"/>
            </a:pPr>
            <a:r>
              <a:rPr lang="en-US" sz="2800" dirty="0" smtClean="0">
                <a:latin typeface="Arial" pitchFamily="34" charset="0"/>
              </a:rPr>
              <a:t>Strategy should </a:t>
            </a:r>
            <a:r>
              <a:rPr lang="en-US" sz="2800" dirty="0">
                <a:latin typeface="Arial" pitchFamily="34" charset="0"/>
              </a:rPr>
              <a:t>mitigate risks and control </a:t>
            </a:r>
            <a:r>
              <a:rPr lang="en-US" sz="2800" dirty="0" smtClean="0">
                <a:latin typeface="Arial" pitchFamily="34" charset="0"/>
              </a:rPr>
              <a:t>costs.</a:t>
            </a:r>
          </a:p>
          <a:p>
            <a:pPr>
              <a:lnSpc>
                <a:spcPct val="90000"/>
              </a:lnSpc>
              <a:buSzPct val="125000"/>
              <a:buFont typeface="Arial" panose="020B0604020202020204" pitchFamily="34" charset="0"/>
              <a:buChar char="•"/>
            </a:pPr>
            <a:r>
              <a:rPr lang="en-US" sz="2800" dirty="0" smtClean="0">
                <a:latin typeface="Arial" pitchFamily="34" charset="0"/>
              </a:rPr>
              <a:t>External planning resources </a:t>
            </a:r>
            <a:endParaRPr lang="en-US" sz="28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U.S. Dept. of Homeland Security, Center for Domestic Preparedness (CDP) – assessment and testing</a:t>
            </a:r>
            <a:endParaRPr lang="en-US" sz="24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FEMA guidelines</a:t>
            </a:r>
            <a:endParaRPr lang="en-US" sz="2400" dirty="0">
              <a:latin typeface="Arial" pitchFamily="34" charset="0"/>
            </a:endParaRPr>
          </a:p>
          <a:p>
            <a:pPr lvl="2">
              <a:lnSpc>
                <a:spcPct val="80000"/>
              </a:lnSpc>
              <a:buFont typeface="Wingdings" panose="05000000000000000000" pitchFamily="2" charset="2"/>
              <a:buChar char="ü"/>
            </a:pPr>
            <a:endParaRPr lang="en-US" sz="2800" dirty="0">
              <a:latin typeface="Arial" pitchFamily="34" charset="0"/>
            </a:endParaRPr>
          </a:p>
          <a:p>
            <a:pPr lvl="2">
              <a:lnSpc>
                <a:spcPct val="80000"/>
              </a:lnSpc>
              <a:buFont typeface="Wingdings" panose="05000000000000000000" pitchFamily="2" charset="2"/>
              <a:buChar char="ü"/>
            </a:pPr>
            <a:endParaRPr lang="en-US" sz="2800" dirty="0" smtClean="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31</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82055856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152400" y="438830"/>
            <a:ext cx="8305800" cy="510268"/>
          </a:xfrm>
          <a:prstGeom prst="rect">
            <a:avLst/>
          </a:prstGeom>
          <a:noFill/>
          <a:extLst/>
        </p:spPr>
        <p:txBody>
          <a:bodyPr/>
          <a:lstStyle/>
          <a:p>
            <a:pPr algn="ctr"/>
            <a:r>
              <a:rPr lang="en-US" sz="3200" dirty="0" smtClean="0">
                <a:solidFill>
                  <a:srgbClr val="007033"/>
                </a:solidFill>
                <a:latin typeface="Arial" pitchFamily="34" charset="0"/>
              </a:rPr>
              <a:t>8. Business Preparedness</a:t>
            </a:r>
            <a:br>
              <a:rPr lang="en-US" sz="3200" dirty="0" smtClean="0">
                <a:solidFill>
                  <a:srgbClr val="007033"/>
                </a:solidFill>
                <a:latin typeface="Arial" pitchFamily="34" charset="0"/>
              </a:rPr>
            </a:br>
            <a:r>
              <a:rPr lang="en-US" sz="3200" dirty="0" smtClean="0">
                <a:solidFill>
                  <a:srgbClr val="007033"/>
                </a:solidFill>
                <a:latin typeface="Arial" pitchFamily="34" charset="0"/>
              </a:rPr>
              <a:t>and Continuity Guidelines</a:t>
            </a:r>
            <a:endParaRPr lang="en-US" sz="3200" dirty="0">
              <a:solidFill>
                <a:srgbClr val="007033"/>
              </a:solidFill>
              <a:latin typeface="Arial" pitchFamily="34" charset="0"/>
            </a:endParaRPr>
          </a:p>
        </p:txBody>
      </p:sp>
      <p:sp>
        <p:nvSpPr>
          <p:cNvPr id="54274" name="Rectangle 3"/>
          <p:cNvSpPr>
            <a:spLocks noGrp="1" noChangeArrowheads="1"/>
          </p:cNvSpPr>
          <p:nvPr>
            <p:ph type="body" idx="4294967295"/>
          </p:nvPr>
        </p:nvSpPr>
        <p:spPr bwMode="auto">
          <a:xfrm>
            <a:off x="433807" y="1767226"/>
            <a:ext cx="7871993" cy="4111908"/>
          </a:xfrm>
          <a:prstGeom prst="rect">
            <a:avLst/>
          </a:prstGeom>
          <a:noFill/>
          <a:extLst/>
        </p:spPr>
        <p:txBody>
          <a:bodyPr/>
          <a:lstStyle/>
          <a:p>
            <a:pPr>
              <a:lnSpc>
                <a:spcPct val="90000"/>
              </a:lnSpc>
              <a:buSzPct val="125000"/>
              <a:buFont typeface="Arial" panose="020B0604020202020204" pitchFamily="34" charset="0"/>
              <a:buChar char="•"/>
            </a:pPr>
            <a:r>
              <a:rPr lang="en-US" sz="2800" dirty="0" smtClean="0">
                <a:latin typeface="Arial" pitchFamily="34" charset="0"/>
              </a:rPr>
              <a:t>Other planning considerations </a:t>
            </a:r>
            <a:endParaRPr lang="en-US" sz="28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Plan compliance with OSHA, EPA, local, state and other federal requirements</a:t>
            </a:r>
            <a:endParaRPr lang="en-US" sz="24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Risk management (insurance coverage)</a:t>
            </a:r>
          </a:p>
          <a:p>
            <a:pPr lvl="1">
              <a:lnSpc>
                <a:spcPct val="90000"/>
              </a:lnSpc>
              <a:buFont typeface="Wingdings" panose="05000000000000000000" pitchFamily="2" charset="2"/>
              <a:buChar char="§"/>
            </a:pPr>
            <a:r>
              <a:rPr lang="en-US" sz="2400" i="1" dirty="0" smtClean="0">
                <a:latin typeface="Arial" pitchFamily="34" charset="0"/>
              </a:rPr>
              <a:t>Administrative support functions (HR, purchasing, treasury, legal, risk management)</a:t>
            </a:r>
          </a:p>
          <a:p>
            <a:pPr lvl="1">
              <a:lnSpc>
                <a:spcPct val="90000"/>
              </a:lnSpc>
              <a:buFont typeface="Wingdings" panose="05000000000000000000" pitchFamily="2" charset="2"/>
              <a:buChar char="§"/>
            </a:pPr>
            <a:r>
              <a:rPr lang="en-US" sz="2400" dirty="0" smtClean="0">
                <a:latin typeface="Arial" pitchFamily="34" charset="0"/>
              </a:rPr>
              <a:t>Outsourced/recovery services (e.g. garbage collection) able to function during disruption</a:t>
            </a:r>
            <a:endParaRPr lang="en-US" sz="2400" dirty="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32</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14526104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353985" y="0"/>
            <a:ext cx="1819922" cy="3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p>
            <a:pPr defTabSz="954088"/>
            <a:r>
              <a:rPr lang="en-US" sz="1400" dirty="0" smtClean="0">
                <a:latin typeface="Times New Roman" pitchFamily="18" charset="0"/>
              </a:rPr>
              <a:t>City of Toronto, ON.</a:t>
            </a:r>
            <a:endParaRPr lang="en-US" sz="1400" dirty="0">
              <a:latin typeface="Times New Roman" pitchFamily="18" charset="0"/>
            </a:endParaRPr>
          </a:p>
        </p:txBody>
      </p:sp>
      <p:sp>
        <p:nvSpPr>
          <p:cNvPr id="5" name="Rectangle 4"/>
          <p:cNvSpPr/>
          <p:nvPr/>
        </p:nvSpPr>
        <p:spPr>
          <a:xfrm>
            <a:off x="0" y="457200"/>
            <a:ext cx="8382000" cy="5570756"/>
          </a:xfrm>
          <a:prstGeom prst="rect">
            <a:avLst/>
          </a:prstGeom>
        </p:spPr>
        <p:txBody>
          <a:bodyPr wrap="square">
            <a:spAutoFit/>
          </a:bodyPr>
          <a:lstStyle/>
          <a:p>
            <a:pPr marL="342900" indent="-342900">
              <a:buFont typeface="+mj-lt"/>
              <a:buAutoNum type="arabicPeriod"/>
            </a:pPr>
            <a:r>
              <a:rPr lang="en-US" sz="2800" dirty="0" smtClean="0"/>
              <a:t>Which </a:t>
            </a:r>
            <a:r>
              <a:rPr lang="en-US" sz="2800" dirty="0"/>
              <a:t>staff, materials, procedures and equipment are essential for keeping your business operating?</a:t>
            </a:r>
          </a:p>
          <a:p>
            <a:pPr marL="342900" lvl="0" indent="-342900">
              <a:buFont typeface="+mj-lt"/>
              <a:buAutoNum type="arabicPeriod"/>
            </a:pPr>
            <a:r>
              <a:rPr lang="en-US" sz="2800" dirty="0" smtClean="0"/>
              <a:t>Who </a:t>
            </a:r>
            <a:r>
              <a:rPr lang="en-US" sz="2800" dirty="0"/>
              <a:t>are your suppliers and other businesses you work with on a daily basis</a:t>
            </a:r>
            <a:r>
              <a:rPr lang="en-US" sz="2800" dirty="0" smtClean="0"/>
              <a:t>?</a:t>
            </a:r>
          </a:p>
          <a:p>
            <a:pPr marL="342900" indent="-342900">
              <a:buFont typeface="+mj-lt"/>
              <a:buAutoNum type="arabicPeriod"/>
            </a:pPr>
            <a:r>
              <a:rPr lang="en-US" sz="2800" dirty="0"/>
              <a:t>If your workplace becomes inaccessible, what's your plan? Developing a continuity of operations plan (COOP) is essential to your organization's health</a:t>
            </a:r>
            <a:r>
              <a:rPr lang="en-US" sz="2800" dirty="0" smtClean="0"/>
              <a:t>.</a:t>
            </a:r>
          </a:p>
          <a:p>
            <a:pPr marL="342900" lvl="0" indent="-342900">
              <a:buFont typeface="+mj-lt"/>
              <a:buAutoNum type="arabicPeriod"/>
            </a:pPr>
            <a:r>
              <a:rPr lang="en-US" sz="2800" dirty="0"/>
              <a:t>Convene a core team to develop your emergency plan</a:t>
            </a:r>
            <a:r>
              <a:rPr lang="en-US" sz="2800" dirty="0" smtClean="0"/>
              <a:t>.</a:t>
            </a:r>
          </a:p>
          <a:p>
            <a:pPr marL="342900" indent="-342900">
              <a:buFont typeface="+mj-lt"/>
              <a:buAutoNum type="arabicPeriod"/>
            </a:pPr>
            <a:r>
              <a:rPr lang="en-US" sz="2800" dirty="0"/>
              <a:t>Train everyone</a:t>
            </a:r>
            <a:r>
              <a:rPr lang="en-US" sz="2800" dirty="0" smtClean="0"/>
              <a:t>.</a:t>
            </a:r>
          </a:p>
          <a:p>
            <a:pPr marL="342900" lvl="0" indent="-342900">
              <a:buFont typeface="+mj-lt"/>
              <a:buAutoNum type="arabicPeriod"/>
            </a:pPr>
            <a:r>
              <a:rPr lang="en-US" sz="2800" dirty="0"/>
              <a:t>Work with other organizations</a:t>
            </a:r>
            <a:r>
              <a:rPr lang="en-US" sz="2800" dirty="0" smtClean="0"/>
              <a:t>.</a:t>
            </a:r>
          </a:p>
          <a:p>
            <a:pPr marL="342900" indent="-342900">
              <a:buFont typeface="+mj-lt"/>
              <a:buAutoNum type="arabicPeriod"/>
            </a:pPr>
            <a:r>
              <a:rPr lang="en-US" sz="2800" dirty="0"/>
              <a:t>Review your plans annually</a:t>
            </a:r>
            <a:r>
              <a:rPr lang="en-US" sz="2800" dirty="0" smtClean="0"/>
              <a:t>.</a:t>
            </a:r>
            <a:endParaRPr lang="en-US" sz="2000" dirty="0"/>
          </a:p>
          <a:p>
            <a:pPr marL="342900" lvl="0" indent="-342900">
              <a:buFont typeface="+mj-lt"/>
              <a:buAutoNum type="arabicPeriod"/>
            </a:pPr>
            <a:endParaRPr lang="en-US" sz="2000" dirty="0"/>
          </a:p>
        </p:txBody>
      </p:sp>
      <p:sp>
        <p:nvSpPr>
          <p:cNvPr id="6"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33</a:t>
            </a:fld>
            <a:endParaRPr lang="en-US"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87138991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bwMode="auto">
          <a:xfrm>
            <a:off x="772584" y="421518"/>
            <a:ext cx="7228416" cy="608069"/>
          </a:xfrm>
          <a:prstGeom prst="rect">
            <a:avLst/>
          </a:prstGeom>
          <a:noFill/>
          <a:extLst/>
        </p:spPr>
        <p:txBody>
          <a:bodyPr/>
          <a:lstStyle/>
          <a:p>
            <a:pPr algn="ctr"/>
            <a:r>
              <a:rPr lang="en-US" sz="3200" dirty="0" smtClean="0">
                <a:solidFill>
                  <a:srgbClr val="007033"/>
                </a:solidFill>
                <a:latin typeface="Arial" pitchFamily="34" charset="0"/>
              </a:rPr>
              <a:t>9. The </a:t>
            </a:r>
            <a:r>
              <a:rPr lang="en-US" sz="3200" dirty="0">
                <a:solidFill>
                  <a:srgbClr val="007033"/>
                </a:solidFill>
                <a:latin typeface="Arial" pitchFamily="34" charset="0"/>
              </a:rPr>
              <a:t>Public Finance Officers Role in </a:t>
            </a:r>
            <a:r>
              <a:rPr lang="en-US" sz="3200" dirty="0" smtClean="0">
                <a:solidFill>
                  <a:srgbClr val="007033"/>
                </a:solidFill>
                <a:latin typeface="Arial" pitchFamily="34" charset="0"/>
              </a:rPr>
              <a:t>Fiscal Sustainability</a:t>
            </a:r>
            <a:endParaRPr lang="en-US" sz="3200" dirty="0">
              <a:solidFill>
                <a:srgbClr val="007033"/>
              </a:solidFill>
              <a:latin typeface="Arial" pitchFamily="34" charset="0"/>
            </a:endParaRPr>
          </a:p>
        </p:txBody>
      </p:sp>
      <p:sp>
        <p:nvSpPr>
          <p:cNvPr id="171010" name="Rectangle 3"/>
          <p:cNvSpPr>
            <a:spLocks noGrp="1" noChangeArrowheads="1"/>
          </p:cNvSpPr>
          <p:nvPr>
            <p:ph type="body" idx="4294967295"/>
          </p:nvPr>
        </p:nvSpPr>
        <p:spPr bwMode="auto">
          <a:xfrm>
            <a:off x="783167" y="1571199"/>
            <a:ext cx="7217833" cy="4114034"/>
          </a:xfrm>
          <a:prstGeom prst="rect">
            <a:avLst/>
          </a:prstGeom>
          <a:noFill/>
          <a:extLst/>
        </p:spPr>
        <p:txBody>
          <a:bodyPr>
            <a:normAutofit lnSpcReduction="10000"/>
          </a:bodyPr>
          <a:lstStyle/>
          <a:p>
            <a:pPr>
              <a:lnSpc>
                <a:spcPct val="90000"/>
              </a:lnSpc>
              <a:buSzPct val="125000"/>
              <a:buFont typeface="Arial" panose="020B0604020202020204" pitchFamily="34" charset="0"/>
              <a:buChar char="•"/>
            </a:pPr>
            <a:r>
              <a:rPr lang="en-US" sz="3000" dirty="0">
                <a:latin typeface="Arial" pitchFamily="34" charset="0"/>
              </a:rPr>
              <a:t>Balance needed (“triple bottom line”)</a:t>
            </a:r>
          </a:p>
          <a:p>
            <a:pPr lvl="1">
              <a:lnSpc>
                <a:spcPct val="90000"/>
              </a:lnSpc>
              <a:buFont typeface="Wingdings" panose="05000000000000000000" pitchFamily="2" charset="2"/>
              <a:buChar char="§"/>
            </a:pPr>
            <a:r>
              <a:rPr lang="en-US" sz="2600" dirty="0">
                <a:latin typeface="Arial" pitchFamily="34" charset="0"/>
              </a:rPr>
              <a:t>Economy</a:t>
            </a:r>
          </a:p>
          <a:p>
            <a:pPr lvl="1">
              <a:lnSpc>
                <a:spcPct val="90000"/>
              </a:lnSpc>
              <a:buFont typeface="Wingdings" panose="05000000000000000000" pitchFamily="2" charset="2"/>
              <a:buChar char="§"/>
            </a:pPr>
            <a:r>
              <a:rPr lang="en-US" sz="2600" dirty="0">
                <a:latin typeface="Arial" pitchFamily="34" charset="0"/>
              </a:rPr>
              <a:t>Environment</a:t>
            </a:r>
          </a:p>
          <a:p>
            <a:pPr lvl="1">
              <a:lnSpc>
                <a:spcPct val="90000"/>
              </a:lnSpc>
              <a:buFont typeface="Wingdings" panose="05000000000000000000" pitchFamily="2" charset="2"/>
              <a:buChar char="§"/>
            </a:pPr>
            <a:r>
              <a:rPr lang="en-US" sz="2600" dirty="0">
                <a:latin typeface="Arial" pitchFamily="34" charset="0"/>
              </a:rPr>
              <a:t>Social Equity</a:t>
            </a:r>
          </a:p>
          <a:p>
            <a:pPr>
              <a:lnSpc>
                <a:spcPct val="90000"/>
              </a:lnSpc>
              <a:buSzPct val="125000"/>
              <a:buFont typeface="Arial" panose="020B0604020202020204" pitchFamily="34" charset="0"/>
              <a:buChar char="•"/>
            </a:pPr>
            <a:r>
              <a:rPr lang="en-US" sz="3000" dirty="0" smtClean="0">
                <a:latin typeface="Arial" pitchFamily="34" charset="0"/>
              </a:rPr>
              <a:t>Categories </a:t>
            </a:r>
            <a:r>
              <a:rPr lang="en-US" sz="3000" dirty="0">
                <a:latin typeface="Arial" pitchFamily="34" charset="0"/>
              </a:rPr>
              <a:t>of specific representations</a:t>
            </a:r>
            <a:endParaRPr lang="en-US" sz="3000" dirty="0">
              <a:latin typeface="TimesNewRoman" charset="0"/>
            </a:endParaRPr>
          </a:p>
          <a:p>
            <a:pPr lvl="1">
              <a:lnSpc>
                <a:spcPct val="90000"/>
              </a:lnSpc>
              <a:buFont typeface="Wingdings" panose="05000000000000000000" pitchFamily="2" charset="2"/>
              <a:buChar char="§"/>
            </a:pPr>
            <a:r>
              <a:rPr lang="en-US" sz="2600" dirty="0">
                <a:latin typeface="TimesNewRoman" charset="0"/>
              </a:rPr>
              <a:t>Define sustainability</a:t>
            </a:r>
          </a:p>
          <a:p>
            <a:pPr lvl="1">
              <a:lnSpc>
                <a:spcPct val="90000"/>
              </a:lnSpc>
              <a:buFont typeface="Wingdings" panose="05000000000000000000" pitchFamily="2" charset="2"/>
              <a:buChar char="§"/>
            </a:pPr>
            <a:r>
              <a:rPr lang="en-US" sz="2600" dirty="0">
                <a:latin typeface="TimesNewRoman" charset="0"/>
              </a:rPr>
              <a:t>Reporting</a:t>
            </a:r>
          </a:p>
          <a:p>
            <a:pPr lvl="1">
              <a:lnSpc>
                <a:spcPct val="90000"/>
              </a:lnSpc>
              <a:buFont typeface="Wingdings" panose="05000000000000000000" pitchFamily="2" charset="2"/>
              <a:buChar char="§"/>
            </a:pPr>
            <a:r>
              <a:rPr lang="en-US" sz="2600" dirty="0">
                <a:latin typeface="TimesNewRoman" charset="0"/>
              </a:rPr>
              <a:t>Analyze return on investment</a:t>
            </a:r>
          </a:p>
          <a:p>
            <a:pPr lvl="1">
              <a:lnSpc>
                <a:spcPct val="90000"/>
              </a:lnSpc>
              <a:buFont typeface="Wingdings" panose="05000000000000000000" pitchFamily="2" charset="2"/>
              <a:buChar char="§"/>
            </a:pPr>
            <a:r>
              <a:rPr lang="en-US" sz="2600" dirty="0">
                <a:latin typeface="TimesNewRoman" charset="0"/>
              </a:rPr>
              <a:t>Integrate sustainability goals into planning and budgeting</a:t>
            </a:r>
          </a:p>
          <a:p>
            <a:pPr lvl="1">
              <a:lnSpc>
                <a:spcPct val="90000"/>
              </a:lnSpc>
              <a:buFont typeface="Arial" pitchFamily="34" charset="0"/>
              <a:buNone/>
            </a:pPr>
            <a:endParaRPr lang="en-US" sz="2800" dirty="0">
              <a:latin typeface="Arial" pitchFamily="34" charset="0"/>
            </a:endParaRPr>
          </a:p>
          <a:p>
            <a:pPr lvl="1">
              <a:lnSpc>
                <a:spcPct val="90000"/>
              </a:lnSpc>
            </a:pPr>
            <a:endParaRPr lang="en-US" sz="2800" dirty="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07601566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ChangeArrowheads="1"/>
          </p:cNvSpPr>
          <p:nvPr/>
        </p:nvSpPr>
        <p:spPr bwMode="auto">
          <a:xfrm>
            <a:off x="6096000" y="37063"/>
            <a:ext cx="2132343" cy="3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p>
            <a:pPr defTabSz="953981"/>
            <a:r>
              <a:rPr lang="en-US" sz="1400" dirty="0">
                <a:latin typeface="Times New Roman" pitchFamily="18" charset="0"/>
              </a:rPr>
              <a:t>City of </a:t>
            </a:r>
            <a:r>
              <a:rPr lang="en-US" sz="1400" dirty="0" smtClean="0">
                <a:latin typeface="Times New Roman" pitchFamily="18" charset="0"/>
              </a:rPr>
              <a:t>Chicago, IL</a:t>
            </a:r>
            <a:endParaRPr lang="en-US" sz="1400" dirty="0">
              <a:latin typeface="Times New Roman" pitchFamily="18"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35</a:t>
            </a:fld>
            <a:endParaRPr 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2136"/>
            <a:ext cx="6026150" cy="523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562600"/>
            <a:ext cx="14287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36557435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bwMode="auto">
          <a:xfrm>
            <a:off x="346509" y="533400"/>
            <a:ext cx="8035491" cy="62163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007033"/>
                </a:solidFill>
                <a:latin typeface="Arial" pitchFamily="34" charset="0"/>
              </a:rPr>
              <a:t>10. The Public Finance Officers Role in Collective Bargaining</a:t>
            </a:r>
          </a:p>
        </p:txBody>
      </p:sp>
      <p:sp>
        <p:nvSpPr>
          <p:cNvPr id="171010" name="Rectangle 3"/>
          <p:cNvSpPr>
            <a:spLocks noGrp="1" noChangeArrowheads="1"/>
          </p:cNvSpPr>
          <p:nvPr>
            <p:ph type="body" idx="4294967295"/>
          </p:nvPr>
        </p:nvSpPr>
        <p:spPr bwMode="auto">
          <a:xfrm>
            <a:off x="562160" y="1931608"/>
            <a:ext cx="7362640" cy="411321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a:lnSpc>
                <a:spcPct val="90000"/>
              </a:lnSpc>
              <a:buSzPct val="125000"/>
              <a:buFont typeface="Arial" panose="020B0604020202020204" pitchFamily="34" charset="0"/>
              <a:buChar char="•"/>
            </a:pPr>
            <a:r>
              <a:rPr lang="en-US" sz="2800" dirty="0" smtClean="0">
                <a:latin typeface="Arial" pitchFamily="34" charset="0"/>
              </a:rPr>
              <a:t>Finance officer’s expertise should be utilized.</a:t>
            </a:r>
          </a:p>
          <a:p>
            <a:pPr>
              <a:lnSpc>
                <a:spcPct val="90000"/>
              </a:lnSpc>
              <a:buSzPct val="125000"/>
              <a:buFont typeface="Arial" panose="020B0604020202020204" pitchFamily="34" charset="0"/>
              <a:buChar char="•"/>
            </a:pPr>
            <a:r>
              <a:rPr lang="en-US" sz="2800" dirty="0" smtClean="0">
                <a:latin typeface="Arial" pitchFamily="34" charset="0"/>
              </a:rPr>
              <a:t>Develop timelines.</a:t>
            </a:r>
          </a:p>
          <a:p>
            <a:pPr>
              <a:lnSpc>
                <a:spcPct val="90000"/>
              </a:lnSpc>
              <a:buSzPct val="125000"/>
              <a:buFont typeface="Arial" panose="020B0604020202020204" pitchFamily="34" charset="0"/>
              <a:buChar char="•"/>
            </a:pPr>
            <a:r>
              <a:rPr lang="en-US" sz="2800" dirty="0" smtClean="0">
                <a:latin typeface="Arial" pitchFamily="34" charset="0"/>
              </a:rPr>
              <a:t>Prioritize issues.</a:t>
            </a:r>
          </a:p>
          <a:p>
            <a:pPr>
              <a:lnSpc>
                <a:spcPct val="90000"/>
              </a:lnSpc>
              <a:buSzPct val="125000"/>
              <a:buFont typeface="Arial" panose="020B0604020202020204" pitchFamily="34" charset="0"/>
              <a:buChar char="•"/>
            </a:pPr>
            <a:r>
              <a:rPr lang="en-US" sz="2800" dirty="0" smtClean="0">
                <a:latin typeface="Arial" pitchFamily="34" charset="0"/>
              </a:rPr>
              <a:t>Communicate financial pressures.</a:t>
            </a:r>
          </a:p>
          <a:p>
            <a:pPr>
              <a:lnSpc>
                <a:spcPct val="90000"/>
              </a:lnSpc>
              <a:buSzPct val="125000"/>
              <a:buFont typeface="Arial" panose="020B0604020202020204" pitchFamily="34" charset="0"/>
              <a:buChar char="•"/>
            </a:pPr>
            <a:r>
              <a:rPr lang="en-US" sz="2800" dirty="0" smtClean="0">
                <a:latin typeface="Arial" pitchFamily="34" charset="0"/>
              </a:rPr>
              <a:t>Evaluate renegotiation triggers.</a:t>
            </a:r>
          </a:p>
          <a:p>
            <a:pPr marL="0" indent="0">
              <a:lnSpc>
                <a:spcPct val="90000"/>
              </a:lnSpc>
              <a:buSzPct val="125000"/>
              <a:buNone/>
            </a:pPr>
            <a:r>
              <a:rPr lang="en-US" sz="2800" dirty="0" smtClean="0">
                <a:latin typeface="Arial" pitchFamily="34" charset="0"/>
              </a:rPr>
              <a:t> </a:t>
            </a:r>
            <a:endParaRPr lang="en-US" sz="2800" dirty="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4528190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bwMode="auto">
          <a:xfrm>
            <a:off x="346509" y="533400"/>
            <a:ext cx="7806891" cy="62163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007033"/>
                </a:solidFill>
                <a:latin typeface="Arial" pitchFamily="34" charset="0"/>
              </a:rPr>
              <a:t>10. The Public Finance Officers Role in Collective Bargaining</a:t>
            </a:r>
          </a:p>
        </p:txBody>
      </p:sp>
      <p:sp>
        <p:nvSpPr>
          <p:cNvPr id="171010" name="Rectangle 3"/>
          <p:cNvSpPr>
            <a:spLocks noGrp="1" noChangeArrowheads="1"/>
          </p:cNvSpPr>
          <p:nvPr>
            <p:ph type="body" idx="4294967295"/>
          </p:nvPr>
        </p:nvSpPr>
        <p:spPr bwMode="auto">
          <a:xfrm>
            <a:off x="562160" y="1922982"/>
            <a:ext cx="7438840" cy="411321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a:lnSpc>
                <a:spcPct val="90000"/>
              </a:lnSpc>
              <a:buSzPct val="125000"/>
              <a:buFont typeface="Arial" panose="020B0604020202020204" pitchFamily="34" charset="0"/>
              <a:buChar char="•"/>
            </a:pPr>
            <a:r>
              <a:rPr lang="en-US" sz="2800" dirty="0" smtClean="0">
                <a:latin typeface="Arial" pitchFamily="34" charset="0"/>
              </a:rPr>
              <a:t>Make peer comparisons.</a:t>
            </a:r>
          </a:p>
          <a:p>
            <a:pPr>
              <a:lnSpc>
                <a:spcPct val="90000"/>
              </a:lnSpc>
              <a:buSzPct val="125000"/>
              <a:buFont typeface="Arial" panose="020B0604020202020204" pitchFamily="34" charset="0"/>
              <a:buChar char="•"/>
            </a:pPr>
            <a:r>
              <a:rPr lang="en-US" sz="2800" dirty="0" smtClean="0">
                <a:latin typeface="Arial" pitchFamily="34" charset="0"/>
              </a:rPr>
              <a:t>Determine proposal costs and affordability.</a:t>
            </a:r>
          </a:p>
          <a:p>
            <a:pPr>
              <a:lnSpc>
                <a:spcPct val="90000"/>
              </a:lnSpc>
              <a:buSzPct val="125000"/>
              <a:buFont typeface="Arial" panose="020B0604020202020204" pitchFamily="34" charset="0"/>
              <a:buChar char="•"/>
            </a:pPr>
            <a:r>
              <a:rPr lang="en-US" sz="2800" dirty="0" smtClean="0">
                <a:latin typeface="Arial" pitchFamily="34" charset="0"/>
              </a:rPr>
              <a:t>Determine the effects on different employee units.</a:t>
            </a:r>
          </a:p>
          <a:p>
            <a:pPr>
              <a:lnSpc>
                <a:spcPct val="90000"/>
              </a:lnSpc>
              <a:buSzPct val="125000"/>
              <a:buFont typeface="Arial" panose="020B0604020202020204" pitchFamily="34" charset="0"/>
              <a:buChar char="•"/>
            </a:pPr>
            <a:r>
              <a:rPr lang="en-US" sz="2800" dirty="0" smtClean="0">
                <a:latin typeface="Arial" pitchFamily="34" charset="0"/>
              </a:rPr>
              <a:t>Evaluate retroactive proposals.</a:t>
            </a:r>
          </a:p>
          <a:p>
            <a:pPr>
              <a:lnSpc>
                <a:spcPct val="90000"/>
              </a:lnSpc>
              <a:buSzPct val="125000"/>
              <a:buFont typeface="Arial" panose="020B0604020202020204" pitchFamily="34" charset="0"/>
              <a:buChar char="•"/>
            </a:pPr>
            <a:r>
              <a:rPr lang="en-US" sz="2800" dirty="0" smtClean="0">
                <a:latin typeface="Arial" pitchFamily="34" charset="0"/>
              </a:rPr>
              <a:t>Consider one-time payments or non-financial incentives. </a:t>
            </a:r>
            <a:endParaRPr lang="en-US" sz="2800" dirty="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37</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69590270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idx="4294967295"/>
          </p:nvPr>
        </p:nvSpPr>
        <p:spPr bwMode="auto">
          <a:xfrm>
            <a:off x="792163" y="487302"/>
            <a:ext cx="7132637" cy="56026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r>
              <a:rPr lang="en-US" sz="3200" dirty="0" smtClean="0">
                <a:solidFill>
                  <a:srgbClr val="007033"/>
                </a:solidFill>
                <a:latin typeface="Arial" pitchFamily="34" charset="0"/>
              </a:rPr>
              <a:t>11. Key Issues in Succession Planning</a:t>
            </a:r>
          </a:p>
        </p:txBody>
      </p:sp>
      <p:sp>
        <p:nvSpPr>
          <p:cNvPr id="251906" name="Rectangle 3"/>
          <p:cNvSpPr>
            <a:spLocks noGrp="1" noChangeArrowheads="1"/>
          </p:cNvSpPr>
          <p:nvPr>
            <p:ph type="body" idx="4294967295"/>
          </p:nvPr>
        </p:nvSpPr>
        <p:spPr bwMode="auto">
          <a:xfrm>
            <a:off x="529993" y="1505100"/>
            <a:ext cx="7090007" cy="41132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Autofit/>
          </a:bodyPr>
          <a:lstStyle/>
          <a:p>
            <a:pPr>
              <a:buSzPct val="125000"/>
              <a:buFontTx/>
              <a:buChar char="•"/>
            </a:pPr>
            <a:r>
              <a:rPr lang="en-US" sz="2800" dirty="0" smtClean="0">
                <a:latin typeface="Arial" pitchFamily="34" charset="0"/>
              </a:rPr>
              <a:t>Develop an integrated approach to managing succession.   </a:t>
            </a:r>
          </a:p>
          <a:p>
            <a:pPr>
              <a:buSzPct val="125000"/>
              <a:buFontTx/>
              <a:buChar char="•"/>
            </a:pPr>
            <a:r>
              <a:rPr lang="en-US" sz="2800" dirty="0" smtClean="0">
                <a:latin typeface="Arial" pitchFamily="34" charset="0"/>
              </a:rPr>
              <a:t>Continually assess potential employee turnover. </a:t>
            </a:r>
          </a:p>
          <a:p>
            <a:pPr>
              <a:buSzPct val="125000"/>
              <a:buFontTx/>
              <a:buChar char="•"/>
            </a:pPr>
            <a:r>
              <a:rPr lang="en-US" sz="2800" dirty="0" smtClean="0">
                <a:latin typeface="Arial" pitchFamily="34" charset="0"/>
              </a:rPr>
              <a:t>Provide formal, written succession plans as  frameworks.  </a:t>
            </a:r>
          </a:p>
          <a:p>
            <a:pPr>
              <a:buSzPct val="125000"/>
              <a:buFontTx/>
              <a:buChar char="•"/>
            </a:pPr>
            <a:r>
              <a:rPr lang="en-US" sz="2800" dirty="0" smtClean="0">
                <a:latin typeface="Arial" pitchFamily="34" charset="0"/>
              </a:rPr>
              <a:t>Develop written policies and procedures to facilitate knowledge transfer.  </a:t>
            </a:r>
          </a:p>
          <a:p>
            <a:pPr>
              <a:buSzPct val="125000"/>
              <a:buFontTx/>
              <a:buChar char="•"/>
            </a:pPr>
            <a:r>
              <a:rPr lang="en-US" sz="2800" dirty="0" smtClean="0">
                <a:latin typeface="Arial" pitchFamily="34" charset="0"/>
              </a:rPr>
              <a:t>Leadership skills should be a key component.  </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38</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69140292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idx="4294967295"/>
          </p:nvPr>
        </p:nvSpPr>
        <p:spPr bwMode="auto">
          <a:xfrm>
            <a:off x="763588" y="457200"/>
            <a:ext cx="7237412" cy="56026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r>
              <a:rPr lang="en-US" sz="3200" dirty="0" smtClean="0">
                <a:solidFill>
                  <a:srgbClr val="007033"/>
                </a:solidFill>
                <a:latin typeface="Arial" pitchFamily="34" charset="0"/>
              </a:rPr>
              <a:t>11. Key Issues in Succession Planning</a:t>
            </a:r>
          </a:p>
        </p:txBody>
      </p:sp>
      <p:sp>
        <p:nvSpPr>
          <p:cNvPr id="251906" name="Rectangle 3"/>
          <p:cNvSpPr>
            <a:spLocks noGrp="1" noChangeArrowheads="1"/>
          </p:cNvSpPr>
          <p:nvPr>
            <p:ph type="body" idx="4294967295"/>
          </p:nvPr>
        </p:nvSpPr>
        <p:spPr bwMode="auto">
          <a:xfrm>
            <a:off x="525097" y="1505099"/>
            <a:ext cx="7704503" cy="41132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a:buSzPct val="125000"/>
              <a:buFontTx/>
              <a:buChar char="•"/>
            </a:pPr>
            <a:r>
              <a:rPr lang="en-US" sz="2800" dirty="0" smtClean="0">
                <a:latin typeface="Arial" pitchFamily="34" charset="0"/>
              </a:rPr>
              <a:t>Encourage personal professional development activities.</a:t>
            </a:r>
          </a:p>
          <a:p>
            <a:pPr>
              <a:buSzPct val="125000"/>
              <a:buFontTx/>
              <a:buChar char="•"/>
            </a:pPr>
            <a:r>
              <a:rPr lang="en-US" sz="2800" dirty="0" smtClean="0">
                <a:latin typeface="Arial" pitchFamily="34" charset="0"/>
              </a:rPr>
              <a:t>Design better recruitment and retention practices.</a:t>
            </a:r>
          </a:p>
          <a:p>
            <a:pPr>
              <a:buSzPct val="125000"/>
              <a:buFontTx/>
              <a:buChar char="•"/>
            </a:pPr>
            <a:r>
              <a:rPr lang="en-US" sz="2800" dirty="0" smtClean="0">
                <a:latin typeface="Arial" pitchFamily="34" charset="0"/>
              </a:rPr>
              <a:t>Consider collective bargaining agreements and how those agreements fit in. </a:t>
            </a:r>
          </a:p>
          <a:p>
            <a:pPr>
              <a:buSzPct val="125000"/>
              <a:buFontTx/>
              <a:buChar char="•"/>
            </a:pPr>
            <a:r>
              <a:rPr lang="en-US" sz="2800" dirty="0" smtClean="0">
                <a:latin typeface="Arial" pitchFamily="34" charset="0"/>
              </a:rPr>
              <a:t>Consider non-traditional hiring strategies. </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39</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0120167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13" y="1066800"/>
            <a:ext cx="8229600" cy="5715000"/>
          </a:xfrm>
        </p:spPr>
        <p:txBody>
          <a:bodyPr>
            <a:normAutofit/>
          </a:bodyPr>
          <a:lstStyle/>
          <a:p>
            <a:r>
              <a:rPr lang="en-US" sz="2800" dirty="0" smtClean="0"/>
              <a:t>Budget Awards home page</a:t>
            </a:r>
          </a:p>
          <a:p>
            <a:pPr lvl="1"/>
            <a:r>
              <a:rPr lang="en-US" sz="2600" dirty="0">
                <a:hlinkClick r:id="rId2"/>
              </a:rPr>
              <a:t>http://</a:t>
            </a:r>
            <a:r>
              <a:rPr lang="en-US" sz="2600" dirty="0" smtClean="0">
                <a:hlinkClick r:id="rId2"/>
              </a:rPr>
              <a:t>www.gfoa.org/budgetaward</a:t>
            </a:r>
            <a:endParaRPr lang="en-US" sz="2600" dirty="0" smtClean="0"/>
          </a:p>
          <a:p>
            <a:pPr marL="411480" lvl="1" indent="0">
              <a:buNone/>
            </a:pPr>
            <a:endParaRPr lang="en-US" sz="2600" dirty="0" smtClean="0"/>
          </a:p>
          <a:p>
            <a:pPr marL="411480" lvl="1" indent="0">
              <a:buNone/>
            </a:pPr>
            <a:endParaRPr lang="en-US" sz="2800" dirty="0" smtClean="0"/>
          </a:p>
          <a:p>
            <a:pPr marL="411480" lvl="1" indent="0">
              <a:buNone/>
            </a:pPr>
            <a:endParaRPr lang="en-US" sz="2800" dirty="0" smtClean="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a:t>
            </a:fld>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
        <p:nvSpPr>
          <p:cNvPr id="9" name="Rectangle 2"/>
          <p:cNvSpPr>
            <a:spLocks noChangeArrowheads="1"/>
          </p:cNvSpPr>
          <p:nvPr/>
        </p:nvSpPr>
        <p:spPr bwMode="auto">
          <a:xfrm>
            <a:off x="3505150" y="27717"/>
            <a:ext cx="1236208" cy="6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spAutoFit/>
          </a:bodyPr>
          <a:lstStyle/>
          <a:p>
            <a:pPr>
              <a:spcBef>
                <a:spcPct val="50000"/>
              </a:spcBef>
            </a:pPr>
            <a:r>
              <a:rPr lang="en-US" sz="3600" dirty="0" smtClean="0">
                <a:latin typeface="Times New Roman" pitchFamily="18" charset="0"/>
              </a:rPr>
              <a:t>Links</a:t>
            </a:r>
            <a:endParaRPr lang="en-US" sz="3600" dirty="0">
              <a:latin typeface="Times New Roman" pitchFamily="18"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47900"/>
            <a:ext cx="8229599"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71273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4662" y="80029"/>
            <a:ext cx="1552037"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City of </a:t>
            </a:r>
            <a:r>
              <a:rPr lang="en-US" sz="1400" dirty="0" smtClean="0">
                <a:latin typeface="Times New Roman" panose="02020603050405020304" pitchFamily="18" charset="0"/>
                <a:cs typeface="Times New Roman" panose="02020603050405020304" pitchFamily="18" charset="0"/>
              </a:rPr>
              <a:t>McMinnville, TN.</a:t>
            </a:r>
            <a:endParaRPr lang="en-US" sz="1400" dirty="0">
              <a:latin typeface="Times New Roman" panose="02020603050405020304" pitchFamily="18" charset="0"/>
              <a:cs typeface="Times New Roman" panose="02020603050405020304" pitchFamily="18" charset="0"/>
            </a:endParaRPr>
          </a:p>
        </p:txBody>
      </p:sp>
      <p:sp>
        <p:nvSpPr>
          <p:cNvPr id="6"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40</a:t>
            </a:fld>
            <a:endParaRPr lang="en-US" dirty="0">
              <a:solidFill>
                <a:schemeClr val="bg1"/>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8764" y="54751"/>
            <a:ext cx="6685898" cy="41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4800" y="861461"/>
            <a:ext cx="59864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67917437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1519" y="602199"/>
            <a:ext cx="71494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nchor="ctr"/>
          <a:lstStyle/>
          <a:p>
            <a:pPr algn="ctr" defTabSz="914051" eaLnBrk="0" hangingPunct="0">
              <a:lnSpc>
                <a:spcPct val="85000"/>
              </a:lnSpc>
            </a:pPr>
            <a:r>
              <a:rPr lang="en-US" sz="3200" dirty="0" smtClean="0">
                <a:solidFill>
                  <a:srgbClr val="007033"/>
                </a:solidFill>
              </a:rPr>
              <a:t>12. Ensuring Other </a:t>
            </a:r>
            <a:r>
              <a:rPr lang="en-US" sz="3200" dirty="0">
                <a:solidFill>
                  <a:srgbClr val="007033"/>
                </a:solidFill>
              </a:rPr>
              <a:t>Postemployment </a:t>
            </a:r>
            <a:r>
              <a:rPr lang="en-US" sz="3200" dirty="0" smtClean="0">
                <a:solidFill>
                  <a:srgbClr val="007033"/>
                </a:solidFill>
              </a:rPr>
              <a:t>Benefits (OPEB) Sustainability</a:t>
            </a:r>
            <a:endParaRPr lang="en-US" sz="3200" dirty="0">
              <a:solidFill>
                <a:srgbClr val="007033"/>
              </a:solidFill>
            </a:endParaRPr>
          </a:p>
        </p:txBody>
      </p:sp>
      <p:sp>
        <p:nvSpPr>
          <p:cNvPr id="2" name="TextBox 1"/>
          <p:cNvSpPr txBox="1"/>
          <p:nvPr/>
        </p:nvSpPr>
        <p:spPr>
          <a:xfrm>
            <a:off x="710213" y="1873189"/>
            <a:ext cx="7652552" cy="3970318"/>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i="1" dirty="0" smtClean="0"/>
              <a:t>Prefund benefits </a:t>
            </a:r>
            <a:r>
              <a:rPr lang="en-US" sz="2800" dirty="0" smtClean="0"/>
              <a:t>(vs. pay-as-you-go) using a formal written policy.</a:t>
            </a:r>
          </a:p>
          <a:p>
            <a:pPr marL="457200" indent="-457200">
              <a:buClr>
                <a:srgbClr val="34519A"/>
              </a:buClr>
              <a:buSzPct val="125000"/>
              <a:buFont typeface="Arial" panose="020B0604020202020204" pitchFamily="34" charset="0"/>
              <a:buChar char="•"/>
            </a:pPr>
            <a:r>
              <a:rPr lang="en-US" sz="2800" dirty="0" smtClean="0"/>
              <a:t>Require employee contributions.</a:t>
            </a:r>
          </a:p>
          <a:p>
            <a:pPr marL="457200" indent="-457200">
              <a:buClr>
                <a:srgbClr val="34519A"/>
              </a:buClr>
              <a:buSzPct val="125000"/>
              <a:buFont typeface="Arial" panose="020B0604020202020204" pitchFamily="34" charset="0"/>
              <a:buChar char="•"/>
            </a:pPr>
            <a:r>
              <a:rPr lang="en-US" sz="2800" dirty="0" smtClean="0"/>
              <a:t>Consider impact on OPEB costs before offering early separation packages.</a:t>
            </a:r>
          </a:p>
          <a:p>
            <a:pPr marL="457200" indent="-457200">
              <a:buClr>
                <a:srgbClr val="34519A"/>
              </a:buClr>
              <a:buSzPct val="125000"/>
              <a:buFont typeface="Arial" panose="020B0604020202020204" pitchFamily="34" charset="0"/>
              <a:buChar char="•"/>
            </a:pPr>
            <a:r>
              <a:rPr lang="en-US" sz="2800" dirty="0" smtClean="0"/>
              <a:t>Do </a:t>
            </a:r>
            <a:r>
              <a:rPr lang="en-US" sz="2800" u="sng" dirty="0" smtClean="0"/>
              <a:t>not</a:t>
            </a:r>
            <a:r>
              <a:rPr lang="en-US" sz="2800" dirty="0" smtClean="0"/>
              <a:t> issue OPEB bonds to fund liabilities.</a:t>
            </a:r>
          </a:p>
          <a:p>
            <a:pPr marL="457200" indent="-457200">
              <a:buClr>
                <a:srgbClr val="34519A"/>
              </a:buClr>
              <a:buSzPct val="125000"/>
              <a:buFont typeface="Arial" panose="020B0604020202020204" pitchFamily="34" charset="0"/>
              <a:buChar char="•"/>
            </a:pPr>
            <a:r>
              <a:rPr lang="en-US" sz="2800" i="1" dirty="0"/>
              <a:t>Manage costs of offered benefits</a:t>
            </a:r>
            <a:r>
              <a:rPr lang="en-US" sz="2800" dirty="0"/>
              <a:t>. Fourteen methods are </a:t>
            </a:r>
            <a:r>
              <a:rPr lang="en-US" sz="2800" dirty="0" smtClean="0"/>
              <a:t>provided </a:t>
            </a:r>
            <a:r>
              <a:rPr lang="en-US" sz="2800" dirty="0"/>
              <a:t>for </a:t>
            </a:r>
            <a:r>
              <a:rPr lang="en-US" sz="2800" dirty="0" smtClean="0"/>
              <a:t>consideration, </a:t>
            </a:r>
            <a:r>
              <a:rPr lang="en-US" sz="2800" dirty="0"/>
              <a:t>such as raising the eligibility age for OPEB</a:t>
            </a:r>
            <a:r>
              <a:rPr lang="en-US" sz="2800" dirty="0" smtClean="0"/>
              <a:t>.</a:t>
            </a:r>
            <a:endParaRPr lang="en-US" sz="28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41</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67232980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1519" y="602199"/>
            <a:ext cx="71494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nchor="ctr"/>
          <a:lstStyle/>
          <a:p>
            <a:pPr algn="ctr" defTabSz="914051" eaLnBrk="0" hangingPunct="0">
              <a:lnSpc>
                <a:spcPct val="85000"/>
              </a:lnSpc>
            </a:pPr>
            <a:r>
              <a:rPr lang="en-US" sz="3200" dirty="0" smtClean="0">
                <a:solidFill>
                  <a:srgbClr val="007033"/>
                </a:solidFill>
              </a:rPr>
              <a:t>12. Ensuring Other </a:t>
            </a:r>
            <a:r>
              <a:rPr lang="en-US" sz="3200" dirty="0">
                <a:solidFill>
                  <a:srgbClr val="007033"/>
                </a:solidFill>
              </a:rPr>
              <a:t>Postemployment </a:t>
            </a:r>
            <a:r>
              <a:rPr lang="en-US" sz="3200" dirty="0" smtClean="0">
                <a:solidFill>
                  <a:srgbClr val="007033"/>
                </a:solidFill>
              </a:rPr>
              <a:t>Benefits (OPEB) Sustainability</a:t>
            </a:r>
            <a:endParaRPr lang="en-US" sz="3200" dirty="0">
              <a:solidFill>
                <a:srgbClr val="007033"/>
              </a:solidFill>
            </a:endParaRPr>
          </a:p>
        </p:txBody>
      </p:sp>
      <p:sp>
        <p:nvSpPr>
          <p:cNvPr id="2" name="TextBox 1"/>
          <p:cNvSpPr txBox="1"/>
          <p:nvPr/>
        </p:nvSpPr>
        <p:spPr>
          <a:xfrm>
            <a:off x="710213" y="1873189"/>
            <a:ext cx="7652552" cy="2431435"/>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dirty="0" smtClean="0"/>
              <a:t>Create a qualified trust fund for prefunding.</a:t>
            </a:r>
          </a:p>
          <a:p>
            <a:pPr marL="457200" indent="-457200">
              <a:buClr>
                <a:srgbClr val="34519A"/>
              </a:buClr>
              <a:buSzPct val="125000"/>
              <a:buFont typeface="Arial" panose="020B0604020202020204" pitchFamily="34" charset="0"/>
              <a:buChar char="•"/>
            </a:pPr>
            <a:r>
              <a:rPr lang="en-US" sz="2800" dirty="0" smtClean="0"/>
              <a:t>Communicate and educate stakeholders.</a:t>
            </a:r>
          </a:p>
          <a:p>
            <a:pPr marL="914400" lvl="1" indent="-457200">
              <a:buClr>
                <a:schemeClr val="bg2"/>
              </a:buClr>
              <a:buSzPct val="100000"/>
              <a:buFont typeface="Wingdings" panose="05000000000000000000" pitchFamily="2" charset="2"/>
              <a:buChar char="§"/>
            </a:pPr>
            <a:r>
              <a:rPr lang="en-US" sz="2400" dirty="0" smtClean="0"/>
              <a:t>Treat OPEB as part of the total compensation package.</a:t>
            </a:r>
          </a:p>
          <a:p>
            <a:pPr marL="914400" lvl="1" indent="-457200">
              <a:buClr>
                <a:schemeClr val="bg2"/>
              </a:buClr>
              <a:buSzPct val="100000"/>
              <a:buFont typeface="Wingdings" panose="05000000000000000000" pitchFamily="2" charset="2"/>
              <a:buChar char="§"/>
            </a:pPr>
            <a:r>
              <a:rPr lang="en-US" sz="2400" dirty="0" smtClean="0"/>
              <a:t>Avoid undue burden of benefit costs on employee in order to maintain employer competitiveness.</a:t>
            </a:r>
            <a:endParaRPr lang="en-US" sz="24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42</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30914397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1519" y="602199"/>
            <a:ext cx="72256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nchor="ctr"/>
          <a:lstStyle/>
          <a:p>
            <a:pPr algn="ctr" defTabSz="914051" eaLnBrk="0" hangingPunct="0">
              <a:lnSpc>
                <a:spcPct val="85000"/>
              </a:lnSpc>
            </a:pPr>
            <a:r>
              <a:rPr lang="en-US" sz="3200" dirty="0" smtClean="0">
                <a:solidFill>
                  <a:srgbClr val="007033"/>
                </a:solidFill>
              </a:rPr>
              <a:t>13. Sustainable Funding Practices for Defined Benefit Pensions and OPEB</a:t>
            </a:r>
            <a:endParaRPr lang="en-US" sz="3200" dirty="0">
              <a:solidFill>
                <a:srgbClr val="007033"/>
              </a:solidFill>
            </a:endParaRPr>
          </a:p>
        </p:txBody>
      </p:sp>
      <p:sp>
        <p:nvSpPr>
          <p:cNvPr id="2" name="TextBox 1"/>
          <p:cNvSpPr txBox="1"/>
          <p:nvPr/>
        </p:nvSpPr>
        <p:spPr>
          <a:xfrm>
            <a:off x="710213" y="1873189"/>
            <a:ext cx="7652552" cy="3724096"/>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dirty="0" smtClean="0"/>
              <a:t>Contribute the full amount of the actuarially determined contribution (ADC) each year.</a:t>
            </a:r>
          </a:p>
          <a:p>
            <a:pPr marL="457200" indent="-457200">
              <a:buClr>
                <a:srgbClr val="34519A"/>
              </a:buClr>
              <a:buSzPct val="125000"/>
              <a:buFont typeface="Arial" panose="020B0604020202020204" pitchFamily="34" charset="0"/>
              <a:buChar char="•"/>
            </a:pPr>
            <a:r>
              <a:rPr lang="en-US" sz="2800" dirty="0" smtClean="0"/>
              <a:t>Adopt a formal policy.</a:t>
            </a:r>
          </a:p>
          <a:p>
            <a:pPr marL="914400" lvl="1" indent="-457200">
              <a:buClr>
                <a:schemeClr val="bg2"/>
              </a:buClr>
              <a:buSzPct val="100000"/>
              <a:buFont typeface="Wingdings" panose="05000000000000000000" pitchFamily="2" charset="2"/>
              <a:buChar char="§"/>
            </a:pPr>
            <a:r>
              <a:rPr lang="en-US" sz="2400" dirty="0" smtClean="0"/>
              <a:t>Fully funding liabilities </a:t>
            </a:r>
          </a:p>
          <a:p>
            <a:pPr marL="914400" lvl="1" indent="-457200">
              <a:buClr>
                <a:schemeClr val="bg2"/>
              </a:buClr>
              <a:buSzPct val="100000"/>
              <a:buFont typeface="Wingdings" panose="05000000000000000000" pitchFamily="2" charset="2"/>
              <a:buChar char="§"/>
            </a:pPr>
            <a:r>
              <a:rPr lang="en-US" sz="2400" dirty="0" smtClean="0"/>
              <a:t>Stable amortization period over time</a:t>
            </a:r>
          </a:p>
          <a:p>
            <a:pPr marL="914400" lvl="1" indent="-457200">
              <a:buClr>
                <a:schemeClr val="bg2"/>
              </a:buClr>
              <a:buSzPct val="100000"/>
              <a:buFont typeface="Wingdings" panose="05000000000000000000" pitchFamily="2" charset="2"/>
              <a:buChar char="§"/>
            </a:pPr>
            <a:r>
              <a:rPr lang="en-US" sz="2400" dirty="0" smtClean="0"/>
              <a:t>Employee/Employer contributions made at regular intervals</a:t>
            </a:r>
          </a:p>
          <a:p>
            <a:pPr marL="457200" indent="-457200">
              <a:buClr>
                <a:srgbClr val="34519A"/>
              </a:buClr>
              <a:buSzPct val="125000"/>
              <a:buFont typeface="Arial" panose="020B0604020202020204" pitchFamily="34" charset="0"/>
              <a:buChar char="•"/>
            </a:pPr>
            <a:r>
              <a:rPr lang="en-US" sz="2800" dirty="0" smtClean="0"/>
              <a:t>Select funding and amortization methods aligned with funding policy.</a:t>
            </a: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43</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7780430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1519" y="602199"/>
            <a:ext cx="70732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nchor="ctr"/>
          <a:lstStyle/>
          <a:p>
            <a:pPr algn="ctr" defTabSz="914051" eaLnBrk="0" hangingPunct="0">
              <a:lnSpc>
                <a:spcPct val="85000"/>
              </a:lnSpc>
            </a:pPr>
            <a:r>
              <a:rPr lang="en-US" sz="3200" dirty="0" smtClean="0">
                <a:solidFill>
                  <a:srgbClr val="007033"/>
                </a:solidFill>
              </a:rPr>
              <a:t>13. Sustainable Funding Practices for Defined Benefit Pensions and OPEB</a:t>
            </a:r>
            <a:endParaRPr lang="en-US" sz="3200" dirty="0">
              <a:solidFill>
                <a:srgbClr val="007033"/>
              </a:solidFill>
            </a:endParaRPr>
          </a:p>
        </p:txBody>
      </p:sp>
      <p:sp>
        <p:nvSpPr>
          <p:cNvPr id="2" name="TextBox 1"/>
          <p:cNvSpPr txBox="1"/>
          <p:nvPr/>
        </p:nvSpPr>
        <p:spPr>
          <a:xfrm>
            <a:off x="710213" y="1873189"/>
            <a:ext cx="7366988" cy="3970318"/>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dirty="0" smtClean="0"/>
              <a:t>Prepare actuarial valuation at least biennially.</a:t>
            </a:r>
          </a:p>
          <a:p>
            <a:pPr marL="457200" indent="-457200">
              <a:buClr>
                <a:srgbClr val="34519A"/>
              </a:buClr>
              <a:buSzPct val="125000"/>
              <a:buFont typeface="Arial" panose="020B0604020202020204" pitchFamily="34" charset="0"/>
              <a:buChar char="•"/>
            </a:pPr>
            <a:r>
              <a:rPr lang="en-US" sz="2800" dirty="0" smtClean="0"/>
              <a:t>Perform an actuarial experience study at least once every 5 years and update assumptions as needed.</a:t>
            </a:r>
          </a:p>
          <a:p>
            <a:pPr marL="457200" indent="-457200">
              <a:buClr>
                <a:srgbClr val="34519A"/>
              </a:buClr>
              <a:buSzPct val="125000"/>
              <a:buFont typeface="Arial" panose="020B0604020202020204" pitchFamily="34" charset="0"/>
              <a:buChar char="•"/>
            </a:pPr>
            <a:r>
              <a:rPr lang="en-US" sz="2800" dirty="0" smtClean="0"/>
              <a:t>Perform an independent audit of the actuarial evaluations at least once every 5 to 8 years.</a:t>
            </a:r>
          </a:p>
          <a:p>
            <a:pPr marL="457200" indent="-457200">
              <a:buClr>
                <a:srgbClr val="34519A"/>
              </a:buClr>
              <a:buSzPct val="125000"/>
              <a:buFont typeface="Arial" panose="020B0604020202020204" pitchFamily="34" charset="0"/>
              <a:buChar char="•"/>
            </a:pPr>
            <a:r>
              <a:rPr lang="en-US" sz="2800" dirty="0" smtClean="0"/>
              <a:t>Prepare and widely distribute a CAFR covering the retirement system, communicating plan status and activities.</a:t>
            </a: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44</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6456638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1519" y="602199"/>
            <a:ext cx="72256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nchor="ctr"/>
          <a:lstStyle/>
          <a:p>
            <a:pPr algn="ctr" defTabSz="914051" eaLnBrk="0" hangingPunct="0">
              <a:lnSpc>
                <a:spcPct val="85000"/>
              </a:lnSpc>
            </a:pPr>
            <a:r>
              <a:rPr lang="en-US" sz="3200" dirty="0" smtClean="0">
                <a:solidFill>
                  <a:srgbClr val="007033"/>
                </a:solidFill>
              </a:rPr>
              <a:t>13. Sustainable Funding Practices for Defined Benefit Pensions and OPEB</a:t>
            </a:r>
            <a:endParaRPr lang="en-US" sz="3200" dirty="0">
              <a:solidFill>
                <a:srgbClr val="007033"/>
              </a:solidFill>
            </a:endParaRPr>
          </a:p>
        </p:txBody>
      </p:sp>
      <p:sp>
        <p:nvSpPr>
          <p:cNvPr id="2" name="TextBox 1"/>
          <p:cNvSpPr txBox="1"/>
          <p:nvPr/>
        </p:nvSpPr>
        <p:spPr>
          <a:xfrm>
            <a:off x="710213" y="1873189"/>
            <a:ext cx="7652552" cy="2739211"/>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dirty="0" smtClean="0"/>
              <a:t>Reduce ADC volatility by:</a:t>
            </a:r>
          </a:p>
          <a:p>
            <a:pPr marL="914400" lvl="1" indent="-457200">
              <a:buClr>
                <a:schemeClr val="bg2"/>
              </a:buClr>
              <a:buSzPct val="100000"/>
              <a:buFont typeface="Wingdings" panose="05000000000000000000" pitchFamily="2" charset="2"/>
              <a:buChar char="§"/>
            </a:pPr>
            <a:r>
              <a:rPr lang="en-US" sz="2400" dirty="0" smtClean="0"/>
              <a:t>Smoothing returns on assets, typically 5 years </a:t>
            </a:r>
          </a:p>
          <a:p>
            <a:pPr marL="914400" lvl="1" indent="-457200">
              <a:buClr>
                <a:schemeClr val="bg2"/>
              </a:buClr>
              <a:buSzPct val="100000"/>
              <a:buFont typeface="Wingdings" panose="05000000000000000000" pitchFamily="2" charset="2"/>
              <a:buChar char="§"/>
            </a:pPr>
            <a:r>
              <a:rPr lang="en-US" sz="2400" dirty="0" smtClean="0"/>
              <a:t>Diversifying the investment portfolio to reduce volatility of investment returns</a:t>
            </a:r>
          </a:p>
          <a:p>
            <a:pPr marL="914400" lvl="1" indent="-457200">
              <a:buClr>
                <a:schemeClr val="bg2"/>
              </a:buClr>
              <a:buSzPct val="100000"/>
              <a:buFont typeface="Wingdings" panose="05000000000000000000" pitchFamily="2" charset="2"/>
              <a:buChar char="§"/>
            </a:pPr>
            <a:r>
              <a:rPr lang="en-US" sz="2400" dirty="0" smtClean="0"/>
              <a:t>Managing investment returns long term</a:t>
            </a:r>
          </a:p>
          <a:p>
            <a:pPr marL="914400" lvl="1" indent="-457200">
              <a:buClr>
                <a:schemeClr val="bg2"/>
              </a:buClr>
              <a:buSzPct val="100000"/>
              <a:buFont typeface="Wingdings" panose="05000000000000000000" pitchFamily="2" charset="2"/>
              <a:buChar char="§"/>
            </a:pPr>
            <a:r>
              <a:rPr lang="en-US" sz="2400" dirty="0" smtClean="0"/>
              <a:t>Managing growth in liabilities, including COLAs, benefit increases, benefit formula enhancements</a:t>
            </a: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45</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48247604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bwMode="auto">
          <a:xfrm>
            <a:off x="728083" y="571622"/>
            <a:ext cx="7120517" cy="817225"/>
          </a:xfrm>
          <a:prstGeom prst="rect">
            <a:avLst/>
          </a:prstGeom>
          <a:noFill/>
          <a:extLst/>
        </p:spPr>
        <p:txBody>
          <a:bodyPr/>
          <a:lstStyle/>
          <a:p>
            <a:pPr algn="ctr"/>
            <a:r>
              <a:rPr lang="en-US" sz="3200" dirty="0" smtClean="0">
                <a:solidFill>
                  <a:srgbClr val="0070C0"/>
                </a:solidFill>
                <a:latin typeface="Arial" pitchFamily="34" charset="0"/>
              </a:rPr>
              <a:t>14. Establishment </a:t>
            </a:r>
            <a:r>
              <a:rPr lang="en-US" sz="3200" dirty="0">
                <a:solidFill>
                  <a:srgbClr val="0070C0"/>
                </a:solidFill>
                <a:latin typeface="Arial" pitchFamily="34" charset="0"/>
              </a:rPr>
              <a:t>of Strategic Plans </a:t>
            </a:r>
          </a:p>
        </p:txBody>
      </p:sp>
      <p:sp>
        <p:nvSpPr>
          <p:cNvPr id="216066" name="Rectangle 3"/>
          <p:cNvSpPr>
            <a:spLocks noGrp="1" noChangeArrowheads="1"/>
          </p:cNvSpPr>
          <p:nvPr>
            <p:ph type="body" idx="4294967295"/>
          </p:nvPr>
        </p:nvSpPr>
        <p:spPr bwMode="auto">
          <a:xfrm>
            <a:off x="1060979" y="1766377"/>
            <a:ext cx="6940021" cy="4557968"/>
          </a:xfrm>
          <a:prstGeom prst="rect">
            <a:avLst/>
          </a:prstGeom>
          <a:noFill/>
          <a:extLst/>
        </p:spPr>
        <p:txBody>
          <a:bodyPr/>
          <a:lstStyle/>
          <a:p>
            <a:pPr>
              <a:buSzPct val="125000"/>
              <a:buFont typeface="Arial" panose="020B0604020202020204" pitchFamily="34" charset="0"/>
              <a:buChar char="•"/>
            </a:pPr>
            <a:r>
              <a:rPr lang="en-US" sz="2800" dirty="0">
                <a:latin typeface="Arial" pitchFamily="34" charset="0"/>
              </a:rPr>
              <a:t>Every government should use some form of strategic planning</a:t>
            </a:r>
          </a:p>
          <a:p>
            <a:pPr>
              <a:buSzPct val="125000"/>
              <a:buFont typeface="Arial" panose="020B0604020202020204" pitchFamily="34" charset="0"/>
              <a:buChar char="•"/>
            </a:pPr>
            <a:r>
              <a:rPr lang="en-US" sz="2800" dirty="0">
                <a:latin typeface="Arial" pitchFamily="34" charset="0"/>
              </a:rPr>
              <a:t>Essential steps of a sound process</a:t>
            </a:r>
          </a:p>
          <a:p>
            <a:pPr lvl="1">
              <a:buFont typeface="Wingdings" panose="05000000000000000000" pitchFamily="2" charset="2"/>
              <a:buChar char="§"/>
            </a:pPr>
            <a:r>
              <a:rPr lang="en-US" sz="2400" dirty="0">
                <a:latin typeface="Arial" pitchFamily="34" charset="0"/>
              </a:rPr>
              <a:t>Initiate the process</a:t>
            </a:r>
          </a:p>
          <a:p>
            <a:pPr lvl="1">
              <a:buFont typeface="Wingdings" panose="05000000000000000000" pitchFamily="2" charset="2"/>
              <a:buChar char="§"/>
            </a:pPr>
            <a:r>
              <a:rPr lang="en-US" sz="2400" dirty="0">
                <a:latin typeface="Arial" pitchFamily="34" charset="0"/>
              </a:rPr>
              <a:t>Prepare a mission statement</a:t>
            </a:r>
          </a:p>
          <a:p>
            <a:pPr lvl="1">
              <a:buFont typeface="Wingdings" panose="05000000000000000000" pitchFamily="2" charset="2"/>
              <a:buChar char="§"/>
            </a:pPr>
            <a:r>
              <a:rPr lang="en-US" sz="2400" dirty="0">
                <a:latin typeface="Arial" pitchFamily="34" charset="0"/>
              </a:rPr>
              <a:t>Assess environmental factors</a:t>
            </a:r>
          </a:p>
          <a:p>
            <a:pPr lvl="1">
              <a:buFont typeface="Wingdings" panose="05000000000000000000" pitchFamily="2" charset="2"/>
              <a:buChar char="§"/>
            </a:pPr>
            <a:r>
              <a:rPr lang="en-US" sz="2400" dirty="0">
                <a:latin typeface="Arial" pitchFamily="34" charset="0"/>
              </a:rPr>
              <a:t>Identify critical issues</a:t>
            </a:r>
          </a:p>
          <a:p>
            <a:pPr lvl="1">
              <a:buFont typeface="Wingdings" panose="05000000000000000000" pitchFamily="2" charset="2"/>
              <a:buChar char="§"/>
            </a:pPr>
            <a:r>
              <a:rPr lang="en-US" sz="2400" dirty="0">
                <a:latin typeface="Arial" pitchFamily="34" charset="0"/>
              </a:rPr>
              <a:t>Agree on a small number of broad goals</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41991799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4294967295"/>
          </p:nvPr>
        </p:nvSpPr>
        <p:spPr bwMode="auto">
          <a:xfrm>
            <a:off x="1060979" y="1766377"/>
            <a:ext cx="6940021" cy="4634933"/>
          </a:xfrm>
          <a:prstGeom prst="rect">
            <a:avLst/>
          </a:prstGeom>
          <a:noFill/>
          <a:extLst/>
        </p:spPr>
        <p:txBody>
          <a:bodyPr/>
          <a:lstStyle/>
          <a:p>
            <a:pPr>
              <a:buSzPct val="125000"/>
              <a:buFont typeface="Arial" panose="020B0604020202020204" pitchFamily="34" charset="0"/>
              <a:buChar char="•"/>
            </a:pPr>
            <a:r>
              <a:rPr lang="en-US" sz="2600" dirty="0">
                <a:latin typeface="Arial" pitchFamily="34" charset="0"/>
              </a:rPr>
              <a:t>Develop strategies to achieve broad goals</a:t>
            </a:r>
          </a:p>
          <a:p>
            <a:pPr>
              <a:buSzPct val="125000"/>
              <a:buFont typeface="Arial" panose="020B0604020202020204" pitchFamily="34" charset="0"/>
              <a:buChar char="•"/>
            </a:pPr>
            <a:r>
              <a:rPr lang="en-US" sz="2600" dirty="0">
                <a:latin typeface="Arial" pitchFamily="34" charset="0"/>
              </a:rPr>
              <a:t>Create an action plan</a:t>
            </a:r>
          </a:p>
          <a:p>
            <a:pPr>
              <a:buSzPct val="125000"/>
              <a:buFont typeface="Arial" panose="020B0604020202020204" pitchFamily="34" charset="0"/>
              <a:buChar char="•"/>
            </a:pPr>
            <a:r>
              <a:rPr lang="en-US" sz="2600" dirty="0">
                <a:latin typeface="Arial" pitchFamily="34" charset="0"/>
              </a:rPr>
              <a:t>Develop measurable objectives</a:t>
            </a:r>
          </a:p>
          <a:p>
            <a:pPr>
              <a:buSzPct val="125000"/>
              <a:buFont typeface="Arial" panose="020B0604020202020204" pitchFamily="34" charset="0"/>
              <a:buChar char="•"/>
            </a:pPr>
            <a:r>
              <a:rPr lang="en-US" sz="2600" dirty="0">
                <a:latin typeface="Arial" pitchFamily="34" charset="0"/>
              </a:rPr>
              <a:t>Incorporate performance measures</a:t>
            </a:r>
          </a:p>
          <a:p>
            <a:pPr>
              <a:buSzPct val="125000"/>
              <a:buFont typeface="Arial" panose="020B0604020202020204" pitchFamily="34" charset="0"/>
              <a:buChar char="•"/>
            </a:pPr>
            <a:r>
              <a:rPr lang="en-US" sz="2600" dirty="0">
                <a:latin typeface="Arial" pitchFamily="34" charset="0"/>
              </a:rPr>
              <a:t>Review or adopt the plan</a:t>
            </a:r>
          </a:p>
          <a:p>
            <a:pPr>
              <a:buSzPct val="125000"/>
              <a:buFont typeface="Arial" panose="020B0604020202020204" pitchFamily="34" charset="0"/>
              <a:buChar char="•"/>
            </a:pPr>
            <a:r>
              <a:rPr lang="en-US" sz="2600" dirty="0">
                <a:latin typeface="Arial" pitchFamily="34" charset="0"/>
              </a:rPr>
              <a:t>Implement the plan</a:t>
            </a:r>
          </a:p>
          <a:p>
            <a:pPr>
              <a:buSzPct val="125000"/>
              <a:buFont typeface="Arial" panose="020B0604020202020204" pitchFamily="34" charset="0"/>
              <a:buChar char="•"/>
            </a:pPr>
            <a:r>
              <a:rPr lang="en-US" sz="2600" dirty="0">
                <a:latin typeface="Arial" pitchFamily="34" charset="0"/>
              </a:rPr>
              <a:t>Monitor progress</a:t>
            </a:r>
          </a:p>
          <a:p>
            <a:pPr>
              <a:buSzPct val="125000"/>
              <a:buFont typeface="Arial" panose="020B0604020202020204" pitchFamily="34" charset="0"/>
              <a:buChar char="•"/>
            </a:pPr>
            <a:r>
              <a:rPr lang="en-US" sz="2600" dirty="0">
                <a:latin typeface="Arial" pitchFamily="34" charset="0"/>
              </a:rPr>
              <a:t>Reassess the plan</a:t>
            </a:r>
          </a:p>
          <a:p>
            <a:pPr lvl="1">
              <a:buFont typeface="Arial" pitchFamily="34" charset="0"/>
              <a:buNone/>
            </a:pPr>
            <a:endParaRPr lang="en-US" sz="2200" dirty="0">
              <a:latin typeface="Arial" pitchFamily="34" charset="0"/>
            </a:endParaRPr>
          </a:p>
        </p:txBody>
      </p:sp>
      <p:sp>
        <p:nvSpPr>
          <p:cNvPr id="4" name="Rectangle 2"/>
          <p:cNvSpPr txBox="1">
            <a:spLocks noChangeArrowheads="1"/>
          </p:cNvSpPr>
          <p:nvPr/>
        </p:nvSpPr>
        <p:spPr bwMode="auto">
          <a:xfrm>
            <a:off x="728083" y="571622"/>
            <a:ext cx="7349117" cy="81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0070C0"/>
                </a:solidFill>
                <a:latin typeface="Arial" pitchFamily="34" charset="0"/>
              </a:rPr>
              <a:t>14. Establishment of Strategic Plans </a:t>
            </a:r>
            <a:endParaRPr lang="en-US" sz="3200" b="0" kern="0" dirty="0">
              <a:solidFill>
                <a:srgbClr val="0070C0"/>
              </a:solidFill>
              <a:latin typeface="Arial" pitchFamily="34" charset="0"/>
            </a:endParaRP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47</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08454382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1986" y="80029"/>
            <a:ext cx="821347"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City </a:t>
            </a:r>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V</a:t>
            </a:r>
            <a:r>
              <a:rPr lang="en-US" sz="1400" dirty="0" smtClean="0">
                <a:latin typeface="Times New Roman" panose="02020603050405020304" pitchFamily="18" charset="0"/>
                <a:cs typeface="Times New Roman" panose="02020603050405020304" pitchFamily="18" charset="0"/>
              </a:rPr>
              <a:t>ernon, ON.</a:t>
            </a:r>
            <a:endParaRPr lang="en-US"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589" y="318436"/>
            <a:ext cx="729578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48</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66523963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idx="4294967295"/>
          </p:nvPr>
        </p:nvSpPr>
        <p:spPr bwMode="auto">
          <a:xfrm>
            <a:off x="893851" y="516646"/>
            <a:ext cx="7183349"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dirty="0" smtClean="0">
                <a:solidFill>
                  <a:srgbClr val="0070C0"/>
                </a:solidFill>
                <a:latin typeface="Arial" pitchFamily="34" charset="0"/>
              </a:rPr>
              <a:t>15. National </a:t>
            </a:r>
            <a:r>
              <a:rPr lang="en-US" sz="3200" dirty="0">
                <a:solidFill>
                  <a:srgbClr val="0070C0"/>
                </a:solidFill>
                <a:latin typeface="Arial" pitchFamily="34" charset="0"/>
              </a:rPr>
              <a:t>Advisory </a:t>
            </a:r>
            <a:r>
              <a:rPr lang="en-US" sz="3200" dirty="0" smtClean="0">
                <a:solidFill>
                  <a:srgbClr val="0070C0"/>
                </a:solidFill>
                <a:latin typeface="Arial" pitchFamily="34" charset="0"/>
              </a:rPr>
              <a:t>Council </a:t>
            </a:r>
            <a:r>
              <a:rPr lang="en-US" sz="3200" dirty="0">
                <a:solidFill>
                  <a:srgbClr val="0070C0"/>
                </a:solidFill>
                <a:latin typeface="Arial" pitchFamily="34" charset="0"/>
              </a:rPr>
              <a:t>on State and Local </a:t>
            </a:r>
            <a:r>
              <a:rPr lang="en-US" sz="3200" dirty="0" smtClean="0">
                <a:solidFill>
                  <a:srgbClr val="0070C0"/>
                </a:solidFill>
                <a:latin typeface="Arial" pitchFamily="34" charset="0"/>
              </a:rPr>
              <a:t>Budgeting </a:t>
            </a:r>
            <a:endParaRPr lang="en-US" sz="3200" dirty="0">
              <a:solidFill>
                <a:srgbClr val="0070C0"/>
              </a:solidFill>
              <a:latin typeface="Arial" pitchFamily="34" charset="0"/>
            </a:endParaRPr>
          </a:p>
        </p:txBody>
      </p:sp>
      <p:sp>
        <p:nvSpPr>
          <p:cNvPr id="258050" name="Rectangle 3"/>
          <p:cNvSpPr>
            <a:spLocks noGrp="1" noChangeArrowheads="1"/>
          </p:cNvSpPr>
          <p:nvPr>
            <p:ph type="body" idx="4294967295"/>
          </p:nvPr>
        </p:nvSpPr>
        <p:spPr bwMode="auto">
          <a:xfrm>
            <a:off x="465827" y="1870557"/>
            <a:ext cx="7839973" cy="4634508"/>
          </a:xfrm>
          <a:prstGeom prst="rect">
            <a:avLst/>
          </a:prstGeom>
          <a:noFill/>
          <a:extLst/>
        </p:spPr>
        <p:txBody>
          <a:bodyPr>
            <a:normAutofit lnSpcReduction="10000"/>
          </a:bodyPr>
          <a:lstStyle/>
          <a:p>
            <a:pPr>
              <a:buClr>
                <a:srgbClr val="34519A"/>
              </a:buClr>
              <a:buSzPct val="125000"/>
              <a:buFont typeface="Arial" panose="020B0604020202020204" pitchFamily="34" charset="0"/>
              <a:buChar char="•"/>
            </a:pPr>
            <a:r>
              <a:rPr lang="en-US" sz="2800" dirty="0">
                <a:latin typeface="Arial" pitchFamily="34" charset="0"/>
              </a:rPr>
              <a:t>NACSLB (1995-1997)</a:t>
            </a:r>
          </a:p>
          <a:p>
            <a:pPr lvl="1">
              <a:buSzPct val="100000"/>
              <a:buFont typeface="Wingdings" panose="05000000000000000000" pitchFamily="2" charset="2"/>
              <a:buChar char="§"/>
            </a:pPr>
            <a:r>
              <a:rPr lang="en-US" sz="2800" dirty="0">
                <a:latin typeface="Arial" pitchFamily="34" charset="0"/>
              </a:rPr>
              <a:t>GFOA and 7 other SLG associations</a:t>
            </a:r>
          </a:p>
          <a:p>
            <a:pPr lvl="1">
              <a:buSzPct val="100000"/>
              <a:buFont typeface="Wingdings" panose="05000000000000000000" pitchFamily="2" charset="2"/>
              <a:buChar char="§"/>
            </a:pPr>
            <a:r>
              <a:rPr lang="en-US" sz="2800" dirty="0">
                <a:latin typeface="Arial" pitchFamily="34" charset="0"/>
              </a:rPr>
              <a:t>Goal = set of recommended budget </a:t>
            </a:r>
            <a:r>
              <a:rPr lang="en-US" sz="2800" dirty="0" smtClean="0">
                <a:latin typeface="Arial" pitchFamily="34" charset="0"/>
              </a:rPr>
              <a:t>practices</a:t>
            </a:r>
            <a:endParaRPr lang="en-US" sz="2800" dirty="0">
              <a:latin typeface="Arial" pitchFamily="34" charset="0"/>
            </a:endParaRPr>
          </a:p>
          <a:p>
            <a:pPr>
              <a:buClr>
                <a:srgbClr val="34519A"/>
              </a:buClr>
              <a:buSzPct val="125000"/>
              <a:buFont typeface="Arial" panose="020B0604020202020204" pitchFamily="34" charset="0"/>
              <a:buChar char="•"/>
            </a:pPr>
            <a:r>
              <a:rPr lang="en-US" sz="2800" dirty="0">
                <a:latin typeface="Arial" pitchFamily="34" charset="0"/>
              </a:rPr>
              <a:t>Recommendation:  </a:t>
            </a:r>
          </a:p>
          <a:p>
            <a:pPr lvl="1">
              <a:buSzPct val="100000"/>
              <a:buFont typeface="Wingdings" panose="05000000000000000000" pitchFamily="2" charset="2"/>
              <a:buChar char="§"/>
            </a:pPr>
            <a:r>
              <a:rPr lang="en-US" sz="2800" dirty="0">
                <a:latin typeface="Arial" pitchFamily="34" charset="0"/>
              </a:rPr>
              <a:t>Adopt NACSLB Framework and practice statements</a:t>
            </a:r>
          </a:p>
          <a:p>
            <a:pPr lvl="1">
              <a:buSzPct val="100000"/>
              <a:buFont typeface="Wingdings" panose="05000000000000000000" pitchFamily="2" charset="2"/>
              <a:buChar char="§"/>
            </a:pPr>
            <a:r>
              <a:rPr lang="en-US" sz="2800" dirty="0">
                <a:latin typeface="Arial" pitchFamily="34" charset="0"/>
              </a:rPr>
              <a:t>Blueprint rather than mandatory prescriptions</a:t>
            </a:r>
          </a:p>
          <a:p>
            <a:pPr lvl="1">
              <a:buSzPct val="100000"/>
              <a:buFont typeface="Wingdings" panose="05000000000000000000" pitchFamily="2" charset="2"/>
              <a:buChar char="§"/>
            </a:pPr>
            <a:r>
              <a:rPr lang="en-US" sz="2800" dirty="0">
                <a:latin typeface="Arial" pitchFamily="34" charset="0"/>
              </a:rPr>
              <a:t>Incremental implementation foreseen</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49</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3438357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769049"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304800" y="1905000"/>
            <a:ext cx="8000118" cy="4281573"/>
          </a:xfrm>
          <a:prstGeom prst="rect">
            <a:avLst/>
          </a:prstGeom>
          <a:noFill/>
          <a:extLst/>
        </p:spPr>
        <p:txBody>
          <a:bodyPr/>
          <a:lstStyle/>
          <a:p>
            <a:pPr>
              <a:buFontTx/>
              <a:buChar char="•"/>
            </a:pPr>
            <a:r>
              <a:rPr lang="en-US" dirty="0" smtClean="0">
                <a:latin typeface="Arial" pitchFamily="34" charset="0"/>
              </a:rPr>
              <a:t>Institutionalizes good financial mgt practices</a:t>
            </a:r>
          </a:p>
          <a:p>
            <a:pPr>
              <a:buFontTx/>
              <a:buChar char="•"/>
            </a:pPr>
            <a:r>
              <a:rPr lang="en-US" dirty="0" smtClean="0">
                <a:latin typeface="Arial" pitchFamily="34" charset="0"/>
              </a:rPr>
              <a:t>Clarifies strategic intent for financial mgt</a:t>
            </a:r>
          </a:p>
          <a:p>
            <a:pPr>
              <a:buFontTx/>
              <a:buChar char="•"/>
            </a:pPr>
            <a:r>
              <a:rPr lang="en-US" dirty="0" smtClean="0">
                <a:latin typeface="Arial" pitchFamily="34" charset="0"/>
              </a:rPr>
              <a:t>Defines boundaries and framework for actions</a:t>
            </a:r>
          </a:p>
          <a:p>
            <a:pPr>
              <a:buFontTx/>
              <a:buChar char="•"/>
            </a:pPr>
            <a:r>
              <a:rPr lang="en-US" dirty="0" smtClean="0">
                <a:latin typeface="Arial" pitchFamily="34" charset="0"/>
              </a:rPr>
              <a:t>Supports good bond ratings</a:t>
            </a:r>
          </a:p>
          <a:p>
            <a:pPr>
              <a:buFontTx/>
              <a:buChar char="•"/>
            </a:pPr>
            <a:r>
              <a:rPr lang="en-US" dirty="0" smtClean="0">
                <a:latin typeface="Arial" pitchFamily="34" charset="0"/>
              </a:rPr>
              <a:t>Promotes long-term, strategic thinking</a:t>
            </a:r>
          </a:p>
          <a:p>
            <a:pPr>
              <a:buFontTx/>
              <a:buChar char="•"/>
            </a:pPr>
            <a:r>
              <a:rPr lang="en-US" dirty="0" smtClean="0">
                <a:latin typeface="Arial" pitchFamily="34" charset="0"/>
              </a:rPr>
              <a:t>Manages risk to financial condition</a:t>
            </a:r>
          </a:p>
          <a:p>
            <a:pPr>
              <a:buFontTx/>
              <a:buChar char="•"/>
            </a:pPr>
            <a:r>
              <a:rPr lang="en-US" dirty="0" smtClean="0">
                <a:latin typeface="Arial" pitchFamily="34" charset="0"/>
              </a:rPr>
              <a:t>Complies with established public management best practices</a:t>
            </a:r>
            <a:endParaRPr lang="en-US" dirty="0">
              <a:latin typeface="Arial" pitchFamily="34" charset="0"/>
            </a:endParaRPr>
          </a:p>
        </p:txBody>
      </p:sp>
      <p:sp>
        <p:nvSpPr>
          <p:cNvPr id="2" name="TextBox 1"/>
          <p:cNvSpPr txBox="1"/>
          <p:nvPr/>
        </p:nvSpPr>
        <p:spPr>
          <a:xfrm>
            <a:off x="646227" y="1268085"/>
            <a:ext cx="6315294" cy="523220"/>
          </a:xfrm>
          <a:prstGeom prst="rect">
            <a:avLst/>
          </a:prstGeom>
          <a:noFill/>
        </p:spPr>
        <p:txBody>
          <a:bodyPr wrap="square" rtlCol="0">
            <a:spAutoFit/>
          </a:bodyPr>
          <a:lstStyle/>
          <a:p>
            <a:r>
              <a:rPr lang="en-US" sz="2800" dirty="0" smtClean="0"/>
              <a:t>Strong reasons for formal adoption:</a:t>
            </a:r>
            <a:endParaRPr lang="en-US" sz="28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15136575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title" idx="4294967295"/>
          </p:nvPr>
        </p:nvSpPr>
        <p:spPr bwMode="auto">
          <a:xfrm>
            <a:off x="910167" y="398009"/>
            <a:ext cx="7243233" cy="734786"/>
          </a:xfrm>
          <a:prstGeom prst="rect">
            <a:avLst/>
          </a:prstGeom>
          <a:noFill/>
          <a:extLst/>
        </p:spPr>
        <p:txBody>
          <a:bodyPr/>
          <a:lstStyle/>
          <a:p>
            <a:pPr algn="ctr"/>
            <a:r>
              <a:rPr lang="en-US" sz="3200" dirty="0" smtClean="0">
                <a:solidFill>
                  <a:srgbClr val="0070C0"/>
                </a:solidFill>
                <a:latin typeface="Arial" pitchFamily="34" charset="0"/>
              </a:rPr>
              <a:t>16. Long-Term </a:t>
            </a:r>
            <a:r>
              <a:rPr lang="en-US" sz="3200" dirty="0">
                <a:solidFill>
                  <a:srgbClr val="0070C0"/>
                </a:solidFill>
                <a:latin typeface="Arial" pitchFamily="34" charset="0"/>
              </a:rPr>
              <a:t>Financial </a:t>
            </a:r>
            <a:r>
              <a:rPr lang="en-US" sz="3200" dirty="0" smtClean="0">
                <a:solidFill>
                  <a:srgbClr val="0070C0"/>
                </a:solidFill>
                <a:latin typeface="Arial" pitchFamily="34" charset="0"/>
              </a:rPr>
              <a:t>Planning</a:t>
            </a:r>
            <a:endParaRPr lang="en-US" sz="3200" dirty="0">
              <a:solidFill>
                <a:srgbClr val="0070C0"/>
              </a:solidFill>
              <a:latin typeface="Arial" pitchFamily="34" charset="0"/>
            </a:endParaRPr>
          </a:p>
        </p:txBody>
      </p:sp>
      <p:sp>
        <p:nvSpPr>
          <p:cNvPr id="225282" name="Rectangle 3"/>
          <p:cNvSpPr>
            <a:spLocks noGrp="1" noChangeArrowheads="1"/>
          </p:cNvSpPr>
          <p:nvPr>
            <p:ph type="body" idx="4294967295"/>
          </p:nvPr>
        </p:nvSpPr>
        <p:spPr bwMode="auto">
          <a:xfrm>
            <a:off x="228600" y="1066800"/>
            <a:ext cx="8026400" cy="4830535"/>
          </a:xfrm>
          <a:prstGeom prst="rect">
            <a:avLst/>
          </a:prstGeom>
          <a:noFill/>
          <a:extLst/>
        </p:spPr>
        <p:txBody>
          <a:bodyPr>
            <a:noAutofit/>
          </a:bodyPr>
          <a:lstStyle/>
          <a:p>
            <a:pPr>
              <a:lnSpc>
                <a:spcPct val="80000"/>
              </a:lnSpc>
            </a:pPr>
            <a:r>
              <a:rPr lang="en-US" sz="2400" dirty="0">
                <a:latin typeface="Arial" pitchFamily="34" charset="0"/>
              </a:rPr>
              <a:t>Time horizon </a:t>
            </a:r>
            <a:endParaRPr lang="en-US" sz="2400" i="1" dirty="0">
              <a:latin typeface="Arial" pitchFamily="34" charset="0"/>
            </a:endParaRPr>
          </a:p>
          <a:p>
            <a:pPr lvl="1">
              <a:lnSpc>
                <a:spcPct val="80000"/>
              </a:lnSpc>
            </a:pPr>
            <a:r>
              <a:rPr lang="en-US" dirty="0">
                <a:latin typeface="Arial" pitchFamily="34" charset="0"/>
              </a:rPr>
              <a:t>Five to 10 years into the future</a:t>
            </a:r>
          </a:p>
          <a:p>
            <a:pPr>
              <a:lnSpc>
                <a:spcPct val="80000"/>
              </a:lnSpc>
            </a:pPr>
            <a:r>
              <a:rPr lang="en-US" sz="2400" dirty="0">
                <a:latin typeface="Arial" pitchFamily="34" charset="0"/>
              </a:rPr>
              <a:t>Scope</a:t>
            </a:r>
          </a:p>
          <a:p>
            <a:pPr lvl="1">
              <a:lnSpc>
                <a:spcPct val="80000"/>
              </a:lnSpc>
            </a:pPr>
            <a:r>
              <a:rPr lang="en-US" dirty="0">
                <a:latin typeface="Arial" pitchFamily="34" charset="0"/>
              </a:rPr>
              <a:t>Consider all appropriated funds, but especially those that account for issues of top concern</a:t>
            </a:r>
          </a:p>
          <a:p>
            <a:pPr lvl="1">
              <a:lnSpc>
                <a:spcPct val="80000"/>
              </a:lnSpc>
            </a:pPr>
            <a:r>
              <a:rPr lang="en-US" dirty="0">
                <a:latin typeface="Arial" pitchFamily="34" charset="0"/>
              </a:rPr>
              <a:t>Don’t just focus on the General Fund</a:t>
            </a:r>
          </a:p>
          <a:p>
            <a:pPr>
              <a:lnSpc>
                <a:spcPct val="80000"/>
              </a:lnSpc>
            </a:pPr>
            <a:r>
              <a:rPr lang="en-US" sz="2400" dirty="0">
                <a:latin typeface="Arial" pitchFamily="34" charset="0"/>
              </a:rPr>
              <a:t>Frequency</a:t>
            </a:r>
          </a:p>
          <a:p>
            <a:pPr lvl="1">
              <a:lnSpc>
                <a:spcPct val="80000"/>
              </a:lnSpc>
            </a:pPr>
            <a:r>
              <a:rPr lang="en-US" dirty="0">
                <a:latin typeface="Arial" pitchFamily="34" charset="0"/>
              </a:rPr>
              <a:t>Update long-term planning activities as needed</a:t>
            </a:r>
          </a:p>
          <a:p>
            <a:pPr>
              <a:lnSpc>
                <a:spcPct val="80000"/>
              </a:lnSpc>
            </a:pPr>
            <a:r>
              <a:rPr lang="en-US" sz="2400" dirty="0">
                <a:latin typeface="Arial" pitchFamily="34" charset="0"/>
              </a:rPr>
              <a:t>Content</a:t>
            </a:r>
          </a:p>
          <a:p>
            <a:pPr lvl="1">
              <a:lnSpc>
                <a:spcPct val="80000"/>
              </a:lnSpc>
            </a:pPr>
            <a:r>
              <a:rPr lang="en-US" dirty="0">
                <a:latin typeface="Arial" pitchFamily="34" charset="0"/>
              </a:rPr>
              <a:t>Financial environment</a:t>
            </a:r>
          </a:p>
          <a:p>
            <a:pPr lvl="1">
              <a:lnSpc>
                <a:spcPct val="80000"/>
              </a:lnSpc>
            </a:pPr>
            <a:r>
              <a:rPr lang="en-US" dirty="0">
                <a:latin typeface="Arial" pitchFamily="34" charset="0"/>
              </a:rPr>
              <a:t>Revenue and expenditure forecasts</a:t>
            </a:r>
          </a:p>
          <a:p>
            <a:pPr lvl="1">
              <a:lnSpc>
                <a:spcPct val="80000"/>
              </a:lnSpc>
            </a:pPr>
            <a:r>
              <a:rPr lang="en-US" dirty="0">
                <a:latin typeface="Arial" pitchFamily="34" charset="0"/>
              </a:rPr>
              <a:t>Debt position and affordability analysis</a:t>
            </a:r>
          </a:p>
          <a:p>
            <a:pPr lvl="1">
              <a:lnSpc>
                <a:spcPct val="80000"/>
              </a:lnSpc>
            </a:pPr>
            <a:r>
              <a:rPr lang="en-US" dirty="0">
                <a:latin typeface="Arial" pitchFamily="34" charset="0"/>
              </a:rPr>
              <a:t>Strategies for achieving financial balance</a:t>
            </a:r>
          </a:p>
          <a:p>
            <a:pPr lvl="1">
              <a:lnSpc>
                <a:spcPct val="80000"/>
              </a:lnSpc>
            </a:pPr>
            <a:r>
              <a:rPr lang="en-US" dirty="0">
                <a:latin typeface="Arial" pitchFamily="34" charset="0"/>
              </a:rPr>
              <a:t>Plan monitoring mechanisms</a:t>
            </a:r>
          </a:p>
          <a:p>
            <a:pPr>
              <a:lnSpc>
                <a:spcPct val="80000"/>
              </a:lnSpc>
            </a:pPr>
            <a:r>
              <a:rPr lang="en-US" sz="2400" dirty="0">
                <a:latin typeface="Arial" pitchFamily="34" charset="0"/>
              </a:rPr>
              <a:t>Visibility</a:t>
            </a:r>
          </a:p>
          <a:p>
            <a:pPr lvl="1">
              <a:lnSpc>
                <a:spcPct val="80000"/>
              </a:lnSpc>
            </a:pPr>
            <a:r>
              <a:rPr lang="en-US" dirty="0">
                <a:latin typeface="Arial" pitchFamily="34" charset="0"/>
              </a:rPr>
              <a:t>Effective means to communicate information</a:t>
            </a: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50</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962514225"/>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DATA\WP50\BudgetProgramFiles\JFishbein\Third Book\Chapter examples\Long-term Financial Planning\St. Johns County, Florida 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p:blipFill>
        <p:spPr bwMode="auto">
          <a:xfrm>
            <a:off x="154805" y="632449"/>
            <a:ext cx="8498305" cy="62255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53200" y="152400"/>
            <a:ext cx="1477905"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St. Johns County, </a:t>
            </a:r>
            <a:r>
              <a:rPr lang="en-US" sz="1200" dirty="0" smtClean="0">
                <a:latin typeface="Times New Roman" panose="02020603050405020304" pitchFamily="18" charset="0"/>
                <a:cs typeface="Times New Roman" panose="02020603050405020304" pitchFamily="18" charset="0"/>
              </a:rPr>
              <a:t>FL</a:t>
            </a:r>
            <a:endParaRPr lang="en-US" sz="1200" dirty="0">
              <a:latin typeface="Times New Roman" panose="02020603050405020304" pitchFamily="18" charset="0"/>
              <a:cs typeface="Times New Roman" panose="02020603050405020304" pitchFamily="18" charset="0"/>
            </a:endParaRPr>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51</a:t>
            </a:fld>
            <a:endParaRPr lang="en-US"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92513395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ChangeArrowheads="1"/>
          </p:cNvSpPr>
          <p:nvPr/>
        </p:nvSpPr>
        <p:spPr bwMode="auto">
          <a:xfrm>
            <a:off x="684955" y="1915072"/>
            <a:ext cx="7713319" cy="3371111"/>
          </a:xfrm>
          <a:prstGeom prst="rect">
            <a:avLst/>
          </a:prstGeom>
          <a:noFill/>
          <a:ln>
            <a:noFill/>
          </a:ln>
          <a:extLst/>
        </p:spPr>
        <p:txBody>
          <a:bodyPr wrap="square" lIns="95436" tIns="47718" rIns="95436" bIns="47718">
            <a:spAutoFit/>
          </a:bodyPr>
          <a:lstStyle/>
          <a:p>
            <a:pPr marL="514350" indent="-514350" defTabSz="953981">
              <a:spcBef>
                <a:spcPct val="20000"/>
              </a:spcBef>
              <a:buFont typeface="+mj-lt"/>
              <a:buAutoNum type="arabicParenR"/>
            </a:pPr>
            <a:r>
              <a:rPr lang="en-US" sz="2800" dirty="0">
                <a:latin typeface="+mn-lt"/>
              </a:rPr>
              <a:t>Determine how much money is available. </a:t>
            </a:r>
          </a:p>
          <a:p>
            <a:pPr marL="514350" indent="-514350" defTabSz="953981">
              <a:spcBef>
                <a:spcPct val="20000"/>
              </a:spcBef>
              <a:buFont typeface="+mj-lt"/>
              <a:buAutoNum type="arabicParenR"/>
            </a:pPr>
            <a:r>
              <a:rPr lang="en-US" sz="2800" dirty="0">
                <a:latin typeface="+mn-lt"/>
              </a:rPr>
              <a:t>Prioritize </a:t>
            </a:r>
            <a:r>
              <a:rPr lang="en-US" sz="2800" dirty="0" smtClean="0">
                <a:latin typeface="+mn-lt"/>
              </a:rPr>
              <a:t>results.</a:t>
            </a:r>
          </a:p>
          <a:p>
            <a:pPr marL="514350" indent="-514350" defTabSz="953981">
              <a:spcBef>
                <a:spcPct val="20000"/>
              </a:spcBef>
              <a:buFont typeface="+mj-lt"/>
              <a:buAutoNum type="arabicParenR"/>
            </a:pPr>
            <a:r>
              <a:rPr lang="en-US" sz="2800" dirty="0" smtClean="0">
                <a:latin typeface="+mn-lt"/>
              </a:rPr>
              <a:t>Allocate </a:t>
            </a:r>
            <a:r>
              <a:rPr lang="en-US" sz="2800" dirty="0">
                <a:latin typeface="+mn-lt"/>
              </a:rPr>
              <a:t>resources among high priority results</a:t>
            </a:r>
            <a:r>
              <a:rPr lang="en-US" sz="2800" dirty="0" smtClean="0">
                <a:latin typeface="+mn-lt"/>
              </a:rPr>
              <a:t>.</a:t>
            </a:r>
          </a:p>
          <a:p>
            <a:pPr marL="514350" indent="-514350" defTabSz="953981">
              <a:spcBef>
                <a:spcPct val="20000"/>
              </a:spcBef>
              <a:buFont typeface="+mj-lt"/>
              <a:buAutoNum type="arabicParenR"/>
            </a:pPr>
            <a:r>
              <a:rPr lang="en-US" sz="2800" dirty="0" smtClean="0">
                <a:latin typeface="+mn-lt"/>
              </a:rPr>
              <a:t>Conduct </a:t>
            </a:r>
            <a:r>
              <a:rPr lang="en-US" sz="2800" dirty="0">
                <a:latin typeface="+mn-lt"/>
              </a:rPr>
              <a:t>analysis to determine what strategies, programs, and activities will best achieve desired </a:t>
            </a:r>
            <a:r>
              <a:rPr lang="en-US" sz="2800" dirty="0" smtClean="0">
                <a:latin typeface="+mn-lt"/>
              </a:rPr>
              <a:t>results. </a:t>
            </a:r>
            <a:endParaRPr lang="en-US" sz="2800" dirty="0">
              <a:latin typeface="+mn-lt"/>
            </a:endParaRPr>
          </a:p>
        </p:txBody>
      </p:sp>
      <p:sp>
        <p:nvSpPr>
          <p:cNvPr id="235522" name="Rectangle 3"/>
          <p:cNvSpPr>
            <a:spLocks noChangeArrowheads="1"/>
          </p:cNvSpPr>
          <p:nvPr/>
        </p:nvSpPr>
        <p:spPr bwMode="auto">
          <a:xfrm>
            <a:off x="1048292" y="656212"/>
            <a:ext cx="6986648" cy="588810"/>
          </a:xfrm>
          <a:prstGeom prst="rect">
            <a:avLst/>
          </a:prstGeom>
          <a:noFill/>
          <a:ln>
            <a:noFill/>
          </a:ln>
          <a:extLst/>
        </p:spPr>
        <p:txBody>
          <a:bodyPr wrap="none" lIns="95436" tIns="47718" rIns="95436" bIns="47718">
            <a:spAutoFit/>
          </a:bodyPr>
          <a:lstStyle/>
          <a:p>
            <a:pPr algn="ctr" defTabSz="953981">
              <a:spcBef>
                <a:spcPct val="20000"/>
              </a:spcBef>
            </a:pPr>
            <a:r>
              <a:rPr lang="en-US" sz="3200" dirty="0" smtClean="0">
                <a:solidFill>
                  <a:srgbClr val="0070C0"/>
                </a:solidFill>
                <a:latin typeface="+mn-lt"/>
                <a:cs typeface="Arial" panose="020B0604020202020204" pitchFamily="34" charset="0"/>
              </a:rPr>
              <a:t>17. Budgeting</a:t>
            </a:r>
            <a:r>
              <a:rPr lang="en-US" sz="3200" dirty="0" smtClean="0">
                <a:solidFill>
                  <a:srgbClr val="0070C0"/>
                </a:solidFill>
                <a:latin typeface="+mn-lt"/>
              </a:rPr>
              <a:t> </a:t>
            </a:r>
            <a:r>
              <a:rPr lang="en-US" sz="3200" dirty="0">
                <a:solidFill>
                  <a:srgbClr val="0070C0"/>
                </a:solidFill>
                <a:latin typeface="+mn-lt"/>
              </a:rPr>
              <a:t>for Results and </a:t>
            </a:r>
            <a:r>
              <a:rPr lang="en-US" sz="3200" dirty="0" smtClean="0">
                <a:solidFill>
                  <a:srgbClr val="0070C0"/>
                </a:solidFill>
                <a:latin typeface="+mn-lt"/>
              </a:rPr>
              <a:t>Outcomes</a:t>
            </a:r>
            <a:endParaRPr lang="en-US" sz="3200" dirty="0">
              <a:solidFill>
                <a:srgbClr val="0070C0"/>
              </a:solidFill>
              <a:latin typeface="+mn-lt"/>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52</a:t>
            </a:fld>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812522263"/>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ChangeArrowheads="1"/>
          </p:cNvSpPr>
          <p:nvPr/>
        </p:nvSpPr>
        <p:spPr bwMode="auto">
          <a:xfrm>
            <a:off x="684955" y="1915072"/>
            <a:ext cx="7571808" cy="2940223"/>
          </a:xfrm>
          <a:prstGeom prst="rect">
            <a:avLst/>
          </a:prstGeom>
          <a:noFill/>
          <a:ln>
            <a:noFill/>
          </a:ln>
          <a:extLst/>
        </p:spPr>
        <p:txBody>
          <a:bodyPr wrap="square" lIns="95436" tIns="47718" rIns="95436" bIns="47718">
            <a:spAutoFit/>
          </a:bodyPr>
          <a:lstStyle/>
          <a:p>
            <a:pPr marL="514350" indent="-514350" defTabSz="953981">
              <a:spcBef>
                <a:spcPct val="20000"/>
              </a:spcBef>
              <a:buFont typeface="+mj-lt"/>
              <a:buAutoNum type="arabicParenR" startAt="5"/>
            </a:pPr>
            <a:r>
              <a:rPr lang="en-US" sz="2800" dirty="0" smtClean="0">
                <a:latin typeface="+mn-lt"/>
              </a:rPr>
              <a:t>Budget </a:t>
            </a:r>
            <a:r>
              <a:rPr lang="en-US" sz="2800" dirty="0">
                <a:latin typeface="+mn-lt"/>
              </a:rPr>
              <a:t>available dollars to the most significant programs and activities. </a:t>
            </a:r>
            <a:endParaRPr lang="en-US" sz="2800" dirty="0" smtClean="0">
              <a:latin typeface="+mn-lt"/>
            </a:endParaRPr>
          </a:p>
          <a:p>
            <a:pPr marL="514350" indent="-514350" defTabSz="953981">
              <a:spcBef>
                <a:spcPct val="20000"/>
              </a:spcBef>
              <a:buFont typeface="+mj-lt"/>
              <a:buAutoNum type="arabicParenR" startAt="5"/>
            </a:pPr>
            <a:r>
              <a:rPr lang="en-US" sz="2800" dirty="0" smtClean="0">
                <a:latin typeface="+mn-lt"/>
              </a:rPr>
              <a:t>Set </a:t>
            </a:r>
            <a:r>
              <a:rPr lang="en-US" sz="2800" dirty="0">
                <a:latin typeface="+mn-lt"/>
              </a:rPr>
              <a:t>measures of annual progress, monitor, and close the feedback loop. </a:t>
            </a:r>
            <a:endParaRPr lang="en-US" sz="2800" dirty="0" smtClean="0">
              <a:latin typeface="+mn-lt"/>
            </a:endParaRPr>
          </a:p>
          <a:p>
            <a:pPr marL="514350" indent="-514350" defTabSz="953981">
              <a:spcBef>
                <a:spcPct val="20000"/>
              </a:spcBef>
              <a:buFont typeface="+mj-lt"/>
              <a:buAutoNum type="arabicParenR" startAt="5"/>
            </a:pPr>
            <a:r>
              <a:rPr lang="en-US" sz="2800" dirty="0" smtClean="0">
                <a:latin typeface="+mn-lt"/>
              </a:rPr>
              <a:t>Check </a:t>
            </a:r>
            <a:r>
              <a:rPr lang="en-US" sz="2800" dirty="0">
                <a:latin typeface="+mn-lt"/>
              </a:rPr>
              <a:t>what actually </a:t>
            </a:r>
            <a:r>
              <a:rPr lang="en-US" sz="2800" dirty="0" smtClean="0">
                <a:latin typeface="+mn-lt"/>
              </a:rPr>
              <a:t>happened.</a:t>
            </a:r>
          </a:p>
          <a:p>
            <a:pPr marL="514350" indent="-514350" defTabSz="953981">
              <a:spcBef>
                <a:spcPct val="20000"/>
              </a:spcBef>
              <a:buFont typeface="+mj-lt"/>
              <a:buAutoNum type="arabicParenR" startAt="5"/>
            </a:pPr>
            <a:r>
              <a:rPr lang="en-US" sz="2800" dirty="0" smtClean="0">
                <a:latin typeface="+mn-lt"/>
              </a:rPr>
              <a:t>Communicate </a:t>
            </a:r>
            <a:r>
              <a:rPr lang="en-US" sz="2800" dirty="0">
                <a:latin typeface="+mn-lt"/>
              </a:rPr>
              <a:t>performance results. </a:t>
            </a:r>
          </a:p>
        </p:txBody>
      </p:sp>
      <p:sp>
        <p:nvSpPr>
          <p:cNvPr id="235522" name="Rectangle 3"/>
          <p:cNvSpPr>
            <a:spLocks noChangeArrowheads="1"/>
          </p:cNvSpPr>
          <p:nvPr/>
        </p:nvSpPr>
        <p:spPr bwMode="auto">
          <a:xfrm>
            <a:off x="1048292" y="656212"/>
            <a:ext cx="6986648" cy="588810"/>
          </a:xfrm>
          <a:prstGeom prst="rect">
            <a:avLst/>
          </a:prstGeom>
          <a:noFill/>
          <a:ln>
            <a:noFill/>
          </a:ln>
          <a:extLst/>
        </p:spPr>
        <p:txBody>
          <a:bodyPr wrap="none" lIns="95436" tIns="47718" rIns="95436" bIns="47718">
            <a:spAutoFit/>
          </a:bodyPr>
          <a:lstStyle/>
          <a:p>
            <a:pPr algn="ctr" defTabSz="953981">
              <a:spcBef>
                <a:spcPct val="20000"/>
              </a:spcBef>
            </a:pPr>
            <a:r>
              <a:rPr lang="en-US" sz="3200" dirty="0" smtClean="0">
                <a:solidFill>
                  <a:srgbClr val="0070C0"/>
                </a:solidFill>
                <a:latin typeface="+mn-lt"/>
                <a:cs typeface="Arial" panose="020B0604020202020204" pitchFamily="34" charset="0"/>
              </a:rPr>
              <a:t>17. Budgeting</a:t>
            </a:r>
            <a:r>
              <a:rPr lang="en-US" sz="3200" dirty="0" smtClean="0">
                <a:solidFill>
                  <a:srgbClr val="0070C0"/>
                </a:solidFill>
                <a:latin typeface="+mn-lt"/>
              </a:rPr>
              <a:t> </a:t>
            </a:r>
            <a:r>
              <a:rPr lang="en-US" sz="3200" dirty="0">
                <a:solidFill>
                  <a:srgbClr val="0070C0"/>
                </a:solidFill>
                <a:latin typeface="+mn-lt"/>
              </a:rPr>
              <a:t>for Results and </a:t>
            </a:r>
            <a:r>
              <a:rPr lang="en-US" sz="3200" dirty="0" smtClean="0">
                <a:solidFill>
                  <a:srgbClr val="0070C0"/>
                </a:solidFill>
                <a:latin typeface="+mn-lt"/>
              </a:rPr>
              <a:t>Outcomes</a:t>
            </a:r>
            <a:endParaRPr lang="en-US" sz="3200" dirty="0">
              <a:solidFill>
                <a:srgbClr val="0070C0"/>
              </a:solidFill>
              <a:latin typeface="+mn-lt"/>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53</a:t>
            </a:fld>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58943699"/>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602" y="4800600"/>
            <a:ext cx="7696200" cy="1708160"/>
          </a:xfrm>
          <a:prstGeom prst="rect">
            <a:avLst/>
          </a:prstGeom>
        </p:spPr>
        <p:txBody>
          <a:bodyPr wrap="square">
            <a:spAutoFit/>
          </a:bodyPr>
          <a:lstStyle/>
          <a:p>
            <a:r>
              <a:rPr lang="en-US" sz="2100" b="1" dirty="0"/>
              <a:t>Budget</a:t>
            </a:r>
          </a:p>
          <a:p>
            <a:r>
              <a:rPr lang="en-US" sz="2100" dirty="0"/>
              <a:t>The City is using its Budgeting by Priorities (BP) for the fifth time in its 2017/2018 budget. By using lessons learned from each of the three previous efforts, the City strives to continue providing the highest priority services to the community.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06" y="304800"/>
            <a:ext cx="771144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61000" y="20260"/>
            <a:ext cx="1822871" cy="307777"/>
          </a:xfrm>
          <a:prstGeom prst="rect">
            <a:avLst/>
          </a:prstGeom>
        </p:spPr>
        <p:txBody>
          <a:bodyPr wrap="none">
            <a:spAutoFit/>
          </a:bodyPr>
          <a:lstStyle/>
          <a:p>
            <a:r>
              <a:rPr lang="en-US" sz="1400" b="1" dirty="0"/>
              <a:t>City of </a:t>
            </a:r>
            <a:r>
              <a:rPr lang="en-US" sz="1400" b="1" dirty="0" smtClean="0"/>
              <a:t>Redmond, WA.</a:t>
            </a:r>
            <a:endParaRPr lang="en-US" sz="1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491477416"/>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bwMode="auto">
          <a:xfrm>
            <a:off x="381000" y="304800"/>
            <a:ext cx="7774340" cy="1143000"/>
          </a:xfrm>
          <a:prstGeom prst="rect">
            <a:avLst/>
          </a:prstGeom>
          <a:noFill/>
          <a:extLst/>
        </p:spPr>
        <p:txBody>
          <a:bodyPr/>
          <a:lstStyle/>
          <a:p>
            <a:pPr algn="ctr"/>
            <a:r>
              <a:rPr lang="en-US" sz="3200" dirty="0" smtClean="0">
                <a:solidFill>
                  <a:srgbClr val="0070C0"/>
                </a:solidFill>
                <a:latin typeface="Arial" pitchFamily="34" charset="0"/>
              </a:rPr>
              <a:t>18. Performance Management</a:t>
            </a:r>
            <a:endParaRPr lang="en-US" sz="3200" dirty="0">
              <a:solidFill>
                <a:srgbClr val="0070C0"/>
              </a:solidFill>
              <a:latin typeface="Arial" pitchFamily="34" charset="0"/>
            </a:endParaRPr>
          </a:p>
        </p:txBody>
      </p:sp>
      <p:sp>
        <p:nvSpPr>
          <p:cNvPr id="199682" name="Rectangle 3"/>
          <p:cNvSpPr>
            <a:spLocks noGrp="1" noChangeArrowheads="1"/>
          </p:cNvSpPr>
          <p:nvPr>
            <p:ph type="body" idx="4294967295"/>
          </p:nvPr>
        </p:nvSpPr>
        <p:spPr bwMode="auto">
          <a:xfrm>
            <a:off x="359834" y="1288111"/>
            <a:ext cx="8075083" cy="4880177"/>
          </a:xfrm>
          <a:prstGeom prst="rect">
            <a:avLst/>
          </a:prstGeom>
          <a:noFill/>
          <a:extLst/>
        </p:spPr>
        <p:txBody>
          <a:bodyPr/>
          <a:lstStyle/>
          <a:p>
            <a:pPr marL="0" indent="0" algn="ctr">
              <a:buNone/>
            </a:pPr>
            <a:r>
              <a:rPr lang="en-US" sz="2600" dirty="0" smtClean="0">
                <a:latin typeface="+mj-lt"/>
              </a:rPr>
              <a:t>Principles adopted by the </a:t>
            </a:r>
            <a:r>
              <a:rPr lang="en-US" sz="2600" dirty="0">
                <a:latin typeface="+mj-lt"/>
              </a:rPr>
              <a:t>National Performance Management Commission, </a:t>
            </a:r>
            <a:r>
              <a:rPr lang="en-US" sz="2600" dirty="0" smtClean="0">
                <a:latin typeface="+mj-lt"/>
              </a:rPr>
              <a:t>in a 2010 report, </a:t>
            </a:r>
          </a:p>
          <a:p>
            <a:pPr marL="0" indent="0" algn="ctr">
              <a:buNone/>
            </a:pPr>
            <a:r>
              <a:rPr lang="en-US" sz="2600" i="1" dirty="0" smtClean="0">
                <a:latin typeface="+mj-lt"/>
              </a:rPr>
              <a:t>A </a:t>
            </a:r>
            <a:r>
              <a:rPr lang="en-US" sz="2600" i="1" dirty="0">
                <a:latin typeface="+mj-lt"/>
              </a:rPr>
              <a:t>Performance Management Framework for State and Local Government: From Measurement and Reporting to Management and </a:t>
            </a:r>
            <a:r>
              <a:rPr lang="en-US" sz="2600" i="1" dirty="0" smtClean="0">
                <a:latin typeface="+mj-lt"/>
              </a:rPr>
              <a:t>Improving</a:t>
            </a:r>
          </a:p>
          <a:p>
            <a:pPr marL="0" indent="0" algn="ctr">
              <a:lnSpc>
                <a:spcPts val="1600"/>
              </a:lnSpc>
              <a:buNone/>
            </a:pPr>
            <a:endParaRPr lang="en-US" sz="2600" i="1" dirty="0" smtClean="0">
              <a:latin typeface="+mj-lt"/>
            </a:endParaRPr>
          </a:p>
          <a:p>
            <a:pPr lvl="1">
              <a:buClr>
                <a:srgbClr val="34519A"/>
              </a:buClr>
              <a:buSzPct val="125000"/>
              <a:buFont typeface="Arial" panose="020B0604020202020204" pitchFamily="34" charset="0"/>
              <a:buChar char="•"/>
            </a:pPr>
            <a:r>
              <a:rPr lang="en-US" dirty="0"/>
              <a:t>Information, measures, goals, priorities, and activities are relevant to the priorities and wellbeing of the government and the community.</a:t>
            </a:r>
          </a:p>
          <a:p>
            <a:pPr lvl="1">
              <a:buClr>
                <a:srgbClr val="34519A"/>
              </a:buClr>
              <a:buSzPct val="125000"/>
              <a:buFont typeface="Arial" panose="020B0604020202020204" pitchFamily="34" charset="0"/>
              <a:buChar char="•"/>
            </a:pPr>
            <a:r>
              <a:rPr lang="en-US" dirty="0"/>
              <a:t>Information related to performance, decisions, regulations, and processes is transparent </a:t>
            </a:r>
            <a:r>
              <a:rPr lang="en-US" dirty="0" smtClean="0"/>
              <a:t>— easy </a:t>
            </a:r>
            <a:r>
              <a:rPr lang="en-US" dirty="0"/>
              <a:t>to access, use, and understand</a:t>
            </a:r>
            <a:r>
              <a:rPr lang="en-US" dirty="0" smtClean="0"/>
              <a:t>.</a:t>
            </a:r>
            <a:endParaRPr lang="en-US" sz="3200" dirty="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55</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09721021"/>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bwMode="auto">
          <a:xfrm>
            <a:off x="304800" y="304800"/>
            <a:ext cx="7774340" cy="1143000"/>
          </a:xfrm>
          <a:prstGeom prst="rect">
            <a:avLst/>
          </a:prstGeom>
          <a:noFill/>
          <a:extLst/>
        </p:spPr>
        <p:txBody>
          <a:bodyPr/>
          <a:lstStyle/>
          <a:p>
            <a:pPr algn="ctr"/>
            <a:r>
              <a:rPr lang="en-US" sz="3200" dirty="0" smtClean="0">
                <a:solidFill>
                  <a:srgbClr val="0070C0"/>
                </a:solidFill>
                <a:latin typeface="Arial" pitchFamily="34" charset="0"/>
              </a:rPr>
              <a:t>18. Performance Management</a:t>
            </a:r>
            <a:endParaRPr lang="en-US" sz="3200" dirty="0">
              <a:solidFill>
                <a:srgbClr val="0070C0"/>
              </a:solidFill>
              <a:latin typeface="Arial" pitchFamily="34" charset="0"/>
            </a:endParaRPr>
          </a:p>
        </p:txBody>
      </p:sp>
      <p:sp>
        <p:nvSpPr>
          <p:cNvPr id="199682" name="Rectangle 3"/>
          <p:cNvSpPr>
            <a:spLocks noGrp="1" noChangeArrowheads="1"/>
          </p:cNvSpPr>
          <p:nvPr>
            <p:ph type="body" idx="4294967295"/>
          </p:nvPr>
        </p:nvSpPr>
        <p:spPr bwMode="auto">
          <a:xfrm>
            <a:off x="359833" y="1545563"/>
            <a:ext cx="8075083" cy="4313699"/>
          </a:xfrm>
          <a:prstGeom prst="rect">
            <a:avLst/>
          </a:prstGeom>
          <a:noFill/>
          <a:extLst/>
        </p:spPr>
        <p:txBody>
          <a:bodyPr>
            <a:normAutofit lnSpcReduction="10000"/>
          </a:bodyPr>
          <a:lstStyle/>
          <a:p>
            <a:pPr marL="461963" lvl="1" indent="0">
              <a:buClr>
                <a:srgbClr val="34519A"/>
              </a:buClr>
              <a:buSzPct val="125000"/>
              <a:buNone/>
            </a:pPr>
            <a:r>
              <a:rPr lang="en-US" sz="2800" dirty="0" smtClean="0"/>
              <a:t>Principles continued . . .</a:t>
            </a:r>
          </a:p>
          <a:p>
            <a:pPr lvl="1">
              <a:buClr>
                <a:srgbClr val="34519A"/>
              </a:buClr>
              <a:buSzPct val="125000"/>
              <a:buFont typeface="Arial" panose="020B0604020202020204" pitchFamily="34" charset="0"/>
              <a:buChar char="•"/>
            </a:pPr>
            <a:r>
              <a:rPr lang="en-US" sz="2800" dirty="0" smtClean="0"/>
              <a:t>Goals</a:t>
            </a:r>
            <a:r>
              <a:rPr lang="en-US" sz="2800" dirty="0"/>
              <a:t>, programs, activities, and resources are aligned with priorities and desired results.</a:t>
            </a:r>
          </a:p>
          <a:p>
            <a:pPr lvl="1">
              <a:buClr>
                <a:srgbClr val="34519A"/>
              </a:buClr>
              <a:buSzPct val="125000"/>
              <a:buFont typeface="Arial" panose="020B0604020202020204" pitchFamily="34" charset="0"/>
              <a:buChar char="•"/>
            </a:pPr>
            <a:r>
              <a:rPr lang="en-US" sz="2800" dirty="0"/>
              <a:t>Decisions and processes are driven by timely, accurate, and meaningful data.</a:t>
            </a:r>
          </a:p>
          <a:p>
            <a:pPr lvl="1">
              <a:buClr>
                <a:srgbClr val="34519A"/>
              </a:buClr>
              <a:buSzPct val="125000"/>
              <a:buFont typeface="Arial" panose="020B0604020202020204" pitchFamily="34" charset="0"/>
              <a:buChar char="•"/>
            </a:pPr>
            <a:r>
              <a:rPr lang="en-US" sz="2800" dirty="0"/>
              <a:t>Practices are sustainable over time and across organizational changes.</a:t>
            </a:r>
          </a:p>
          <a:p>
            <a:pPr lvl="1">
              <a:buClr>
                <a:srgbClr val="34519A"/>
              </a:buClr>
              <a:buSzPct val="125000"/>
              <a:buFont typeface="Arial" panose="020B0604020202020204" pitchFamily="34" charset="0"/>
              <a:buChar char="•"/>
            </a:pPr>
            <a:r>
              <a:rPr lang="en-US" sz="2800" dirty="0"/>
              <a:t>Performance management helps to transform the organization, its management, and the policymaking process.</a:t>
            </a:r>
          </a:p>
          <a:p>
            <a:pPr>
              <a:buClr>
                <a:srgbClr val="34519A"/>
              </a:buClr>
              <a:buSzPct val="125000"/>
              <a:buFont typeface="Arial" panose="020B0604020202020204" pitchFamily="34" charset="0"/>
              <a:buChar char="•"/>
            </a:pPr>
            <a:endParaRPr lang="en-US" sz="3200" dirty="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89365251"/>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617621"/>
            <a:ext cx="8001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49877" y="38584"/>
            <a:ext cx="1746247" cy="307777"/>
          </a:xfrm>
          <a:prstGeom prst="rect">
            <a:avLst/>
          </a:prstGeom>
        </p:spPr>
        <p:txBody>
          <a:bodyPr wrap="none">
            <a:spAutoFit/>
          </a:bodyPr>
          <a:lstStyle/>
          <a:p>
            <a:r>
              <a:rPr lang="en-US" sz="1400" b="1" dirty="0"/>
              <a:t>City of Temecula, </a:t>
            </a:r>
            <a:r>
              <a:rPr lang="en-US" sz="1400" b="1" dirty="0" smtClean="0"/>
              <a:t>CA.</a:t>
            </a:r>
            <a:endParaRPr lang="en-US" sz="1400" b="1" dirty="0"/>
          </a:p>
        </p:txBody>
      </p:sp>
      <p:sp>
        <p:nvSpPr>
          <p:cNvPr id="8"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57</a:t>
            </a:fld>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026760922"/>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55" y="6858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49877" y="38584"/>
            <a:ext cx="2196370" cy="307777"/>
          </a:xfrm>
          <a:prstGeom prst="rect">
            <a:avLst/>
          </a:prstGeom>
        </p:spPr>
        <p:txBody>
          <a:bodyPr wrap="none">
            <a:spAutoFit/>
          </a:bodyPr>
          <a:lstStyle/>
          <a:p>
            <a:r>
              <a:rPr lang="en-US" sz="1400" b="1" dirty="0"/>
              <a:t>City of Grants Pass, Oregon</a:t>
            </a:r>
          </a:p>
        </p:txBody>
      </p:sp>
      <p:sp>
        <p:nvSpPr>
          <p:cNvPr id="13"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58</a:t>
            </a:fld>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44516533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9877" y="38584"/>
            <a:ext cx="2056332" cy="307777"/>
          </a:xfrm>
          <a:prstGeom prst="rect">
            <a:avLst/>
          </a:prstGeom>
        </p:spPr>
        <p:txBody>
          <a:bodyPr wrap="none">
            <a:spAutoFit/>
          </a:bodyPr>
          <a:lstStyle/>
          <a:p>
            <a:r>
              <a:rPr lang="en-US" sz="1400" b="1" dirty="0"/>
              <a:t>City of Maple Valley</a:t>
            </a:r>
            <a:r>
              <a:rPr lang="en-US" sz="1400" b="1" dirty="0" smtClean="0"/>
              <a:t>, WA.</a:t>
            </a:r>
            <a:endParaRPr lang="en-US" sz="1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9770"/>
            <a:ext cx="5181599"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31888"/>
            <a:ext cx="7848600" cy="45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8" y="5562600"/>
            <a:ext cx="66976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59</a:t>
            </a:fld>
            <a:endParaRPr lang="en-US" dirty="0">
              <a:solidFill>
                <a:schemeClr val="bg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51850470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769049"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1327690" y="1938902"/>
            <a:ext cx="7143423" cy="4281573"/>
          </a:xfrm>
          <a:prstGeom prst="rect">
            <a:avLst/>
          </a:prstGeom>
          <a:noFill/>
          <a:extLst/>
        </p:spPr>
        <p:txBody>
          <a:bodyPr/>
          <a:lstStyle/>
          <a:p>
            <a:pPr>
              <a:buFontTx/>
              <a:buChar char="•"/>
            </a:pPr>
            <a:r>
              <a:rPr lang="en-US" dirty="0" smtClean="0">
                <a:latin typeface="Arial" pitchFamily="34" charset="0"/>
              </a:rPr>
              <a:t>General fund reserves</a:t>
            </a:r>
          </a:p>
          <a:p>
            <a:pPr>
              <a:buFontTx/>
              <a:buChar char="•"/>
            </a:pPr>
            <a:r>
              <a:rPr lang="en-US" dirty="0" smtClean="0">
                <a:latin typeface="Arial" pitchFamily="34" charset="0"/>
              </a:rPr>
              <a:t>Reserves in other funds</a:t>
            </a:r>
          </a:p>
          <a:p>
            <a:pPr>
              <a:buFontTx/>
              <a:buChar char="•"/>
            </a:pPr>
            <a:r>
              <a:rPr lang="en-US" dirty="0" smtClean="0">
                <a:latin typeface="Arial" pitchFamily="34" charset="0"/>
              </a:rPr>
              <a:t>Grants</a:t>
            </a:r>
          </a:p>
          <a:p>
            <a:pPr>
              <a:buFontTx/>
              <a:buChar char="•"/>
            </a:pPr>
            <a:r>
              <a:rPr lang="en-US" dirty="0" smtClean="0">
                <a:latin typeface="Arial" pitchFamily="34" charset="0"/>
              </a:rPr>
              <a:t>Debt</a:t>
            </a:r>
          </a:p>
          <a:p>
            <a:pPr>
              <a:buFontTx/>
              <a:buChar char="•"/>
            </a:pPr>
            <a:r>
              <a:rPr lang="en-US" dirty="0" smtClean="0">
                <a:latin typeface="Arial" pitchFamily="34" charset="0"/>
              </a:rPr>
              <a:t>Investment</a:t>
            </a:r>
          </a:p>
          <a:p>
            <a:pPr>
              <a:buFontTx/>
              <a:buChar char="•"/>
            </a:pPr>
            <a:r>
              <a:rPr lang="en-US" dirty="0" smtClean="0">
                <a:latin typeface="Arial" pitchFamily="34" charset="0"/>
              </a:rPr>
              <a:t>Economic development</a:t>
            </a:r>
          </a:p>
          <a:p>
            <a:pPr>
              <a:buFontTx/>
              <a:buChar char="•"/>
            </a:pPr>
            <a:r>
              <a:rPr lang="en-US" dirty="0" smtClean="0">
                <a:latin typeface="Arial" pitchFamily="34" charset="0"/>
              </a:rPr>
              <a:t>Accounting and financial reporting</a:t>
            </a:r>
          </a:p>
          <a:p>
            <a:pPr>
              <a:buFontTx/>
              <a:buChar char="•"/>
            </a:pPr>
            <a:r>
              <a:rPr lang="en-US" dirty="0" smtClean="0">
                <a:latin typeface="Arial" pitchFamily="34" charset="0"/>
              </a:rPr>
              <a:t>Risk management and internal controls</a:t>
            </a:r>
            <a:endParaRPr lang="en-US" dirty="0">
              <a:latin typeface="Arial" pitchFamily="34" charset="0"/>
            </a:endParaRPr>
          </a:p>
        </p:txBody>
      </p:sp>
      <p:sp>
        <p:nvSpPr>
          <p:cNvPr id="2" name="TextBox 1"/>
          <p:cNvSpPr txBox="1"/>
          <p:nvPr/>
        </p:nvSpPr>
        <p:spPr>
          <a:xfrm>
            <a:off x="766994" y="1268085"/>
            <a:ext cx="7617879" cy="523220"/>
          </a:xfrm>
          <a:prstGeom prst="rect">
            <a:avLst/>
          </a:prstGeom>
          <a:noFill/>
        </p:spPr>
        <p:txBody>
          <a:bodyPr wrap="square" rtlCol="0">
            <a:spAutoFit/>
          </a:bodyPr>
          <a:lstStyle/>
          <a:p>
            <a:r>
              <a:rPr lang="en-US" sz="2800" b="1" i="1" dirty="0" smtClean="0"/>
              <a:t>Scope</a:t>
            </a:r>
            <a:r>
              <a:rPr lang="en-US" sz="2800" dirty="0" smtClean="0"/>
              <a:t> – Basic categories</a:t>
            </a:r>
            <a:endParaRPr lang="en-US" sz="28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75016911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147638" y="458132"/>
            <a:ext cx="8081962" cy="5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nchor="ctr">
            <a:spAutoFit/>
          </a:bodyPr>
          <a:lstStyle/>
          <a:p>
            <a:pPr algn="ctr" defTabSz="954088"/>
            <a:r>
              <a:rPr lang="en-US" sz="3200" dirty="0" smtClean="0">
                <a:solidFill>
                  <a:schemeClr val="accent1"/>
                </a:solidFill>
                <a:latin typeface="+mn-lt"/>
              </a:rPr>
              <a:t>19. Best Practices in School District Budgeting</a:t>
            </a:r>
            <a:endParaRPr lang="en-US" sz="3600" dirty="0">
              <a:solidFill>
                <a:schemeClr val="accent1"/>
              </a:solidFill>
              <a:latin typeface="+mn-lt"/>
            </a:endParaRPr>
          </a:p>
        </p:txBody>
      </p:sp>
      <p:sp>
        <p:nvSpPr>
          <p:cNvPr id="283650" name="Rectangle 3"/>
          <p:cNvSpPr>
            <a:spLocks noChangeArrowheads="1"/>
          </p:cNvSpPr>
          <p:nvPr/>
        </p:nvSpPr>
        <p:spPr bwMode="auto">
          <a:xfrm>
            <a:off x="26437" y="1219200"/>
            <a:ext cx="8210939"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lstStyle/>
          <a:p>
            <a:r>
              <a:rPr lang="en-US" sz="2600" dirty="0" smtClean="0"/>
              <a:t>GFOA </a:t>
            </a:r>
            <a:r>
              <a:rPr lang="en-US" sz="2600" dirty="0"/>
              <a:t>has developed a series of Best Practices in School District </a:t>
            </a:r>
            <a:r>
              <a:rPr lang="en-US" sz="2600" dirty="0" smtClean="0"/>
              <a:t>Budgeting</a:t>
            </a:r>
            <a:r>
              <a:rPr lang="en-US" sz="2600" dirty="0"/>
              <a:t>, which clearly outline steps to developing a budget that best </a:t>
            </a:r>
            <a:r>
              <a:rPr lang="en-US" sz="2600" b="1" i="1" dirty="0"/>
              <a:t>aligns resources with student achievement goals</a:t>
            </a:r>
            <a:r>
              <a:rPr lang="en-US" sz="2600" dirty="0"/>
              <a:t>. </a:t>
            </a:r>
            <a:r>
              <a:rPr lang="en-US" sz="2600" dirty="0" smtClean="0"/>
              <a:t>The </a:t>
            </a:r>
            <a:r>
              <a:rPr lang="en-US" sz="2600" dirty="0"/>
              <a:t>budgeting process presented in these Best Practices is focused on optimizing student achievement within available resources. It encompasses a complete cycle for long-term financial planning and budgeting, including planning and preparing to undertake the budget process, developing a budget, evaluating how the budget process worked, and adjusting accordingly. Within this cycle, the district’s </a:t>
            </a:r>
            <a:r>
              <a:rPr lang="en-US" sz="2600" b="1" i="1" dirty="0"/>
              <a:t>instructional priorities provide a guide for </a:t>
            </a:r>
            <a:r>
              <a:rPr lang="en-US" sz="2600" b="1" i="1" dirty="0" smtClean="0"/>
              <a:t>decision-making</a:t>
            </a:r>
            <a:r>
              <a:rPr lang="en-US" sz="2600" dirty="0" smtClean="0"/>
              <a:t>. GFOA </a:t>
            </a:r>
            <a:r>
              <a:rPr lang="en-US" sz="2600" dirty="0"/>
              <a:t>recommends that all districts go through the </a:t>
            </a:r>
            <a:r>
              <a:rPr lang="en-US" sz="2600" dirty="0" smtClean="0"/>
              <a:t>defined </a:t>
            </a:r>
            <a:r>
              <a:rPr lang="en-US" sz="2600" dirty="0"/>
              <a:t>steps as part of their planning and budgeting process</a:t>
            </a:r>
            <a:r>
              <a:rPr lang="en-US" sz="2600" dirty="0" smtClean="0"/>
              <a:t>.</a:t>
            </a:r>
            <a:endParaRPr lang="en-US" sz="2600" dirty="0"/>
          </a:p>
        </p:txBody>
      </p:sp>
      <p:sp>
        <p:nvSpPr>
          <p:cNvPr id="5"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60</a:t>
            </a:fld>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459632612"/>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264319" y="430713"/>
            <a:ext cx="8001000" cy="87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nchor="ctr">
            <a:spAutoFit/>
          </a:bodyPr>
          <a:lstStyle/>
          <a:p>
            <a:pPr algn="ctr" defTabSz="954088">
              <a:lnSpc>
                <a:spcPts val="3000"/>
              </a:lnSpc>
            </a:pPr>
            <a:r>
              <a:rPr lang="en-US" sz="3200" dirty="0" smtClean="0">
                <a:solidFill>
                  <a:schemeClr val="accent1"/>
                </a:solidFill>
                <a:latin typeface="+mn-lt"/>
              </a:rPr>
              <a:t>20. Best Practices</a:t>
            </a:r>
          </a:p>
          <a:p>
            <a:pPr algn="ctr" defTabSz="954088">
              <a:lnSpc>
                <a:spcPts val="3000"/>
              </a:lnSpc>
            </a:pPr>
            <a:r>
              <a:rPr lang="en-US" sz="3200" dirty="0" smtClean="0">
                <a:solidFill>
                  <a:schemeClr val="accent1"/>
                </a:solidFill>
                <a:latin typeface="+mn-lt"/>
              </a:rPr>
              <a:t> in Community College Budgeting</a:t>
            </a:r>
            <a:endParaRPr lang="en-US" sz="3600" dirty="0">
              <a:solidFill>
                <a:schemeClr val="accent1"/>
              </a:solidFill>
              <a:latin typeface="+mn-lt"/>
            </a:endParaRPr>
          </a:p>
        </p:txBody>
      </p:sp>
      <p:sp>
        <p:nvSpPr>
          <p:cNvPr id="283650" name="Rectangle 3"/>
          <p:cNvSpPr>
            <a:spLocks noChangeArrowheads="1"/>
          </p:cNvSpPr>
          <p:nvPr/>
        </p:nvSpPr>
        <p:spPr bwMode="auto">
          <a:xfrm>
            <a:off x="147638" y="1262952"/>
            <a:ext cx="8234362"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6" tIns="47718" rIns="95436" bIns="47718"/>
          <a:lstStyle/>
          <a:p>
            <a:r>
              <a:rPr lang="en-US" sz="2600" dirty="0"/>
              <a:t>GFOA has developed a series of Best Practices in Community College </a:t>
            </a:r>
            <a:r>
              <a:rPr lang="en-US" sz="2600" dirty="0" smtClean="0"/>
              <a:t>Budgeting</a:t>
            </a:r>
            <a:r>
              <a:rPr lang="en-US" sz="2600" dirty="0"/>
              <a:t>, which </a:t>
            </a:r>
            <a:r>
              <a:rPr lang="en-US" sz="2600" dirty="0" smtClean="0"/>
              <a:t>outline </a:t>
            </a:r>
            <a:r>
              <a:rPr lang="en-US" sz="2600" dirty="0"/>
              <a:t>steps to developing a budget that </a:t>
            </a:r>
            <a:r>
              <a:rPr lang="en-US" sz="2600" b="1" i="1" dirty="0" smtClean="0"/>
              <a:t>aligns </a:t>
            </a:r>
            <a:r>
              <a:rPr lang="en-US" sz="2600" b="1" i="1" dirty="0"/>
              <a:t>resources with student achievement goals</a:t>
            </a:r>
            <a:r>
              <a:rPr lang="en-US" sz="2600" dirty="0"/>
              <a:t>. </a:t>
            </a:r>
            <a:r>
              <a:rPr lang="en-US" sz="2600" dirty="0" smtClean="0"/>
              <a:t>The </a:t>
            </a:r>
            <a:r>
              <a:rPr lang="en-US" sz="2600" dirty="0"/>
              <a:t>budgeting process advocated </a:t>
            </a:r>
            <a:r>
              <a:rPr lang="en-US" sz="2600" dirty="0" smtClean="0"/>
              <a:t>is </a:t>
            </a:r>
            <a:r>
              <a:rPr lang="en-US" sz="2600" dirty="0"/>
              <a:t>focused on optimizing student achievement within available resources. It encompasses a complete cycle for long-term financial planning and budgeting, including planning the budget process, developing a budget, evaluating how the budget process worked and adjusting accordingly. Throughout this cycle, the community college’s </a:t>
            </a:r>
            <a:r>
              <a:rPr lang="en-US" sz="2600" b="1" i="1" dirty="0"/>
              <a:t>institutional goals serve as the </a:t>
            </a:r>
            <a:r>
              <a:rPr lang="en-US" sz="2600" b="1" i="1" dirty="0" smtClean="0"/>
              <a:t>guide </a:t>
            </a:r>
            <a:r>
              <a:rPr lang="en-US" sz="2600" b="1" i="1" dirty="0"/>
              <a:t>for decision-making and resource </a:t>
            </a:r>
            <a:r>
              <a:rPr lang="en-US" sz="2600" b="1" i="1" dirty="0" smtClean="0"/>
              <a:t>allocation</a:t>
            </a:r>
            <a:r>
              <a:rPr lang="en-US" sz="2600" dirty="0" smtClean="0"/>
              <a:t>. GFOA </a:t>
            </a:r>
            <a:r>
              <a:rPr lang="en-US" sz="2600" dirty="0"/>
              <a:t>recommends that all community colleges go through the </a:t>
            </a:r>
            <a:r>
              <a:rPr lang="en-US" sz="2600" dirty="0" smtClean="0"/>
              <a:t>defined </a:t>
            </a:r>
            <a:r>
              <a:rPr lang="en-US" sz="2600" dirty="0"/>
              <a:t>steps as part of their planning and budgeting process</a:t>
            </a:r>
            <a:r>
              <a:rPr lang="en-US" sz="2600" dirty="0" smtClean="0"/>
              <a:t>.</a:t>
            </a:r>
            <a:endParaRPr lang="en-US" sz="26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61</a:t>
            </a:fld>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85478622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285750" y="345448"/>
            <a:ext cx="7867650" cy="108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nchor="ctr">
            <a:spAutoFit/>
          </a:bodyPr>
          <a:lstStyle/>
          <a:p>
            <a:pPr algn="ctr" defTabSz="953981"/>
            <a:r>
              <a:rPr lang="en-US" sz="3200" dirty="0" smtClean="0">
                <a:solidFill>
                  <a:srgbClr val="C00000"/>
                </a:solidFill>
                <a:latin typeface="+mn-lt"/>
              </a:rPr>
              <a:t>21. Public </a:t>
            </a:r>
            <a:r>
              <a:rPr lang="en-US" sz="3200" dirty="0">
                <a:solidFill>
                  <a:srgbClr val="C00000"/>
                </a:solidFill>
                <a:latin typeface="+mn-lt"/>
              </a:rPr>
              <a:t>Participation in Planning, Budgeting, and Performance </a:t>
            </a:r>
            <a:r>
              <a:rPr lang="en-US" sz="3200" dirty="0" smtClean="0">
                <a:solidFill>
                  <a:srgbClr val="C00000"/>
                </a:solidFill>
                <a:latin typeface="+mn-lt"/>
              </a:rPr>
              <a:t>Management</a:t>
            </a:r>
            <a:endParaRPr lang="en-US" sz="3600" dirty="0">
              <a:solidFill>
                <a:srgbClr val="C00000"/>
              </a:solidFill>
              <a:latin typeface="+mn-lt"/>
            </a:endParaRPr>
          </a:p>
        </p:txBody>
      </p:sp>
      <p:sp>
        <p:nvSpPr>
          <p:cNvPr id="283650" name="Rectangle 3"/>
          <p:cNvSpPr>
            <a:spLocks noChangeArrowheads="1"/>
          </p:cNvSpPr>
          <p:nvPr/>
        </p:nvSpPr>
        <p:spPr bwMode="auto">
          <a:xfrm>
            <a:off x="216959" y="1577101"/>
            <a:ext cx="8012642" cy="4111908"/>
          </a:xfrm>
          <a:prstGeom prst="rect">
            <a:avLst/>
          </a:prstGeom>
          <a:noFill/>
          <a:ln>
            <a:noFill/>
          </a:ln>
          <a:extLst/>
        </p:spPr>
        <p:txBody>
          <a:bodyPr lIns="95436" tIns="47718" rIns="95436" bIns="47718"/>
          <a:lstStyle/>
          <a:p>
            <a:pPr marL="342878" indent="-342878" defTabSz="914051" eaLnBrk="0" hangingPunct="0">
              <a:spcBef>
                <a:spcPct val="60000"/>
              </a:spcBef>
              <a:buClr>
                <a:srgbClr val="34519A"/>
              </a:buClr>
              <a:buSzPct val="125000"/>
              <a:buFontTx/>
              <a:buChar char="•"/>
            </a:pPr>
            <a:r>
              <a:rPr lang="en-US" sz="2800" dirty="0" smtClean="0"/>
              <a:t>Can improve accountability </a:t>
            </a:r>
            <a:r>
              <a:rPr lang="en-US" sz="2800" dirty="0"/>
              <a:t>and </a:t>
            </a:r>
            <a:r>
              <a:rPr lang="en-US" sz="2800" dirty="0" smtClean="0"/>
              <a:t>responsiveness </a:t>
            </a:r>
            <a:endParaRPr lang="en-US" sz="2800" dirty="0"/>
          </a:p>
          <a:p>
            <a:pPr marL="342878" indent="-342878" defTabSz="914051" eaLnBrk="0" hangingPunct="0">
              <a:spcBef>
                <a:spcPct val="60000"/>
              </a:spcBef>
              <a:buClr>
                <a:srgbClr val="34519A"/>
              </a:buClr>
              <a:buSzPct val="125000"/>
              <a:buFontTx/>
              <a:buChar char="•"/>
            </a:pPr>
            <a:r>
              <a:rPr lang="en-US" sz="2800" dirty="0" smtClean="0"/>
              <a:t>Not only traditional, </a:t>
            </a:r>
            <a:r>
              <a:rPr lang="en-US" sz="2800" dirty="0"/>
              <a:t>public </a:t>
            </a:r>
            <a:r>
              <a:rPr lang="en-US" sz="2800" dirty="0" smtClean="0"/>
              <a:t>participation, e.g. </a:t>
            </a:r>
            <a:r>
              <a:rPr lang="en-US" sz="2800" dirty="0"/>
              <a:t>voting, running for office, attending public hearings, and </a:t>
            </a:r>
            <a:r>
              <a:rPr lang="en-US" sz="2800" dirty="0" smtClean="0"/>
              <a:t>reading the </a:t>
            </a:r>
            <a:r>
              <a:rPr lang="en-US" sz="2800" dirty="0"/>
              <a:t>local </a:t>
            </a:r>
            <a:r>
              <a:rPr lang="en-US" sz="2800" dirty="0" smtClean="0"/>
              <a:t>newspaper </a:t>
            </a:r>
            <a:endParaRPr lang="en-US" sz="2800" dirty="0"/>
          </a:p>
          <a:p>
            <a:pPr marL="342878" indent="-342878" defTabSz="914051" eaLnBrk="0" hangingPunct="0">
              <a:spcBef>
                <a:spcPct val="60000"/>
              </a:spcBef>
              <a:buClr>
                <a:srgbClr val="34519A"/>
              </a:buClr>
              <a:buSzPct val="125000"/>
              <a:buFontTx/>
              <a:buChar char="•"/>
            </a:pPr>
            <a:r>
              <a:rPr lang="en-US" sz="2800" dirty="0" smtClean="0"/>
              <a:t>New </a:t>
            </a:r>
            <a:r>
              <a:rPr lang="en-US" sz="2800" dirty="0"/>
              <a:t>forms of public involvement – surveys, focus groups, neighborhood councils, and Citizen Relationship Management </a:t>
            </a:r>
            <a:r>
              <a:rPr lang="en-US" sz="2800" dirty="0" smtClean="0"/>
              <a:t>systems -- </a:t>
            </a:r>
            <a:r>
              <a:rPr lang="en-US" sz="2800" dirty="0"/>
              <a:t>as inputs to decisions about service </a:t>
            </a:r>
            <a:r>
              <a:rPr lang="en-US" sz="2800" dirty="0" smtClean="0"/>
              <a:t>levels, </a:t>
            </a:r>
            <a:r>
              <a:rPr lang="en-US" sz="2800" dirty="0"/>
              <a:t>preferences, </a:t>
            </a:r>
            <a:r>
              <a:rPr lang="en-US" sz="2800" dirty="0" smtClean="0"/>
              <a:t>priorities</a:t>
            </a:r>
            <a:r>
              <a:rPr lang="en-US" sz="2800" dirty="0"/>
              <a:t>, and organizational </a:t>
            </a:r>
            <a:r>
              <a:rPr lang="en-US" sz="2800" dirty="0" smtClean="0"/>
              <a:t>performance</a:t>
            </a:r>
            <a:endParaRPr lang="en-US" sz="2800" dirty="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62</a:t>
            </a:fld>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361973287"/>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285750" y="442747"/>
            <a:ext cx="8020050" cy="108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nchor="ctr">
            <a:spAutoFit/>
          </a:bodyPr>
          <a:lstStyle/>
          <a:p>
            <a:pPr algn="ctr" defTabSz="953981"/>
            <a:r>
              <a:rPr lang="en-US" sz="3200" dirty="0" smtClean="0">
                <a:solidFill>
                  <a:srgbClr val="C00000"/>
                </a:solidFill>
                <a:latin typeface="+mn-lt"/>
              </a:rPr>
              <a:t>21. Public </a:t>
            </a:r>
            <a:r>
              <a:rPr lang="en-US" sz="3200" dirty="0">
                <a:solidFill>
                  <a:srgbClr val="C00000"/>
                </a:solidFill>
                <a:latin typeface="+mn-lt"/>
              </a:rPr>
              <a:t>Participation in Planning, Budgeting, and Performance </a:t>
            </a:r>
            <a:r>
              <a:rPr lang="en-US" sz="3200" dirty="0" smtClean="0">
                <a:solidFill>
                  <a:srgbClr val="C00000"/>
                </a:solidFill>
                <a:latin typeface="+mn-lt"/>
              </a:rPr>
              <a:t>Management</a:t>
            </a:r>
            <a:endParaRPr lang="en-US" sz="3600" dirty="0">
              <a:solidFill>
                <a:srgbClr val="C00000"/>
              </a:solidFill>
              <a:latin typeface="+mn-lt"/>
            </a:endParaRPr>
          </a:p>
        </p:txBody>
      </p:sp>
      <p:sp>
        <p:nvSpPr>
          <p:cNvPr id="283650" name="Rectangle 3"/>
          <p:cNvSpPr>
            <a:spLocks noChangeArrowheads="1"/>
          </p:cNvSpPr>
          <p:nvPr/>
        </p:nvSpPr>
        <p:spPr bwMode="auto">
          <a:xfrm>
            <a:off x="216959" y="1577101"/>
            <a:ext cx="8088842" cy="4111908"/>
          </a:xfrm>
          <a:prstGeom prst="rect">
            <a:avLst/>
          </a:prstGeom>
          <a:noFill/>
          <a:ln>
            <a:noFill/>
          </a:ln>
          <a:extLst/>
        </p:spPr>
        <p:txBody>
          <a:bodyPr lIns="95436" tIns="47718" rIns="95436" bIns="47718"/>
          <a:lstStyle/>
          <a:p>
            <a:pPr marL="342878" indent="-342878" defTabSz="914051" eaLnBrk="0" hangingPunct="0">
              <a:spcBef>
                <a:spcPct val="60000"/>
              </a:spcBef>
              <a:buClr>
                <a:srgbClr val="34519A"/>
              </a:buClr>
              <a:buSzPct val="125000"/>
              <a:buFontTx/>
              <a:buChar char="•"/>
            </a:pPr>
            <a:r>
              <a:rPr lang="en-US" sz="2800" dirty="0" smtClean="0"/>
              <a:t>Identifying </a:t>
            </a:r>
            <a:r>
              <a:rPr lang="en-US" sz="2800" dirty="0"/>
              <a:t>the Public’s Perspective - </a:t>
            </a:r>
            <a:r>
              <a:rPr lang="en-US" sz="2800" dirty="0" smtClean="0"/>
              <a:t>broader range collected through </a:t>
            </a:r>
            <a:r>
              <a:rPr lang="en-US" sz="2800" dirty="0"/>
              <a:t>variety of ways </a:t>
            </a:r>
            <a:r>
              <a:rPr lang="en-US" sz="2800" dirty="0" smtClean="0"/>
              <a:t>and sources</a:t>
            </a:r>
            <a:r>
              <a:rPr lang="en-US" sz="2800" dirty="0"/>
              <a:t>.</a:t>
            </a:r>
          </a:p>
          <a:p>
            <a:pPr marL="342878" indent="-342878" defTabSz="914051" eaLnBrk="0" hangingPunct="0">
              <a:spcBef>
                <a:spcPct val="60000"/>
              </a:spcBef>
              <a:buClr>
                <a:srgbClr val="34519A"/>
              </a:buClr>
              <a:buSzPct val="125000"/>
              <a:buFontTx/>
              <a:buChar char="•"/>
            </a:pPr>
            <a:r>
              <a:rPr lang="en-US" sz="2800" dirty="0" smtClean="0"/>
              <a:t>Collection information </a:t>
            </a:r>
            <a:r>
              <a:rPr lang="en-US" sz="2800" i="1" dirty="0"/>
              <a:t>before</a:t>
            </a:r>
            <a:r>
              <a:rPr lang="en-US" sz="2800" dirty="0"/>
              <a:t> a decision has been </a:t>
            </a:r>
            <a:r>
              <a:rPr lang="en-US" sz="2800" dirty="0" smtClean="0"/>
              <a:t>made</a:t>
            </a:r>
            <a:endParaRPr lang="en-US" sz="2800" dirty="0"/>
          </a:p>
          <a:p>
            <a:pPr marL="342878" indent="-342878" defTabSz="914051" eaLnBrk="0" hangingPunct="0">
              <a:spcBef>
                <a:spcPct val="60000"/>
              </a:spcBef>
              <a:buClr>
                <a:srgbClr val="34519A"/>
              </a:buClr>
              <a:buSzPct val="125000"/>
              <a:buFontTx/>
              <a:buChar char="•"/>
            </a:pPr>
            <a:r>
              <a:rPr lang="en-US" sz="2800" dirty="0" smtClean="0"/>
              <a:t>Should </a:t>
            </a:r>
            <a:r>
              <a:rPr lang="en-US" sz="2800" dirty="0"/>
              <a:t>encourage </a:t>
            </a:r>
            <a:r>
              <a:rPr lang="en-US" sz="2800" i="1" dirty="0"/>
              <a:t>all</a:t>
            </a:r>
            <a:r>
              <a:rPr lang="en-US" sz="2800" dirty="0"/>
              <a:t> citizens to </a:t>
            </a:r>
            <a:r>
              <a:rPr lang="en-US" sz="2800" dirty="0" smtClean="0"/>
              <a:t>participate</a:t>
            </a:r>
            <a:endParaRPr lang="en-US" sz="2800" dirty="0"/>
          </a:p>
          <a:p>
            <a:pPr marL="342878" indent="-342878" defTabSz="914051" eaLnBrk="0" hangingPunct="0">
              <a:spcBef>
                <a:spcPct val="60000"/>
              </a:spcBef>
              <a:buClr>
                <a:srgbClr val="34519A"/>
              </a:buClr>
              <a:buSzPct val="125000"/>
              <a:buFontTx/>
              <a:buChar char="•"/>
            </a:pPr>
            <a:r>
              <a:rPr lang="en-US" sz="2800" dirty="0" smtClean="0"/>
              <a:t>Communicate how </a:t>
            </a:r>
            <a:r>
              <a:rPr lang="en-US" sz="2800" dirty="0"/>
              <a:t>public involvement has </a:t>
            </a:r>
            <a:r>
              <a:rPr lang="en-US" sz="2800" dirty="0" smtClean="0"/>
              <a:t>specifically made </a:t>
            </a:r>
            <a:r>
              <a:rPr lang="en-US" sz="2800" dirty="0"/>
              <a:t>a </a:t>
            </a:r>
            <a:r>
              <a:rPr lang="en-US" sz="2800" dirty="0" smtClean="0"/>
              <a:t>difference, </a:t>
            </a:r>
            <a:r>
              <a:rPr lang="en-US" sz="2800" dirty="0"/>
              <a:t>and gather public feedback on how successful the process has </a:t>
            </a:r>
            <a:r>
              <a:rPr lang="en-US" sz="2800" dirty="0" smtClean="0"/>
              <a:t>been.</a:t>
            </a:r>
            <a:endParaRPr lang="en-US" sz="2800" dirty="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63</a:t>
            </a:fld>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87312071"/>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64</a:t>
            </a:fld>
            <a:endParaRPr lang="en-US" dirty="0">
              <a:solidFill>
                <a:schemeClr val="bg1"/>
              </a:solidFil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76200"/>
            <a:ext cx="5715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43000" y="4089133"/>
            <a:ext cx="5943600" cy="22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84750" y="153888"/>
            <a:ext cx="1803699" cy="307777"/>
          </a:xfrm>
          <a:prstGeom prst="rect">
            <a:avLst/>
          </a:prstGeom>
        </p:spPr>
        <p:txBody>
          <a:bodyPr wrap="none">
            <a:spAutoFit/>
          </a:bodyPr>
          <a:lstStyle/>
          <a:p>
            <a:r>
              <a:rPr lang="en-US" sz="1400" b="1" dirty="0"/>
              <a:t>City of </a:t>
            </a:r>
            <a:r>
              <a:rPr lang="en-US" sz="1400" b="1" dirty="0" smtClean="0"/>
              <a:t>Coquitlam, BC.</a:t>
            </a:r>
            <a:endParaRPr lang="en-US" sz="14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33909559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ChangeArrowheads="1"/>
          </p:cNvSpPr>
          <p:nvPr>
            <p:ph type="title" idx="4294967295"/>
          </p:nvPr>
        </p:nvSpPr>
        <p:spPr bwMode="auto">
          <a:xfrm>
            <a:off x="610967" y="423591"/>
            <a:ext cx="7773017" cy="1143000"/>
          </a:xfrm>
          <a:prstGeom prst="rect">
            <a:avLst/>
          </a:prstGeom>
          <a:noFill/>
          <a:extLst/>
        </p:spPr>
        <p:txBody>
          <a:bodyPr/>
          <a:lstStyle/>
          <a:p>
            <a:pPr algn="ctr"/>
            <a:r>
              <a:rPr lang="en-US" sz="3200" dirty="0" smtClean="0">
                <a:solidFill>
                  <a:srgbClr val="C00000"/>
                </a:solidFill>
                <a:latin typeface="Arial" pitchFamily="34" charset="0"/>
              </a:rPr>
              <a:t>22. Financial Forecasting</a:t>
            </a:r>
            <a:br>
              <a:rPr lang="en-US" sz="3200" dirty="0" smtClean="0">
                <a:solidFill>
                  <a:srgbClr val="C00000"/>
                </a:solidFill>
                <a:latin typeface="Arial" pitchFamily="34" charset="0"/>
              </a:rPr>
            </a:br>
            <a:r>
              <a:rPr lang="en-US" sz="3200" dirty="0" smtClean="0">
                <a:solidFill>
                  <a:srgbClr val="C00000"/>
                </a:solidFill>
                <a:latin typeface="Arial" pitchFamily="34" charset="0"/>
              </a:rPr>
              <a:t>in the Budget Preparation Process</a:t>
            </a:r>
            <a:endParaRPr lang="en-US" sz="3200" dirty="0">
              <a:solidFill>
                <a:srgbClr val="C00000"/>
              </a:solidFill>
              <a:latin typeface="Arial" pitchFamily="34" charset="0"/>
            </a:endParaRPr>
          </a:p>
        </p:txBody>
      </p:sp>
      <p:sp>
        <p:nvSpPr>
          <p:cNvPr id="5" name="Rectangle 3"/>
          <p:cNvSpPr txBox="1">
            <a:spLocks noChangeArrowheads="1"/>
          </p:cNvSpPr>
          <p:nvPr/>
        </p:nvSpPr>
        <p:spPr bwMode="auto">
          <a:xfrm>
            <a:off x="359833" y="1566591"/>
            <a:ext cx="7793567" cy="450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4519A"/>
              </a:buClr>
              <a:buSzPct val="125000"/>
              <a:buFont typeface="Arial" panose="020B0604020202020204" pitchFamily="34" charset="0"/>
              <a:buChar char="•"/>
            </a:pPr>
            <a:r>
              <a:rPr lang="en-US" dirty="0" smtClean="0">
                <a:latin typeface="Arial" pitchFamily="34" charset="0"/>
              </a:rPr>
              <a:t>Define assumptions – time horizon, objective, political/legal issues, major revenue and expenditure categories.</a:t>
            </a:r>
          </a:p>
          <a:p>
            <a:pPr>
              <a:buClr>
                <a:srgbClr val="34519A"/>
              </a:buClr>
              <a:buSzPct val="125000"/>
              <a:buFont typeface="Arial" panose="020B0604020202020204" pitchFamily="34" charset="0"/>
              <a:buChar char="•"/>
            </a:pPr>
            <a:r>
              <a:rPr lang="en-US" dirty="0" smtClean="0">
                <a:latin typeface="Arial" pitchFamily="34" charset="0"/>
              </a:rPr>
              <a:t>Gather information.</a:t>
            </a:r>
          </a:p>
          <a:p>
            <a:pPr>
              <a:buClr>
                <a:srgbClr val="34519A"/>
              </a:buClr>
              <a:buSzPct val="125000"/>
              <a:buFont typeface="Arial" panose="020B0604020202020204" pitchFamily="34" charset="0"/>
              <a:buChar char="•"/>
            </a:pPr>
            <a:r>
              <a:rPr lang="en-US" dirty="0" smtClean="0">
                <a:latin typeface="Arial" pitchFamily="34" charset="0"/>
              </a:rPr>
              <a:t>Preliminary/exploratory </a:t>
            </a:r>
            <a:r>
              <a:rPr lang="en-US" dirty="0">
                <a:latin typeface="Arial" pitchFamily="34" charset="0"/>
              </a:rPr>
              <a:t>a</a:t>
            </a:r>
            <a:r>
              <a:rPr lang="en-US" dirty="0" smtClean="0">
                <a:latin typeface="Arial" pitchFamily="34" charset="0"/>
              </a:rPr>
              <a:t>nalysis</a:t>
            </a:r>
          </a:p>
          <a:p>
            <a:pPr lvl="1">
              <a:buSzPct val="100000"/>
              <a:buFont typeface="Wingdings" panose="05000000000000000000" pitchFamily="2" charset="2"/>
              <a:buChar char="§"/>
            </a:pPr>
            <a:r>
              <a:rPr lang="en-US" sz="2800" dirty="0" smtClean="0">
                <a:latin typeface="Arial" pitchFamily="34" charset="0"/>
              </a:rPr>
              <a:t>Business cycles</a:t>
            </a:r>
          </a:p>
          <a:p>
            <a:pPr lvl="1">
              <a:buSzPct val="100000"/>
              <a:buFont typeface="Wingdings" panose="05000000000000000000" pitchFamily="2" charset="2"/>
              <a:buChar char="§"/>
            </a:pPr>
            <a:r>
              <a:rPr lang="en-US" sz="2800" dirty="0" smtClean="0">
                <a:latin typeface="Arial" pitchFamily="34" charset="0"/>
              </a:rPr>
              <a:t>Demographic trends</a:t>
            </a:r>
          </a:p>
          <a:p>
            <a:pPr lvl="1">
              <a:buSzPct val="100000"/>
              <a:buFont typeface="Wingdings" panose="05000000000000000000" pitchFamily="2" charset="2"/>
              <a:buChar char="§"/>
            </a:pPr>
            <a:r>
              <a:rPr lang="en-US" sz="2800" dirty="0" smtClean="0">
                <a:latin typeface="Arial" pitchFamily="34" charset="0"/>
              </a:rPr>
              <a:t>Anomalies</a:t>
            </a:r>
          </a:p>
          <a:p>
            <a:pPr lvl="1">
              <a:buSzPct val="100000"/>
              <a:buFont typeface="Wingdings" panose="05000000000000000000" pitchFamily="2" charset="2"/>
              <a:buChar char="§"/>
            </a:pPr>
            <a:r>
              <a:rPr lang="en-US" sz="2800" dirty="0" smtClean="0">
                <a:latin typeface="Arial" pitchFamily="34" charset="0"/>
              </a:rPr>
              <a:t>Variables</a:t>
            </a:r>
          </a:p>
          <a:p>
            <a:pPr lvl="1"/>
            <a:endParaRPr lang="en-US" sz="2800" dirty="0" smtClean="0">
              <a:latin typeface="Arial" pitchFamily="34" charset="0"/>
            </a:endParaRPr>
          </a:p>
          <a:p>
            <a:pPr marL="461963" lvl="1" indent="0">
              <a:buNone/>
            </a:pPr>
            <a:endParaRPr lang="en-US" dirty="0">
              <a:latin typeface="Arial" pitchFamily="34" charset="0"/>
            </a:endParaRPr>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65</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523901859"/>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59941" y="1577847"/>
            <a:ext cx="8022060" cy="463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4519A"/>
              </a:buClr>
              <a:buSzPct val="125000"/>
              <a:buFont typeface="Arial" panose="020B0604020202020204" pitchFamily="34" charset="0"/>
              <a:buChar char="•"/>
            </a:pPr>
            <a:r>
              <a:rPr lang="en-US" dirty="0" smtClean="0">
                <a:latin typeface="Arial" pitchFamily="34" charset="0"/>
              </a:rPr>
              <a:t>Select methods – extrapolation, regression, knowledge-based.</a:t>
            </a:r>
          </a:p>
          <a:p>
            <a:pPr>
              <a:buClr>
                <a:srgbClr val="34519A"/>
              </a:buClr>
              <a:buSzPct val="125000"/>
              <a:buFont typeface="Arial" panose="020B0604020202020204" pitchFamily="34" charset="0"/>
              <a:buChar char="•"/>
            </a:pPr>
            <a:r>
              <a:rPr lang="en-US" dirty="0" smtClean="0">
                <a:latin typeface="Arial" pitchFamily="34" charset="0"/>
              </a:rPr>
              <a:t>Implement methods, make the forecast, and forecast ranges.</a:t>
            </a:r>
          </a:p>
          <a:p>
            <a:pPr>
              <a:buClr>
                <a:srgbClr val="34519A"/>
              </a:buClr>
              <a:buSzPct val="125000"/>
              <a:buFont typeface="Arial" panose="020B0604020202020204" pitchFamily="34" charset="0"/>
              <a:buChar char="•"/>
            </a:pPr>
            <a:r>
              <a:rPr lang="en-US" dirty="0" smtClean="0">
                <a:latin typeface="Arial" pitchFamily="34" charset="0"/>
              </a:rPr>
              <a:t>Use the forecast.</a:t>
            </a:r>
          </a:p>
          <a:p>
            <a:pPr lvl="1">
              <a:buSzPct val="100000"/>
              <a:buFont typeface="Wingdings" panose="05000000000000000000" pitchFamily="2" charset="2"/>
              <a:buChar char="§"/>
            </a:pPr>
            <a:r>
              <a:rPr lang="en-US" sz="2800" dirty="0" smtClean="0">
                <a:latin typeface="Arial" pitchFamily="34" charset="0"/>
              </a:rPr>
              <a:t>Credibility of the forecaster</a:t>
            </a:r>
          </a:p>
          <a:p>
            <a:pPr lvl="1">
              <a:buSzPct val="100000"/>
              <a:buFont typeface="Wingdings" panose="05000000000000000000" pitchFamily="2" charset="2"/>
              <a:buChar char="§"/>
            </a:pPr>
            <a:r>
              <a:rPr lang="en-US" sz="2800" dirty="0" smtClean="0">
                <a:latin typeface="Arial" pitchFamily="34" charset="0"/>
              </a:rPr>
              <a:t>Presentation approach</a:t>
            </a:r>
          </a:p>
          <a:p>
            <a:pPr lvl="1">
              <a:buSzPct val="100000"/>
              <a:buFont typeface="Wingdings" panose="05000000000000000000" pitchFamily="2" charset="2"/>
              <a:buChar char="§"/>
            </a:pPr>
            <a:r>
              <a:rPr lang="en-US" sz="2800" dirty="0" smtClean="0">
                <a:latin typeface="Arial" pitchFamily="34" charset="0"/>
              </a:rPr>
              <a:t>Linking forecast to decision-making.</a:t>
            </a:r>
          </a:p>
          <a:p>
            <a:pPr lvl="1"/>
            <a:endParaRPr lang="en-US" sz="2200" dirty="0" smtClean="0">
              <a:latin typeface="Arial" pitchFamily="34" charset="0"/>
            </a:endParaRPr>
          </a:p>
          <a:p>
            <a:pPr marL="461963" lvl="1" indent="0">
              <a:buNone/>
            </a:pPr>
            <a:endParaRPr lang="en-US" sz="1800" dirty="0">
              <a:latin typeface="Arial" pitchFamily="34" charset="0"/>
            </a:endParaRPr>
          </a:p>
        </p:txBody>
      </p:sp>
      <p:sp>
        <p:nvSpPr>
          <p:cNvPr id="4" name="Rectangle 2"/>
          <p:cNvSpPr txBox="1">
            <a:spLocks noChangeArrowheads="1"/>
          </p:cNvSpPr>
          <p:nvPr/>
        </p:nvSpPr>
        <p:spPr bwMode="auto">
          <a:xfrm>
            <a:off x="510866" y="434847"/>
            <a:ext cx="7773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C00000"/>
                </a:solidFill>
                <a:latin typeface="Arial" pitchFamily="34" charset="0"/>
              </a:rPr>
              <a:t>22. Financial Forecasting</a:t>
            </a:r>
            <a:br>
              <a:rPr lang="en-US" sz="3200" b="0" kern="0" dirty="0" smtClean="0">
                <a:solidFill>
                  <a:srgbClr val="C00000"/>
                </a:solidFill>
                <a:latin typeface="Arial" pitchFamily="34" charset="0"/>
              </a:rPr>
            </a:br>
            <a:r>
              <a:rPr lang="en-US" sz="3200" b="0" kern="0" dirty="0" smtClean="0">
                <a:solidFill>
                  <a:srgbClr val="C00000"/>
                </a:solidFill>
                <a:latin typeface="Arial" pitchFamily="34" charset="0"/>
              </a:rPr>
              <a:t>in the Budget Preparation Process</a:t>
            </a:r>
            <a:endParaRPr lang="en-US" sz="3200" b="0" kern="0" dirty="0">
              <a:solidFill>
                <a:srgbClr val="C00000"/>
              </a:solidFill>
              <a:latin typeface="Arial" pitchFamily="34" charset="0"/>
            </a:endParaRPr>
          </a:p>
        </p:txBody>
      </p:sp>
      <p:sp>
        <p:nvSpPr>
          <p:cNvPr id="6"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66</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241497504"/>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13" y="76200"/>
            <a:ext cx="7772400" cy="667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6553200" y="110260"/>
            <a:ext cx="2002050" cy="27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200" dirty="0" smtClean="0">
                <a:latin typeface="Times New Roman" pitchFamily="18" charset="0"/>
              </a:rPr>
              <a:t>City of Manhattan, KS.</a:t>
            </a:r>
            <a:endParaRPr lang="en-US" sz="1000" dirty="0">
              <a:latin typeface="Times New Roman" pitchFamily="18" charset="0"/>
            </a:endParaRPr>
          </a:p>
        </p:txBody>
      </p:sp>
      <p:sp>
        <p:nvSpPr>
          <p:cNvPr id="5" name="Slide Number Placeholder 3"/>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z="1600" smtClean="0">
                <a:solidFill>
                  <a:schemeClr val="bg1"/>
                </a:solidFill>
              </a:rPr>
              <a:pPr/>
              <a:t>67</a:t>
            </a:fld>
            <a:endParaRPr lang="en-US" sz="16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172288555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ChangeArrowheads="1"/>
          </p:cNvSpPr>
          <p:nvPr/>
        </p:nvSpPr>
        <p:spPr bwMode="auto">
          <a:xfrm>
            <a:off x="414113" y="750643"/>
            <a:ext cx="7815488" cy="398009"/>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mn-lt"/>
              </a:rPr>
              <a:t>23. Effective Budgeting of Salary </a:t>
            </a:r>
            <a:r>
              <a:rPr lang="en-US" sz="3200" dirty="0">
                <a:solidFill>
                  <a:srgbClr val="C00000"/>
                </a:solidFill>
                <a:latin typeface="+mn-lt"/>
              </a:rPr>
              <a:t>and </a:t>
            </a:r>
            <a:r>
              <a:rPr lang="en-US" sz="3200" dirty="0" smtClean="0">
                <a:solidFill>
                  <a:srgbClr val="C00000"/>
                </a:solidFill>
                <a:latin typeface="+mn-lt"/>
              </a:rPr>
              <a:t>Wages</a:t>
            </a:r>
            <a:endParaRPr lang="en-US" sz="3200" dirty="0">
              <a:solidFill>
                <a:srgbClr val="C00000"/>
              </a:solidFill>
              <a:latin typeface="+mn-lt"/>
            </a:endParaRPr>
          </a:p>
        </p:txBody>
      </p:sp>
      <p:sp>
        <p:nvSpPr>
          <p:cNvPr id="289794" name="Rectangle 3"/>
          <p:cNvSpPr>
            <a:spLocks noChangeArrowheads="1"/>
          </p:cNvSpPr>
          <p:nvPr/>
        </p:nvSpPr>
        <p:spPr bwMode="auto">
          <a:xfrm>
            <a:off x="1332143" y="1459207"/>
            <a:ext cx="6668858" cy="4398117"/>
          </a:xfrm>
          <a:prstGeom prst="rect">
            <a:avLst/>
          </a:prstGeom>
          <a:noFill/>
          <a:ln>
            <a:noFill/>
          </a:ln>
          <a:extLst/>
        </p:spPr>
        <p:txBody>
          <a:bodyPr lIns="95436" tIns="47718" rIns="95436" bIns="47718"/>
          <a:lstStyle/>
          <a:p>
            <a:pPr marL="342878" indent="-342878" defTabSz="914051" eaLnBrk="0" hangingPunct="0">
              <a:spcBef>
                <a:spcPct val="60000"/>
              </a:spcBef>
              <a:buClr>
                <a:srgbClr val="34519A"/>
              </a:buClr>
              <a:buSzPct val="125000"/>
              <a:buFontTx/>
              <a:buChar char="•"/>
            </a:pPr>
            <a:r>
              <a:rPr lang="en-US" sz="2800" dirty="0"/>
              <a:t>Personnel </a:t>
            </a:r>
            <a:r>
              <a:rPr lang="en-US" sz="2800" dirty="0" smtClean="0"/>
              <a:t>tracking </a:t>
            </a:r>
            <a:r>
              <a:rPr lang="en-US" sz="2800" dirty="0"/>
              <a:t>s</a:t>
            </a:r>
            <a:r>
              <a:rPr lang="en-US" sz="2800" dirty="0" smtClean="0"/>
              <a:t>ystem</a:t>
            </a:r>
            <a:endParaRPr lang="en-US" sz="2800" dirty="0"/>
          </a:p>
          <a:p>
            <a:pPr marL="342878" indent="-342878" defTabSz="914051" eaLnBrk="0" hangingPunct="0">
              <a:spcBef>
                <a:spcPct val="60000"/>
              </a:spcBef>
              <a:buClr>
                <a:srgbClr val="34519A"/>
              </a:buClr>
              <a:buSzPct val="125000"/>
              <a:buFontTx/>
              <a:buChar char="•"/>
            </a:pPr>
            <a:r>
              <a:rPr lang="en-US" sz="2800" dirty="0"/>
              <a:t>Vacancy </a:t>
            </a:r>
            <a:r>
              <a:rPr lang="en-US" sz="2800" dirty="0" smtClean="0"/>
              <a:t>adjustments</a:t>
            </a:r>
            <a:endParaRPr lang="en-US" sz="2800" dirty="0"/>
          </a:p>
          <a:p>
            <a:pPr marL="1146168" lvl="3" indent="-457200" defTabSz="914051" eaLnBrk="0" hangingPunct="0">
              <a:spcBef>
                <a:spcPct val="40000"/>
              </a:spcBef>
              <a:buClr>
                <a:schemeClr val="bg2"/>
              </a:buClr>
              <a:buFont typeface="Wingdings" panose="05000000000000000000" pitchFamily="2" charset="2"/>
              <a:buChar char="§"/>
            </a:pPr>
            <a:r>
              <a:rPr lang="en-US" sz="2800" dirty="0"/>
              <a:t>Start </a:t>
            </a:r>
            <a:r>
              <a:rPr lang="en-US" sz="2800" dirty="0" smtClean="0"/>
              <a:t>dates</a:t>
            </a:r>
            <a:endParaRPr lang="en-US" sz="2800" dirty="0"/>
          </a:p>
          <a:p>
            <a:pPr marL="1146168" lvl="3" indent="-457200" defTabSz="914051" eaLnBrk="0" hangingPunct="0">
              <a:spcBef>
                <a:spcPct val="40000"/>
              </a:spcBef>
              <a:buClr>
                <a:schemeClr val="bg2"/>
              </a:buClr>
              <a:buFont typeface="Wingdings" panose="05000000000000000000" pitchFamily="2" charset="2"/>
              <a:buChar char="§"/>
            </a:pPr>
            <a:r>
              <a:rPr lang="en-US" sz="2800" dirty="0" smtClean="0"/>
              <a:t>Trends, attrition </a:t>
            </a:r>
            <a:endParaRPr lang="en-US" sz="2800" dirty="0"/>
          </a:p>
          <a:p>
            <a:pPr marL="1146168" lvl="3" indent="-457200" defTabSz="914051" eaLnBrk="0" hangingPunct="0">
              <a:spcBef>
                <a:spcPct val="40000"/>
              </a:spcBef>
              <a:buClr>
                <a:schemeClr val="bg2"/>
              </a:buClr>
              <a:buFont typeface="Wingdings" panose="05000000000000000000" pitchFamily="2" charset="2"/>
              <a:buChar char="§"/>
            </a:pPr>
            <a:r>
              <a:rPr lang="en-US" sz="2800" dirty="0"/>
              <a:t>Frozen </a:t>
            </a:r>
            <a:r>
              <a:rPr lang="en-US" sz="2800" dirty="0" smtClean="0"/>
              <a:t>positions</a:t>
            </a:r>
            <a:endParaRPr lang="en-US" sz="2800" dirty="0"/>
          </a:p>
          <a:p>
            <a:pPr marL="1146168" lvl="3" indent="-457200" defTabSz="914051" eaLnBrk="0" hangingPunct="0">
              <a:spcBef>
                <a:spcPct val="40000"/>
              </a:spcBef>
              <a:buClr>
                <a:schemeClr val="bg2"/>
              </a:buClr>
              <a:buFont typeface="Wingdings" panose="05000000000000000000" pitchFamily="2" charset="2"/>
              <a:buChar char="§"/>
            </a:pPr>
            <a:r>
              <a:rPr lang="en-US" sz="2800" dirty="0"/>
              <a:t>Funded versus </a:t>
            </a:r>
            <a:r>
              <a:rPr lang="en-US" sz="2800" dirty="0" smtClean="0"/>
              <a:t>unfunded</a:t>
            </a:r>
            <a:endParaRPr lang="en-US" sz="2800" dirty="0"/>
          </a:p>
          <a:p>
            <a:pPr marL="342878" indent="-342878" defTabSz="914051" eaLnBrk="0" hangingPunct="0">
              <a:spcBef>
                <a:spcPct val="60000"/>
              </a:spcBef>
              <a:buClr>
                <a:srgbClr val="34519A"/>
              </a:buClr>
              <a:buSzPct val="125000"/>
              <a:buFontTx/>
              <a:buChar char="•"/>
            </a:pPr>
            <a:r>
              <a:rPr lang="en-US" sz="2800" dirty="0"/>
              <a:t>Collective Bargaining </a:t>
            </a:r>
            <a:r>
              <a:rPr lang="en-US" sz="2800" dirty="0" smtClean="0"/>
              <a:t>Agreements</a:t>
            </a:r>
            <a:endParaRPr lang="en-US" sz="28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68</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151966552"/>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ChangeArrowheads="1"/>
          </p:cNvSpPr>
          <p:nvPr/>
        </p:nvSpPr>
        <p:spPr bwMode="auto">
          <a:xfrm>
            <a:off x="422739" y="759269"/>
            <a:ext cx="7883062" cy="398009"/>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mn-lt"/>
              </a:rPr>
              <a:t>23. Effective Budgeting of Salary </a:t>
            </a:r>
            <a:r>
              <a:rPr lang="en-US" sz="3200" dirty="0">
                <a:solidFill>
                  <a:srgbClr val="C00000"/>
                </a:solidFill>
                <a:latin typeface="+mn-lt"/>
              </a:rPr>
              <a:t>and </a:t>
            </a:r>
            <a:r>
              <a:rPr lang="en-US" sz="3200" dirty="0" smtClean="0">
                <a:solidFill>
                  <a:srgbClr val="C00000"/>
                </a:solidFill>
                <a:latin typeface="+mn-lt"/>
              </a:rPr>
              <a:t>Wages</a:t>
            </a:r>
            <a:endParaRPr lang="en-US" sz="3200" dirty="0">
              <a:solidFill>
                <a:srgbClr val="C00000"/>
              </a:solidFill>
              <a:latin typeface="+mn-lt"/>
            </a:endParaRPr>
          </a:p>
        </p:txBody>
      </p:sp>
      <p:sp>
        <p:nvSpPr>
          <p:cNvPr id="289794" name="Rectangle 3"/>
          <p:cNvSpPr>
            <a:spLocks noChangeArrowheads="1"/>
          </p:cNvSpPr>
          <p:nvPr/>
        </p:nvSpPr>
        <p:spPr bwMode="auto">
          <a:xfrm>
            <a:off x="1332142" y="1459208"/>
            <a:ext cx="6973659" cy="4111908"/>
          </a:xfrm>
          <a:prstGeom prst="rect">
            <a:avLst/>
          </a:prstGeom>
          <a:noFill/>
          <a:ln>
            <a:noFill/>
          </a:ln>
          <a:extLst/>
        </p:spPr>
        <p:txBody>
          <a:bodyPr lIns="95436" tIns="47718" rIns="95436" bIns="47718"/>
          <a:lstStyle/>
          <a:p>
            <a:pPr marL="342878" indent="-342878" defTabSz="914051" eaLnBrk="0" hangingPunct="0">
              <a:spcBef>
                <a:spcPct val="60000"/>
              </a:spcBef>
              <a:buClr>
                <a:srgbClr val="34519A"/>
              </a:buClr>
              <a:buSzPct val="125000"/>
              <a:buFontTx/>
              <a:buChar char="•"/>
            </a:pPr>
            <a:r>
              <a:rPr lang="en-US" sz="2800" dirty="0" smtClean="0"/>
              <a:t>Impact </a:t>
            </a:r>
            <a:r>
              <a:rPr lang="en-US" sz="2800" dirty="0"/>
              <a:t>of Inflation</a:t>
            </a:r>
          </a:p>
          <a:p>
            <a:pPr marL="342878" indent="-342878" defTabSz="914051" eaLnBrk="0" hangingPunct="0">
              <a:spcBef>
                <a:spcPct val="60000"/>
              </a:spcBef>
              <a:buClr>
                <a:srgbClr val="34519A"/>
              </a:buClr>
              <a:buSzPct val="125000"/>
              <a:buFontTx/>
              <a:buChar char="•"/>
            </a:pPr>
            <a:r>
              <a:rPr lang="en-US" sz="2800" dirty="0"/>
              <a:t>Optimal Staffing Level</a:t>
            </a:r>
          </a:p>
          <a:p>
            <a:pPr marL="1146168" lvl="3" indent="-457200" defTabSz="914051" eaLnBrk="0" hangingPunct="0">
              <a:spcBef>
                <a:spcPct val="40000"/>
              </a:spcBef>
              <a:buClr>
                <a:schemeClr val="bg2"/>
              </a:buClr>
              <a:buFont typeface="Wingdings" panose="05000000000000000000" pitchFamily="2" charset="2"/>
              <a:buChar char="§"/>
            </a:pPr>
            <a:r>
              <a:rPr lang="en-US" sz="2800" dirty="0"/>
              <a:t>Comparison to other Governments</a:t>
            </a:r>
          </a:p>
          <a:p>
            <a:pPr marL="1146168" lvl="3" indent="-457200" defTabSz="914051" eaLnBrk="0" hangingPunct="0">
              <a:spcBef>
                <a:spcPct val="40000"/>
              </a:spcBef>
              <a:buClr>
                <a:schemeClr val="bg2"/>
              </a:buClr>
              <a:buFont typeface="Wingdings" panose="05000000000000000000" pitchFamily="2" charset="2"/>
              <a:buChar char="§"/>
            </a:pPr>
            <a:r>
              <a:rPr lang="en-US" sz="2800" dirty="0"/>
              <a:t>Staffing Guidelines</a:t>
            </a:r>
          </a:p>
          <a:p>
            <a:pPr marL="1146168" lvl="3" indent="-457200" defTabSz="914051" eaLnBrk="0" hangingPunct="0">
              <a:spcBef>
                <a:spcPct val="40000"/>
              </a:spcBef>
              <a:buClr>
                <a:schemeClr val="bg2"/>
              </a:buClr>
              <a:buFont typeface="Wingdings" panose="05000000000000000000" pitchFamily="2" charset="2"/>
              <a:buChar char="§"/>
            </a:pPr>
            <a:r>
              <a:rPr lang="en-US" sz="2800" dirty="0"/>
              <a:t>Classifying Position by Goal</a:t>
            </a:r>
          </a:p>
          <a:p>
            <a:pPr marL="1146168" lvl="3" indent="-457200" defTabSz="914051" eaLnBrk="0" hangingPunct="0">
              <a:spcBef>
                <a:spcPct val="40000"/>
              </a:spcBef>
              <a:buClr>
                <a:schemeClr val="bg2"/>
              </a:buClr>
              <a:buFont typeface="Wingdings" panose="05000000000000000000" pitchFamily="2" charset="2"/>
              <a:buChar char="§"/>
            </a:pPr>
            <a:r>
              <a:rPr lang="en-US" sz="2800" dirty="0"/>
              <a:t>Use of </a:t>
            </a:r>
            <a:r>
              <a:rPr lang="en-US" sz="2800" dirty="0" smtClean="0"/>
              <a:t>Volunteers/Temporary Positions</a:t>
            </a:r>
            <a:endParaRPr lang="en-US" sz="28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69</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4124711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502983"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1327686" y="1938902"/>
            <a:ext cx="6694880" cy="4281573"/>
          </a:xfrm>
          <a:prstGeom prst="rect">
            <a:avLst/>
          </a:prstGeom>
          <a:noFill/>
          <a:extLst/>
        </p:spPr>
        <p:txBody>
          <a:bodyPr/>
          <a:lstStyle/>
          <a:p>
            <a:pPr>
              <a:buFontTx/>
              <a:buChar char="•"/>
            </a:pPr>
            <a:r>
              <a:rPr lang="en-US" dirty="0" smtClean="0">
                <a:latin typeface="Arial" pitchFamily="34" charset="0"/>
              </a:rPr>
              <a:t>Procurement</a:t>
            </a:r>
          </a:p>
          <a:p>
            <a:pPr>
              <a:buFontTx/>
              <a:buChar char="•"/>
            </a:pPr>
            <a:r>
              <a:rPr lang="en-US" dirty="0" smtClean="0">
                <a:latin typeface="Arial" pitchFamily="34" charset="0"/>
              </a:rPr>
              <a:t>Long-term financial planning</a:t>
            </a:r>
          </a:p>
          <a:p>
            <a:pPr>
              <a:buFontTx/>
              <a:buChar char="•"/>
            </a:pPr>
            <a:r>
              <a:rPr lang="en-US" dirty="0" smtClean="0">
                <a:latin typeface="Arial" pitchFamily="34" charset="0"/>
              </a:rPr>
              <a:t>Structurally balanced budget</a:t>
            </a:r>
          </a:p>
          <a:p>
            <a:pPr>
              <a:buFontTx/>
              <a:buChar char="•"/>
            </a:pPr>
            <a:r>
              <a:rPr lang="en-US" dirty="0" smtClean="0">
                <a:latin typeface="Arial" pitchFamily="34" charset="0"/>
              </a:rPr>
              <a:t>Capital</a:t>
            </a:r>
          </a:p>
          <a:p>
            <a:pPr>
              <a:buFontTx/>
              <a:buChar char="•"/>
            </a:pPr>
            <a:r>
              <a:rPr lang="en-US" dirty="0" smtClean="0">
                <a:latin typeface="Arial" pitchFamily="34" charset="0"/>
              </a:rPr>
              <a:t>Revenues</a:t>
            </a:r>
          </a:p>
          <a:p>
            <a:pPr>
              <a:buFontTx/>
              <a:buChar char="•"/>
            </a:pPr>
            <a:r>
              <a:rPr lang="en-US" dirty="0" smtClean="0">
                <a:latin typeface="Arial" pitchFamily="34" charset="0"/>
              </a:rPr>
              <a:t>Expenditures</a:t>
            </a:r>
          </a:p>
          <a:p>
            <a:pPr>
              <a:buFontTx/>
              <a:buChar char="•"/>
            </a:pPr>
            <a:r>
              <a:rPr lang="en-US" dirty="0" smtClean="0">
                <a:latin typeface="Arial" pitchFamily="34" charset="0"/>
              </a:rPr>
              <a:t>Operating budget</a:t>
            </a:r>
            <a:endParaRPr lang="en-US" dirty="0">
              <a:latin typeface="Arial" pitchFamily="34" charset="0"/>
            </a:endParaRPr>
          </a:p>
        </p:txBody>
      </p:sp>
      <p:sp>
        <p:nvSpPr>
          <p:cNvPr id="2" name="TextBox 1"/>
          <p:cNvSpPr txBox="1"/>
          <p:nvPr/>
        </p:nvSpPr>
        <p:spPr>
          <a:xfrm>
            <a:off x="766990" y="1268085"/>
            <a:ext cx="7617879" cy="523220"/>
          </a:xfrm>
          <a:prstGeom prst="rect">
            <a:avLst/>
          </a:prstGeom>
          <a:noFill/>
        </p:spPr>
        <p:txBody>
          <a:bodyPr wrap="square" rtlCol="0">
            <a:spAutoFit/>
          </a:bodyPr>
          <a:lstStyle/>
          <a:p>
            <a:r>
              <a:rPr lang="en-US" sz="2800" b="1" i="1" dirty="0" smtClean="0"/>
              <a:t>Scope</a:t>
            </a:r>
            <a:r>
              <a:rPr lang="en-US" sz="2800" dirty="0" smtClean="0"/>
              <a:t> – Basic categories</a:t>
            </a:r>
            <a:endParaRPr lang="en-US" sz="2800" dirty="0"/>
          </a:p>
        </p:txBody>
      </p:sp>
      <p:sp>
        <p:nvSpPr>
          <p:cNvPr id="6"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30333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ChangeArrowheads="1"/>
          </p:cNvSpPr>
          <p:nvPr/>
        </p:nvSpPr>
        <p:spPr bwMode="auto">
          <a:xfrm>
            <a:off x="1335546" y="1452991"/>
            <a:ext cx="6665454" cy="4114035"/>
          </a:xfrm>
          <a:prstGeom prst="rect">
            <a:avLst/>
          </a:prstGeom>
          <a:noFill/>
          <a:ln>
            <a:noFill/>
          </a:ln>
          <a:extLst/>
        </p:spPr>
        <p:txBody>
          <a:bodyPr lIns="95436" tIns="47718" rIns="95436" bIns="47718"/>
          <a:lstStyle/>
          <a:p>
            <a:pPr marL="457200" indent="-457200" defTabSz="914051" eaLnBrk="0" hangingPunct="0">
              <a:spcBef>
                <a:spcPct val="60000"/>
              </a:spcBef>
              <a:buClr>
                <a:srgbClr val="34519A"/>
              </a:buClr>
              <a:buSzPct val="125000"/>
              <a:buFont typeface="Arial" panose="020B0604020202020204" pitchFamily="34" charset="0"/>
              <a:buChar char="•"/>
            </a:pPr>
            <a:r>
              <a:rPr lang="en-US" sz="2800" dirty="0"/>
              <a:t>Compensation </a:t>
            </a:r>
            <a:r>
              <a:rPr lang="en-US" sz="2800" dirty="0" smtClean="0"/>
              <a:t>approaches</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Step and </a:t>
            </a:r>
            <a:r>
              <a:rPr lang="en-US" sz="2800" dirty="0" smtClean="0"/>
              <a:t>grade </a:t>
            </a:r>
            <a:r>
              <a:rPr lang="en-US" sz="2800" dirty="0"/>
              <a:t>s</a:t>
            </a:r>
            <a:r>
              <a:rPr lang="en-US" sz="2800" dirty="0" smtClean="0"/>
              <a:t>ystems</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Pay for </a:t>
            </a:r>
            <a:r>
              <a:rPr lang="en-US" sz="2800" dirty="0" smtClean="0"/>
              <a:t>performance</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Surveys</a:t>
            </a:r>
          </a:p>
          <a:p>
            <a:pPr defTabSz="914051" eaLnBrk="0" hangingPunct="0">
              <a:spcBef>
                <a:spcPct val="60000"/>
              </a:spcBef>
              <a:buClr>
                <a:srgbClr val="34519A"/>
              </a:buClr>
              <a:buSzPct val="125000"/>
            </a:pPr>
            <a:endParaRPr lang="en-US" sz="2800" dirty="0"/>
          </a:p>
        </p:txBody>
      </p:sp>
      <p:sp>
        <p:nvSpPr>
          <p:cNvPr id="5" name="Rectangle 2"/>
          <p:cNvSpPr>
            <a:spLocks noChangeArrowheads="1"/>
          </p:cNvSpPr>
          <p:nvPr/>
        </p:nvSpPr>
        <p:spPr bwMode="auto">
          <a:xfrm>
            <a:off x="422739" y="759269"/>
            <a:ext cx="7806862" cy="398009"/>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mn-lt"/>
              </a:rPr>
              <a:t>23. Effective Budgeting of Salary </a:t>
            </a:r>
            <a:r>
              <a:rPr lang="en-US" sz="3200" dirty="0">
                <a:solidFill>
                  <a:srgbClr val="C00000"/>
                </a:solidFill>
                <a:latin typeface="+mn-lt"/>
              </a:rPr>
              <a:t>and </a:t>
            </a:r>
            <a:r>
              <a:rPr lang="en-US" sz="3200" dirty="0" smtClean="0">
                <a:solidFill>
                  <a:srgbClr val="C00000"/>
                </a:solidFill>
                <a:latin typeface="+mn-lt"/>
              </a:rPr>
              <a:t>Wages</a:t>
            </a:r>
            <a:endParaRPr lang="en-US" sz="3200" dirty="0">
              <a:solidFill>
                <a:srgbClr val="C00000"/>
              </a:solidFill>
              <a:latin typeface="+mn-lt"/>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70</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290718792"/>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ChangeArrowheads="1"/>
          </p:cNvSpPr>
          <p:nvPr/>
        </p:nvSpPr>
        <p:spPr bwMode="auto">
          <a:xfrm>
            <a:off x="1335546" y="1461617"/>
            <a:ext cx="6589254" cy="4114035"/>
          </a:xfrm>
          <a:prstGeom prst="rect">
            <a:avLst/>
          </a:prstGeom>
          <a:noFill/>
          <a:ln>
            <a:noFill/>
          </a:ln>
          <a:extLst/>
        </p:spPr>
        <p:txBody>
          <a:bodyPr lIns="95436" tIns="47718" rIns="95436" bIns="47718"/>
          <a:lstStyle/>
          <a:p>
            <a:pPr marL="457200" indent="-457200" defTabSz="914051" eaLnBrk="0" hangingPunct="0">
              <a:spcBef>
                <a:spcPct val="60000"/>
              </a:spcBef>
              <a:buClr>
                <a:srgbClr val="34519A"/>
              </a:buClr>
              <a:buSzPct val="125000"/>
              <a:buFont typeface="Arial" panose="020B0604020202020204" pitchFamily="34" charset="0"/>
              <a:buChar char="•"/>
            </a:pPr>
            <a:r>
              <a:rPr lang="en-US" sz="2800" dirty="0" smtClean="0"/>
              <a:t>Personnel </a:t>
            </a:r>
            <a:r>
              <a:rPr lang="en-US" sz="2800" dirty="0"/>
              <a:t>c</a:t>
            </a:r>
            <a:r>
              <a:rPr lang="en-US" sz="2800" dirty="0" smtClean="0"/>
              <a:t>ategorization</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Capital versus </a:t>
            </a:r>
            <a:r>
              <a:rPr lang="en-US" sz="2800" dirty="0" smtClean="0"/>
              <a:t>operating</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Cost </a:t>
            </a:r>
            <a:r>
              <a:rPr lang="en-US" sz="2800" dirty="0" smtClean="0"/>
              <a:t>allocation</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Funding </a:t>
            </a:r>
            <a:r>
              <a:rPr lang="en-US" sz="2800" dirty="0" smtClean="0"/>
              <a:t>sources</a:t>
            </a:r>
            <a:endParaRPr lang="en-US" sz="2800" dirty="0"/>
          </a:p>
          <a:p>
            <a:pPr marL="1146168" lvl="3" indent="-457200" defTabSz="914051" eaLnBrk="0" hangingPunct="0">
              <a:spcBef>
                <a:spcPct val="40000"/>
              </a:spcBef>
              <a:buClr>
                <a:schemeClr val="bg2"/>
              </a:buClr>
              <a:buSzPct val="100000"/>
              <a:buFont typeface="Wingdings" panose="05000000000000000000" pitchFamily="2" charset="2"/>
              <a:buChar char="§"/>
            </a:pPr>
            <a:r>
              <a:rPr lang="en-US" sz="2800" dirty="0"/>
              <a:t>Privatization or </a:t>
            </a:r>
            <a:r>
              <a:rPr lang="en-US" sz="2800" dirty="0" smtClean="0"/>
              <a:t>shared </a:t>
            </a:r>
            <a:r>
              <a:rPr lang="en-US" sz="2800" dirty="0"/>
              <a:t>s</a:t>
            </a:r>
            <a:r>
              <a:rPr lang="en-US" sz="2800" dirty="0" smtClean="0"/>
              <a:t>ervices</a:t>
            </a:r>
            <a:endParaRPr lang="en-US" sz="2800" dirty="0"/>
          </a:p>
          <a:p>
            <a:pPr marL="457200" indent="-457200" defTabSz="914051" eaLnBrk="0" hangingPunct="0">
              <a:spcBef>
                <a:spcPct val="60000"/>
              </a:spcBef>
              <a:buClr>
                <a:srgbClr val="34519A"/>
              </a:buClr>
              <a:buSzPct val="125000"/>
              <a:buFont typeface="Arial" panose="020B0604020202020204" pitchFamily="34" charset="0"/>
              <a:buChar char="•"/>
            </a:pPr>
            <a:r>
              <a:rPr lang="en-US" sz="2800" dirty="0"/>
              <a:t>Monitoring</a:t>
            </a:r>
          </a:p>
        </p:txBody>
      </p:sp>
      <p:sp>
        <p:nvSpPr>
          <p:cNvPr id="5" name="Rectangle 2"/>
          <p:cNvSpPr>
            <a:spLocks noChangeArrowheads="1"/>
          </p:cNvSpPr>
          <p:nvPr/>
        </p:nvSpPr>
        <p:spPr bwMode="auto">
          <a:xfrm>
            <a:off x="422739" y="759269"/>
            <a:ext cx="7883062" cy="398009"/>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mn-lt"/>
              </a:rPr>
              <a:t>23. Effective Budgeting of Salary </a:t>
            </a:r>
            <a:r>
              <a:rPr lang="en-US" sz="3200" dirty="0">
                <a:solidFill>
                  <a:srgbClr val="C00000"/>
                </a:solidFill>
                <a:latin typeface="+mn-lt"/>
              </a:rPr>
              <a:t>and </a:t>
            </a:r>
            <a:r>
              <a:rPr lang="en-US" sz="3200" dirty="0" smtClean="0">
                <a:solidFill>
                  <a:srgbClr val="C00000"/>
                </a:solidFill>
                <a:latin typeface="+mn-lt"/>
              </a:rPr>
              <a:t>Wages</a:t>
            </a:r>
            <a:endParaRPr lang="en-US" sz="3200" dirty="0">
              <a:solidFill>
                <a:srgbClr val="C00000"/>
              </a:solidFill>
              <a:latin typeface="+mn-lt"/>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71</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199995625"/>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7008" y="627927"/>
            <a:ext cx="8802262" cy="599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53200" y="104001"/>
            <a:ext cx="1259704" cy="276999"/>
          </a:xfrm>
          <a:prstGeom prst="rect">
            <a:avLst/>
          </a:prstGeom>
        </p:spPr>
        <p:txBody>
          <a:bodyPr wrap="none">
            <a:spAutoFit/>
          </a:bodyPr>
          <a:lstStyle/>
          <a:p>
            <a:r>
              <a:rPr lang="en-US" sz="1200" dirty="0">
                <a:latin typeface="TimesNewRoman"/>
              </a:rPr>
              <a:t>City of Rye, </a:t>
            </a:r>
            <a:r>
              <a:rPr lang="en-US" sz="1200" dirty="0" smtClean="0">
                <a:latin typeface="TimesNewRoman"/>
              </a:rPr>
              <a:t>NY.</a:t>
            </a:r>
            <a:endParaRPr lang="en-US" sz="1200" dirty="0">
              <a:latin typeface="TimesNewRoman"/>
            </a:endParaRPr>
          </a:p>
        </p:txBody>
      </p:sp>
      <p:sp>
        <p:nvSpPr>
          <p:cNvPr id="5" name="Rectangle 4"/>
          <p:cNvSpPr/>
          <p:nvPr/>
        </p:nvSpPr>
        <p:spPr>
          <a:xfrm>
            <a:off x="8534400" y="5638800"/>
            <a:ext cx="535724" cy="369332"/>
          </a:xfrm>
          <a:prstGeom prst="rect">
            <a:avLst/>
          </a:prstGeom>
        </p:spPr>
        <p:txBody>
          <a:bodyPr wrap="none">
            <a:spAutoFit/>
          </a:bodyPr>
          <a:lstStyle/>
          <a:p>
            <a:fld id="{8AC709A4-1AB7-4B39-AA87-5FFF50776870}" type="slidenum">
              <a:rPr lang="en-US">
                <a:solidFill>
                  <a:schemeClr val="bg1"/>
                </a:solidFill>
              </a:rPr>
              <a:pPr/>
              <a:t>72</a:t>
            </a:fld>
            <a:endParaRPr lang="en-US"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3728939766"/>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440571" y="449907"/>
            <a:ext cx="7789030" cy="737762"/>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Arial" panose="020B0604020202020204" pitchFamily="34" charset="0"/>
                <a:cs typeface="Arial" panose="020B0604020202020204" pitchFamily="34" charset="0"/>
              </a:rPr>
              <a:t>24. Inflationary </a:t>
            </a:r>
            <a:r>
              <a:rPr lang="en-US" sz="3200" dirty="0">
                <a:solidFill>
                  <a:srgbClr val="C00000"/>
                </a:solidFill>
                <a:latin typeface="Arial" panose="020B0604020202020204" pitchFamily="34" charset="0"/>
                <a:cs typeface="Arial" panose="020B0604020202020204" pitchFamily="34" charset="0"/>
              </a:rPr>
              <a:t>Indices in </a:t>
            </a:r>
            <a:r>
              <a:rPr lang="en-US" sz="3200" dirty="0" smtClean="0">
                <a:solidFill>
                  <a:srgbClr val="C00000"/>
                </a:solidFill>
                <a:latin typeface="Arial" panose="020B0604020202020204" pitchFamily="34" charset="0"/>
                <a:cs typeface="Arial" panose="020B0604020202020204" pitchFamily="34" charset="0"/>
              </a:rPr>
              <a:t>Budgeting</a:t>
            </a:r>
            <a:endParaRPr lang="en-US" sz="3200" dirty="0">
              <a:solidFill>
                <a:srgbClr val="C00000"/>
              </a:solidFill>
              <a:latin typeface="Arial" panose="020B0604020202020204" pitchFamily="34" charset="0"/>
              <a:cs typeface="Arial" panose="020B0604020202020204" pitchFamily="34" charset="0"/>
            </a:endParaRPr>
          </a:p>
        </p:txBody>
      </p:sp>
      <p:sp>
        <p:nvSpPr>
          <p:cNvPr id="300034" name="Rectangle 3"/>
          <p:cNvSpPr>
            <a:spLocks noChangeArrowheads="1"/>
          </p:cNvSpPr>
          <p:nvPr/>
        </p:nvSpPr>
        <p:spPr bwMode="auto">
          <a:xfrm>
            <a:off x="748490" y="1886403"/>
            <a:ext cx="7023910" cy="4111908"/>
          </a:xfrm>
          <a:prstGeom prst="rect">
            <a:avLst/>
          </a:prstGeom>
          <a:noFill/>
          <a:ln>
            <a:noFill/>
          </a:ln>
          <a:extLst/>
        </p:spPr>
        <p:txBody>
          <a:bodyPr lIns="95436" tIns="47718" rIns="95436" bIns="47718"/>
          <a:lstStyle/>
          <a:p>
            <a:pPr marL="342900" indent="-342900" defTabSz="914051" eaLnBrk="0" hangingPunct="0">
              <a:spcBef>
                <a:spcPct val="60000"/>
              </a:spcBef>
              <a:buClr>
                <a:srgbClr val="34519A"/>
              </a:buClr>
              <a:buSzPct val="125000"/>
              <a:buFont typeface="Arial" pitchFamily="34" charset="0"/>
              <a:buChar char="•"/>
            </a:pPr>
            <a:r>
              <a:rPr lang="en-US" sz="2800" dirty="0"/>
              <a:t>Inflation </a:t>
            </a:r>
            <a:r>
              <a:rPr lang="en-US" sz="2800" dirty="0" smtClean="0"/>
              <a:t>indices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smtClean="0"/>
              <a:t>CPI (BLS)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GDP </a:t>
            </a:r>
            <a:r>
              <a:rPr lang="en-US" sz="2800" dirty="0" smtClean="0"/>
              <a:t>Deflator (BLS)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smtClean="0"/>
              <a:t>Construction </a:t>
            </a:r>
            <a:r>
              <a:rPr lang="en-US" sz="2800" dirty="0"/>
              <a:t>Price </a:t>
            </a:r>
            <a:r>
              <a:rPr lang="en-US" sz="2800" dirty="0" smtClean="0"/>
              <a:t>Index (</a:t>
            </a:r>
            <a:r>
              <a:rPr lang="en-US" sz="2800" i="1" dirty="0" smtClean="0"/>
              <a:t>ENR</a:t>
            </a:r>
            <a:r>
              <a:rPr lang="en-US" sz="2800" dirty="0" smtClean="0"/>
              <a:t>)</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Employment Cost </a:t>
            </a:r>
            <a:r>
              <a:rPr lang="en-US" sz="2800" dirty="0" smtClean="0"/>
              <a:t>Index (BLS)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Municipal Cost </a:t>
            </a:r>
            <a:r>
              <a:rPr lang="en-US" sz="2800" dirty="0" smtClean="0"/>
              <a:t>Index (</a:t>
            </a:r>
            <a:r>
              <a:rPr lang="en-US" sz="2800" i="1" dirty="0" smtClean="0"/>
              <a:t>American City &amp; Co</a:t>
            </a:r>
            <a:r>
              <a:rPr lang="en-US" sz="2800" dirty="0" smtClean="0"/>
              <a:t>)</a:t>
            </a:r>
            <a:endParaRPr lang="en-US" sz="2800" dirty="0"/>
          </a:p>
          <a:p>
            <a:pPr defTabSz="914051" eaLnBrk="0" hangingPunct="0">
              <a:spcBef>
                <a:spcPct val="60000"/>
              </a:spcBef>
              <a:buClr>
                <a:srgbClr val="34519A"/>
              </a:buClr>
              <a:buSzPct val="125000"/>
            </a:pPr>
            <a:endParaRPr lang="en-US" sz="2800" dirty="0"/>
          </a:p>
        </p:txBody>
      </p:sp>
      <p:sp>
        <p:nvSpPr>
          <p:cNvPr id="4"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837500516"/>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449193" y="449911"/>
            <a:ext cx="7856608" cy="737762"/>
          </a:xfrm>
          <a:prstGeom prst="rect">
            <a:avLst/>
          </a:prstGeom>
          <a:noFill/>
          <a:ln>
            <a:noFill/>
          </a:ln>
          <a:extLst/>
        </p:spPr>
        <p:txBody>
          <a:bodyPr lIns="95436" tIns="47718" rIns="95436" bIns="47718" anchor="b"/>
          <a:lstStyle/>
          <a:p>
            <a:pPr algn="ctr" defTabSz="914051" eaLnBrk="0" hangingPunct="0">
              <a:lnSpc>
                <a:spcPct val="85000"/>
              </a:lnSpc>
            </a:pPr>
            <a:r>
              <a:rPr lang="en-US" sz="3200" dirty="0" smtClean="0">
                <a:solidFill>
                  <a:srgbClr val="C00000"/>
                </a:solidFill>
                <a:latin typeface="Arial" panose="020B0604020202020204" pitchFamily="34" charset="0"/>
                <a:cs typeface="Arial" panose="020B0604020202020204" pitchFamily="34" charset="0"/>
              </a:rPr>
              <a:t>24. Inflationary </a:t>
            </a:r>
            <a:r>
              <a:rPr lang="en-US" sz="3200" dirty="0">
                <a:solidFill>
                  <a:srgbClr val="C00000"/>
                </a:solidFill>
                <a:latin typeface="Arial" panose="020B0604020202020204" pitchFamily="34" charset="0"/>
                <a:cs typeface="Arial" panose="020B0604020202020204" pitchFamily="34" charset="0"/>
              </a:rPr>
              <a:t>Indices in </a:t>
            </a:r>
            <a:r>
              <a:rPr lang="en-US" sz="3200" dirty="0" smtClean="0">
                <a:solidFill>
                  <a:srgbClr val="C00000"/>
                </a:solidFill>
                <a:latin typeface="Arial" panose="020B0604020202020204" pitchFamily="34" charset="0"/>
                <a:cs typeface="Arial" panose="020B0604020202020204" pitchFamily="34" charset="0"/>
              </a:rPr>
              <a:t>Budgeting</a:t>
            </a:r>
            <a:endParaRPr lang="en-US" sz="3200" dirty="0">
              <a:solidFill>
                <a:srgbClr val="C00000"/>
              </a:solidFill>
              <a:latin typeface="Arial" panose="020B0604020202020204" pitchFamily="34" charset="0"/>
              <a:cs typeface="Arial" panose="020B0604020202020204" pitchFamily="34" charset="0"/>
            </a:endParaRPr>
          </a:p>
        </p:txBody>
      </p:sp>
      <p:sp>
        <p:nvSpPr>
          <p:cNvPr id="300034" name="Rectangle 3"/>
          <p:cNvSpPr>
            <a:spLocks noChangeArrowheads="1"/>
          </p:cNvSpPr>
          <p:nvPr/>
        </p:nvSpPr>
        <p:spPr bwMode="auto">
          <a:xfrm>
            <a:off x="748490" y="1895033"/>
            <a:ext cx="7176310" cy="4111908"/>
          </a:xfrm>
          <a:prstGeom prst="rect">
            <a:avLst/>
          </a:prstGeom>
          <a:noFill/>
          <a:ln>
            <a:noFill/>
          </a:ln>
          <a:extLst/>
        </p:spPr>
        <p:txBody>
          <a:bodyPr lIns="95436" tIns="47718" rIns="95436" bIns="47718"/>
          <a:lstStyle/>
          <a:p>
            <a:pPr marL="342900" indent="-342900" defTabSz="914051" eaLnBrk="0" hangingPunct="0">
              <a:spcBef>
                <a:spcPct val="60000"/>
              </a:spcBef>
              <a:buClr>
                <a:srgbClr val="34519A"/>
              </a:buClr>
              <a:buSzPct val="125000"/>
              <a:buFont typeface="Arial" pitchFamily="34" charset="0"/>
              <a:buChar char="•"/>
            </a:pPr>
            <a:r>
              <a:rPr lang="en-US" sz="2800" dirty="0" smtClean="0"/>
              <a:t>Alternatives </a:t>
            </a:r>
            <a:r>
              <a:rPr lang="en-US" sz="2800" dirty="0"/>
              <a:t>to </a:t>
            </a:r>
            <a:r>
              <a:rPr lang="en-US" sz="2800" dirty="0" smtClean="0"/>
              <a:t>using </a:t>
            </a:r>
            <a:r>
              <a:rPr lang="en-US" sz="2800" dirty="0"/>
              <a:t>i</a:t>
            </a:r>
            <a:r>
              <a:rPr lang="en-US" sz="2800" dirty="0" smtClean="0"/>
              <a:t>ndices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Economic </a:t>
            </a:r>
            <a:r>
              <a:rPr lang="en-US" sz="2800" dirty="0" smtClean="0"/>
              <a:t>consultants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Local </a:t>
            </a:r>
            <a:r>
              <a:rPr lang="en-US" sz="2800" dirty="0" smtClean="0"/>
              <a:t>universities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Peer </a:t>
            </a:r>
            <a:r>
              <a:rPr lang="en-US" sz="2800" dirty="0" smtClean="0"/>
              <a:t>governments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Vendor </a:t>
            </a:r>
            <a:r>
              <a:rPr lang="en-US" sz="2800" dirty="0" smtClean="0"/>
              <a:t>contacts</a:t>
            </a:r>
            <a:endParaRPr lang="en-US" sz="2800" dirty="0"/>
          </a:p>
          <a:p>
            <a:pPr marL="916136" lvl="2" indent="-457200" defTabSz="914051" eaLnBrk="0" hangingPunct="0">
              <a:spcBef>
                <a:spcPct val="30000"/>
              </a:spcBef>
              <a:buClr>
                <a:schemeClr val="bg2"/>
              </a:buClr>
              <a:buSzPct val="100000"/>
              <a:buFont typeface="Wingdings" panose="05000000000000000000" pitchFamily="2" charset="2"/>
              <a:buChar char="§"/>
            </a:pPr>
            <a:r>
              <a:rPr lang="en-US" sz="2800" dirty="0"/>
              <a:t>Industry </a:t>
            </a:r>
            <a:r>
              <a:rPr lang="en-US" sz="2800" dirty="0" smtClean="0"/>
              <a:t>specific </a:t>
            </a:r>
            <a:r>
              <a:rPr lang="en-US" sz="2800" dirty="0"/>
              <a:t>j</a:t>
            </a:r>
            <a:r>
              <a:rPr lang="en-US" sz="2800" dirty="0" smtClean="0"/>
              <a:t>ournals</a:t>
            </a:r>
            <a:endParaRPr lang="en-US" sz="28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768222368"/>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621" y="353084"/>
            <a:ext cx="7721379" cy="636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48400" y="29265"/>
            <a:ext cx="1513812" cy="307777"/>
          </a:xfrm>
          <a:prstGeom prst="rect">
            <a:avLst/>
          </a:prstGeom>
        </p:spPr>
        <p:txBody>
          <a:bodyPr wrap="none">
            <a:spAutoFit/>
          </a:bodyPr>
          <a:lstStyle/>
          <a:p>
            <a:r>
              <a:rPr lang="en-US" sz="1400" b="1" dirty="0"/>
              <a:t>Collier County, </a:t>
            </a:r>
            <a:r>
              <a:rPr lang="en-US" sz="1400" b="1" dirty="0" smtClean="0"/>
              <a:t>FL.</a:t>
            </a:r>
            <a:endParaRPr lang="en-US" sz="1400" b="1" dirty="0"/>
          </a:p>
        </p:txBody>
      </p:sp>
      <p:sp>
        <p:nvSpPr>
          <p:cNvPr id="8"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75</a:t>
            </a:fld>
            <a:endParaRPr lang="en-US"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82899406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ChangeArrowheads="1"/>
          </p:cNvSpPr>
          <p:nvPr>
            <p:ph type="title" idx="4294967295"/>
          </p:nvPr>
        </p:nvSpPr>
        <p:spPr bwMode="auto">
          <a:xfrm>
            <a:off x="51757" y="408214"/>
            <a:ext cx="8330244" cy="833990"/>
          </a:xfrm>
          <a:prstGeom prst="rect">
            <a:avLst/>
          </a:prstGeom>
          <a:noFill/>
          <a:extLst/>
        </p:spPr>
        <p:txBody>
          <a:bodyPr/>
          <a:lstStyle/>
          <a:p>
            <a:pPr algn="ctr"/>
            <a:r>
              <a:rPr lang="en-US" sz="3200" dirty="0" smtClean="0">
                <a:solidFill>
                  <a:srgbClr val="C00000"/>
                </a:solidFill>
                <a:latin typeface="Arial" pitchFamily="34" charset="0"/>
              </a:rPr>
              <a:t>25. Strategies for Managing Health-Care Costs</a:t>
            </a:r>
            <a:endParaRPr lang="en-US" sz="3200" dirty="0">
              <a:solidFill>
                <a:srgbClr val="C00000"/>
              </a:solidFill>
              <a:latin typeface="Arial" pitchFamily="34" charset="0"/>
            </a:endParaRPr>
          </a:p>
        </p:txBody>
      </p:sp>
      <p:sp>
        <p:nvSpPr>
          <p:cNvPr id="5" name="Rectangle 3"/>
          <p:cNvSpPr txBox="1">
            <a:spLocks noChangeArrowheads="1"/>
          </p:cNvSpPr>
          <p:nvPr/>
        </p:nvSpPr>
        <p:spPr bwMode="auto">
          <a:xfrm>
            <a:off x="359835" y="1534631"/>
            <a:ext cx="7564966" cy="463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SzPct val="125000"/>
              <a:buFont typeface="Arial" panose="020B0604020202020204" pitchFamily="34" charset="0"/>
              <a:buChar char="•"/>
            </a:pPr>
            <a:r>
              <a:rPr lang="en-US" dirty="0" smtClean="0">
                <a:latin typeface="Arial" pitchFamily="34" charset="0"/>
              </a:rPr>
              <a:t>Monitor medical </a:t>
            </a:r>
            <a:r>
              <a:rPr lang="en-US" dirty="0">
                <a:latin typeface="Arial" pitchFamily="34" charset="0"/>
              </a:rPr>
              <a:t>p</a:t>
            </a:r>
            <a:r>
              <a:rPr lang="en-US" dirty="0" smtClean="0">
                <a:latin typeface="Arial" pitchFamily="34" charset="0"/>
              </a:rPr>
              <a:t>lan </a:t>
            </a:r>
            <a:r>
              <a:rPr lang="en-US" dirty="0">
                <a:latin typeface="Arial" pitchFamily="34" charset="0"/>
              </a:rPr>
              <a:t>n</a:t>
            </a:r>
            <a:r>
              <a:rPr lang="en-US" dirty="0" smtClean="0">
                <a:latin typeface="Arial" pitchFamily="34" charset="0"/>
              </a:rPr>
              <a:t>etwork and prescription </a:t>
            </a:r>
            <a:r>
              <a:rPr lang="en-US" dirty="0">
                <a:latin typeface="Arial" pitchFamily="34" charset="0"/>
              </a:rPr>
              <a:t>d</a:t>
            </a:r>
            <a:r>
              <a:rPr lang="en-US" dirty="0" smtClean="0">
                <a:latin typeface="Arial" pitchFamily="34" charset="0"/>
              </a:rPr>
              <a:t>rug discounts.</a:t>
            </a:r>
          </a:p>
          <a:p>
            <a:pPr>
              <a:buSzPct val="125000"/>
              <a:buFont typeface="Arial" panose="020B0604020202020204" pitchFamily="34" charset="0"/>
              <a:buChar char="•"/>
            </a:pPr>
            <a:r>
              <a:rPr lang="en-US" dirty="0" smtClean="0">
                <a:latin typeface="Arial" pitchFamily="34" charset="0"/>
              </a:rPr>
              <a:t>Set an appropriate </a:t>
            </a:r>
            <a:r>
              <a:rPr lang="en-US" dirty="0">
                <a:latin typeface="Arial" pitchFamily="34" charset="0"/>
              </a:rPr>
              <a:t>l</a:t>
            </a:r>
            <a:r>
              <a:rPr lang="en-US" dirty="0" smtClean="0">
                <a:latin typeface="Arial" pitchFamily="34" charset="0"/>
              </a:rPr>
              <a:t>evel of employee cost sharing. </a:t>
            </a:r>
          </a:p>
          <a:p>
            <a:pPr>
              <a:buSzPct val="125000"/>
              <a:buFont typeface="Arial" panose="020B0604020202020204" pitchFamily="34" charset="0"/>
              <a:buChar char="•"/>
            </a:pPr>
            <a:r>
              <a:rPr lang="en-US" dirty="0" smtClean="0">
                <a:latin typeface="Arial" pitchFamily="34" charset="0"/>
              </a:rPr>
              <a:t>Encourage </a:t>
            </a:r>
            <a:r>
              <a:rPr lang="en-US" dirty="0">
                <a:latin typeface="Arial" pitchFamily="34" charset="0"/>
              </a:rPr>
              <a:t>g</a:t>
            </a:r>
            <a:r>
              <a:rPr lang="en-US" dirty="0" smtClean="0">
                <a:latin typeface="Arial" pitchFamily="34" charset="0"/>
              </a:rPr>
              <a:t>ood </a:t>
            </a:r>
            <a:r>
              <a:rPr lang="en-US" dirty="0">
                <a:latin typeface="Arial" pitchFamily="34" charset="0"/>
              </a:rPr>
              <a:t>c</a:t>
            </a:r>
            <a:r>
              <a:rPr lang="en-US" dirty="0" smtClean="0">
                <a:latin typeface="Arial" pitchFamily="34" charset="0"/>
              </a:rPr>
              <a:t>onsumer behaviors.</a:t>
            </a:r>
          </a:p>
          <a:p>
            <a:pPr>
              <a:buSzPct val="125000"/>
              <a:buFont typeface="Arial" panose="020B0604020202020204" pitchFamily="34" charset="0"/>
              <a:buChar char="•"/>
            </a:pPr>
            <a:r>
              <a:rPr lang="en-US" dirty="0" smtClean="0">
                <a:latin typeface="Arial" pitchFamily="34" charset="0"/>
              </a:rPr>
              <a:t>Analyze risks in self-insurance</a:t>
            </a:r>
          </a:p>
          <a:p>
            <a:pPr lvl="1">
              <a:buSzPct val="125000"/>
              <a:buFont typeface="Wingdings" panose="05000000000000000000" pitchFamily="2" charset="2"/>
              <a:buChar char="§"/>
            </a:pPr>
            <a:r>
              <a:rPr lang="en-US" sz="2800" dirty="0" smtClean="0">
                <a:latin typeface="Arial" pitchFamily="34" charset="0"/>
              </a:rPr>
              <a:t>Premiums, administrative fees</a:t>
            </a:r>
          </a:p>
          <a:p>
            <a:pPr lvl="1">
              <a:buSzPct val="125000"/>
              <a:buFont typeface="Wingdings" panose="05000000000000000000" pitchFamily="2" charset="2"/>
              <a:buChar char="§"/>
            </a:pPr>
            <a:r>
              <a:rPr lang="en-US" sz="2800" dirty="0" smtClean="0">
                <a:latin typeface="Arial" pitchFamily="34" charset="0"/>
              </a:rPr>
              <a:t>High-cost claims and high cost areas</a:t>
            </a:r>
            <a:endParaRPr lang="en-US" sz="2800" dirty="0">
              <a:latin typeface="Arial" pitchFamily="34" charset="0"/>
            </a:endParaRPr>
          </a:p>
          <a:p>
            <a:pPr lvl="1">
              <a:buSzPct val="125000"/>
              <a:buFont typeface="Wingdings" panose="05000000000000000000" pitchFamily="2" charset="2"/>
              <a:buChar char="§"/>
            </a:pPr>
            <a:r>
              <a:rPr lang="en-US" sz="2800" dirty="0" smtClean="0">
                <a:latin typeface="Arial" pitchFamily="34" charset="0"/>
              </a:rPr>
              <a:t>Stop-loss insurance </a:t>
            </a:r>
            <a:r>
              <a:rPr lang="en-US" sz="2800" dirty="0">
                <a:latin typeface="Arial" pitchFamily="34" charset="0"/>
              </a:rPr>
              <a:t>p</a:t>
            </a:r>
            <a:r>
              <a:rPr lang="en-US" sz="2800" dirty="0" smtClean="0">
                <a:latin typeface="Arial" pitchFamily="34" charset="0"/>
              </a:rPr>
              <a:t>rograms</a:t>
            </a:r>
          </a:p>
          <a:p>
            <a:pPr lvl="1">
              <a:buSzPct val="125000"/>
              <a:buFont typeface="Wingdings" panose="05000000000000000000" pitchFamily="2" charset="2"/>
              <a:buChar char="§"/>
            </a:pPr>
            <a:r>
              <a:rPr lang="en-US" sz="2800" dirty="0" smtClean="0">
                <a:latin typeface="Arial" pitchFamily="34" charset="0"/>
              </a:rPr>
              <a:t>Wellness programs</a:t>
            </a:r>
          </a:p>
          <a:p>
            <a:pPr lvl="1">
              <a:buSzPct val="125000"/>
              <a:buFont typeface="Arial" panose="020B0604020202020204" pitchFamily="34" charset="0"/>
              <a:buChar char="•"/>
            </a:pPr>
            <a:endParaRPr lang="en-US" sz="2800" dirty="0" smtClean="0">
              <a:latin typeface="Arial" pitchFamily="34" charset="0"/>
            </a:endParaRPr>
          </a:p>
          <a:p>
            <a:pPr lvl="1">
              <a:buSzPct val="125000"/>
              <a:buFont typeface="Arial" panose="020B0604020202020204" pitchFamily="34" charset="0"/>
              <a:buChar char="•"/>
            </a:pPr>
            <a:endParaRPr lang="en-US"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76</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091710408"/>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59833" y="1536875"/>
            <a:ext cx="7793567" cy="463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4519A"/>
              </a:buClr>
              <a:buSzPct val="125000"/>
              <a:buFont typeface="Arial" panose="020B0604020202020204" pitchFamily="34" charset="0"/>
              <a:buChar char="•"/>
            </a:pPr>
            <a:r>
              <a:rPr lang="en-US" dirty="0" smtClean="0">
                <a:latin typeface="Arial" pitchFamily="34" charset="0"/>
              </a:rPr>
              <a:t>Measurements to assess </a:t>
            </a:r>
            <a:r>
              <a:rPr lang="en-US" dirty="0">
                <a:latin typeface="Arial" pitchFamily="34" charset="0"/>
              </a:rPr>
              <a:t>p</a:t>
            </a:r>
            <a:r>
              <a:rPr lang="en-US" dirty="0" smtClean="0">
                <a:latin typeface="Arial" pitchFamily="34" charset="0"/>
              </a:rPr>
              <a:t>lan </a:t>
            </a:r>
            <a:r>
              <a:rPr lang="en-US" dirty="0">
                <a:latin typeface="Arial" pitchFamily="34" charset="0"/>
              </a:rPr>
              <a:t>p</a:t>
            </a:r>
            <a:r>
              <a:rPr lang="en-US" dirty="0" smtClean="0">
                <a:latin typeface="Arial" pitchFamily="34" charset="0"/>
              </a:rPr>
              <a:t>erformance</a:t>
            </a:r>
          </a:p>
          <a:p>
            <a:pPr lvl="1">
              <a:buSzPct val="125000"/>
              <a:buFont typeface="Wingdings" panose="05000000000000000000" pitchFamily="2" charset="2"/>
              <a:buChar char="§"/>
            </a:pPr>
            <a:r>
              <a:rPr lang="en-US" sz="2800" dirty="0" smtClean="0">
                <a:latin typeface="Arial" pitchFamily="34" charset="0"/>
              </a:rPr>
              <a:t>Medical loss </a:t>
            </a:r>
            <a:r>
              <a:rPr lang="en-US" sz="2800" dirty="0">
                <a:latin typeface="Arial" pitchFamily="34" charset="0"/>
              </a:rPr>
              <a:t>r</a:t>
            </a:r>
            <a:r>
              <a:rPr lang="en-US" sz="2800" dirty="0" smtClean="0">
                <a:latin typeface="Arial" pitchFamily="34" charset="0"/>
              </a:rPr>
              <a:t>atio</a:t>
            </a:r>
          </a:p>
          <a:p>
            <a:pPr lvl="1">
              <a:buSzPct val="125000"/>
              <a:buFont typeface="Wingdings" panose="05000000000000000000" pitchFamily="2" charset="2"/>
              <a:buChar char="§"/>
            </a:pPr>
            <a:r>
              <a:rPr lang="en-US" sz="2800" dirty="0" smtClean="0">
                <a:latin typeface="Arial" pitchFamily="34" charset="0"/>
              </a:rPr>
              <a:t>Medical claim </a:t>
            </a:r>
            <a:r>
              <a:rPr lang="en-US" sz="2800" dirty="0">
                <a:latin typeface="Arial" pitchFamily="34" charset="0"/>
              </a:rPr>
              <a:t>t</a:t>
            </a:r>
            <a:r>
              <a:rPr lang="en-US" sz="2800" dirty="0" smtClean="0">
                <a:latin typeface="Arial" pitchFamily="34" charset="0"/>
              </a:rPr>
              <a:t>rends</a:t>
            </a:r>
          </a:p>
          <a:p>
            <a:pPr lvl="1">
              <a:buSzPct val="125000"/>
              <a:buFont typeface="Wingdings" panose="05000000000000000000" pitchFamily="2" charset="2"/>
              <a:buChar char="§"/>
            </a:pPr>
            <a:r>
              <a:rPr lang="en-US" sz="2800" dirty="0" smtClean="0">
                <a:latin typeface="Arial" pitchFamily="34" charset="0"/>
              </a:rPr>
              <a:t>Network discounts</a:t>
            </a:r>
          </a:p>
          <a:p>
            <a:pPr lvl="1">
              <a:buSzPct val="125000"/>
              <a:buFont typeface="Wingdings" panose="05000000000000000000" pitchFamily="2" charset="2"/>
              <a:buChar char="§"/>
            </a:pPr>
            <a:r>
              <a:rPr lang="en-US" sz="2800" dirty="0">
                <a:latin typeface="Arial" pitchFamily="34" charset="0"/>
              </a:rPr>
              <a:t>Administrative </a:t>
            </a:r>
            <a:r>
              <a:rPr lang="en-US" sz="2800" dirty="0" smtClean="0">
                <a:latin typeface="Arial" pitchFamily="34" charset="0"/>
              </a:rPr>
              <a:t>fees</a:t>
            </a:r>
            <a:endParaRPr lang="en-US" sz="2800" dirty="0">
              <a:latin typeface="Arial" pitchFamily="34" charset="0"/>
            </a:endParaRPr>
          </a:p>
          <a:p>
            <a:pPr lvl="1">
              <a:buSzPct val="125000"/>
              <a:buFont typeface="Wingdings" panose="05000000000000000000" pitchFamily="2" charset="2"/>
              <a:buChar char="§"/>
            </a:pPr>
            <a:r>
              <a:rPr lang="en-US" sz="2800" dirty="0" smtClean="0">
                <a:latin typeface="Arial" pitchFamily="34" charset="0"/>
              </a:rPr>
              <a:t>Prescription drug </a:t>
            </a:r>
            <a:r>
              <a:rPr lang="en-US" sz="2800" dirty="0">
                <a:latin typeface="Arial" pitchFamily="34" charset="0"/>
              </a:rPr>
              <a:t>c</a:t>
            </a:r>
            <a:r>
              <a:rPr lang="en-US" sz="2800" dirty="0" smtClean="0">
                <a:latin typeface="Arial" pitchFamily="34" charset="0"/>
              </a:rPr>
              <a:t>ost trend/generic </a:t>
            </a:r>
            <a:r>
              <a:rPr lang="en-US" sz="2800" dirty="0">
                <a:latin typeface="Arial" pitchFamily="34" charset="0"/>
              </a:rPr>
              <a:t>d</a:t>
            </a:r>
            <a:r>
              <a:rPr lang="en-US" sz="2800" dirty="0" smtClean="0">
                <a:latin typeface="Arial" pitchFamily="34" charset="0"/>
              </a:rPr>
              <a:t>rug </a:t>
            </a:r>
            <a:r>
              <a:rPr lang="en-US" sz="2800" dirty="0">
                <a:latin typeface="Arial" pitchFamily="34" charset="0"/>
              </a:rPr>
              <a:t>s</a:t>
            </a:r>
            <a:r>
              <a:rPr lang="en-US" sz="2800" dirty="0" smtClean="0">
                <a:latin typeface="Arial" pitchFamily="34" charset="0"/>
              </a:rPr>
              <a:t>ubstitution rate</a:t>
            </a:r>
            <a:endParaRPr lang="en-US" sz="2800" dirty="0">
              <a:latin typeface="Arial" pitchFamily="34" charset="0"/>
            </a:endParaRPr>
          </a:p>
        </p:txBody>
      </p:sp>
      <p:sp>
        <p:nvSpPr>
          <p:cNvPr id="4" name="Rectangle 2"/>
          <p:cNvSpPr txBox="1">
            <a:spLocks noChangeArrowheads="1"/>
          </p:cNvSpPr>
          <p:nvPr/>
        </p:nvSpPr>
        <p:spPr bwMode="auto">
          <a:xfrm>
            <a:off x="51757" y="408214"/>
            <a:ext cx="8330244" cy="83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C00000"/>
                </a:solidFill>
                <a:latin typeface="Arial" pitchFamily="34" charset="0"/>
              </a:rPr>
              <a:t>25. Strategies for Managing Health-Care Costs</a:t>
            </a:r>
            <a:endParaRPr lang="en-US" sz="3200" b="0" kern="0" dirty="0">
              <a:solidFill>
                <a:srgbClr val="C00000"/>
              </a:solidFill>
              <a:latin typeface="Arial" pitchFamily="34" charset="0"/>
            </a:endParaRPr>
          </a:p>
        </p:txBody>
      </p:sp>
      <p:sp>
        <p:nvSpPr>
          <p:cNvPr id="6"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77</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174440933"/>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60635" y="1545507"/>
            <a:ext cx="7564967" cy="413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rgbClr val="34519A"/>
              </a:buClr>
              <a:buSzPct val="125000"/>
              <a:buFont typeface="Arial" panose="020B0604020202020204" pitchFamily="34" charset="0"/>
              <a:buChar char="•"/>
            </a:pPr>
            <a:r>
              <a:rPr lang="en-US" dirty="0" smtClean="0">
                <a:latin typeface="Arial" pitchFamily="34" charset="0"/>
              </a:rPr>
              <a:t>Additional Strategies</a:t>
            </a:r>
          </a:p>
          <a:p>
            <a:pPr lvl="1">
              <a:buSzPct val="125000"/>
              <a:buFont typeface="Wingdings" panose="05000000000000000000" pitchFamily="2" charset="2"/>
              <a:buChar char="§"/>
            </a:pPr>
            <a:r>
              <a:rPr lang="en-US" sz="2800" dirty="0" smtClean="0">
                <a:latin typeface="Arial" pitchFamily="34" charset="0"/>
              </a:rPr>
              <a:t>Federal Requirements</a:t>
            </a:r>
          </a:p>
          <a:p>
            <a:pPr lvl="1">
              <a:buSzPct val="125000"/>
              <a:buFont typeface="Wingdings" panose="05000000000000000000" pitchFamily="2" charset="2"/>
              <a:buChar char="§"/>
            </a:pPr>
            <a:r>
              <a:rPr lang="en-US" sz="2800" dirty="0" smtClean="0">
                <a:latin typeface="Arial" pitchFamily="34" charset="0"/>
              </a:rPr>
              <a:t>Long-term Plan</a:t>
            </a:r>
          </a:p>
          <a:p>
            <a:pPr lvl="1">
              <a:buSzPct val="125000"/>
              <a:buFont typeface="Wingdings" panose="05000000000000000000" pitchFamily="2" charset="2"/>
              <a:buChar char="§"/>
            </a:pPr>
            <a:r>
              <a:rPr lang="en-US" sz="2800" dirty="0" smtClean="0">
                <a:latin typeface="Arial" pitchFamily="34" charset="0"/>
              </a:rPr>
              <a:t>Build Support</a:t>
            </a:r>
          </a:p>
          <a:p>
            <a:pPr lvl="1">
              <a:buSzPct val="125000"/>
              <a:buFont typeface="Wingdings" panose="05000000000000000000" pitchFamily="2" charset="2"/>
              <a:buChar char="§"/>
            </a:pPr>
            <a:r>
              <a:rPr lang="en-US" sz="2800" dirty="0" smtClean="0">
                <a:latin typeface="Arial" pitchFamily="34" charset="0"/>
              </a:rPr>
              <a:t>Educate Employees</a:t>
            </a:r>
          </a:p>
          <a:p>
            <a:pPr lvl="1">
              <a:buSzPct val="125000"/>
              <a:buFont typeface="Wingdings" panose="05000000000000000000" pitchFamily="2" charset="2"/>
              <a:buChar char="§"/>
            </a:pPr>
            <a:r>
              <a:rPr lang="en-US" sz="2800" dirty="0" smtClean="0">
                <a:latin typeface="Arial" pitchFamily="34" charset="0"/>
              </a:rPr>
              <a:t>Audit Plan Records</a:t>
            </a:r>
          </a:p>
          <a:p>
            <a:pPr lvl="1">
              <a:buSzPct val="125000"/>
              <a:buFont typeface="Wingdings" panose="05000000000000000000" pitchFamily="2" charset="2"/>
              <a:buChar char="§"/>
            </a:pPr>
            <a:r>
              <a:rPr lang="en-US" sz="2800" dirty="0" smtClean="0">
                <a:latin typeface="Arial" pitchFamily="34" charset="0"/>
              </a:rPr>
              <a:t>Rebid Periodically</a:t>
            </a:r>
          </a:p>
        </p:txBody>
      </p:sp>
      <p:sp>
        <p:nvSpPr>
          <p:cNvPr id="4" name="Rectangle 2"/>
          <p:cNvSpPr txBox="1">
            <a:spLocks noChangeArrowheads="1"/>
          </p:cNvSpPr>
          <p:nvPr/>
        </p:nvSpPr>
        <p:spPr bwMode="auto">
          <a:xfrm>
            <a:off x="51757" y="408214"/>
            <a:ext cx="8177844" cy="83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C00000"/>
                </a:solidFill>
                <a:latin typeface="Arial" pitchFamily="34" charset="0"/>
              </a:rPr>
              <a:t>25. Strategies for Managing Health-Care Costs</a:t>
            </a:r>
            <a:endParaRPr lang="en-US" sz="3200" b="0" kern="0" dirty="0">
              <a:solidFill>
                <a:srgbClr val="C00000"/>
              </a:solidFill>
              <a:latin typeface="Arial" pitchFamily="34" charset="0"/>
            </a:endParaRPr>
          </a:p>
        </p:txBody>
      </p:sp>
      <p:sp>
        <p:nvSpPr>
          <p:cNvPr id="6"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78</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4069901507"/>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idx="4294967295"/>
          </p:nvPr>
        </p:nvSpPr>
        <p:spPr bwMode="auto">
          <a:xfrm>
            <a:off x="279133" y="642938"/>
            <a:ext cx="7874267" cy="533655"/>
          </a:xfrm>
          <a:prstGeom prst="rect">
            <a:avLst/>
          </a:prstGeom>
          <a:noFill/>
          <a:extLst/>
        </p:spPr>
        <p:txBody>
          <a:bodyPr/>
          <a:lstStyle/>
          <a:p>
            <a:pPr algn="ctr"/>
            <a:r>
              <a:rPr lang="en-US" sz="3200" dirty="0" smtClean="0">
                <a:solidFill>
                  <a:srgbClr val="C00000"/>
                </a:solidFill>
                <a:latin typeface="Arial" pitchFamily="34" charset="0"/>
              </a:rPr>
              <a:t>26. Evaluating Service Delivery Alternatives</a:t>
            </a:r>
            <a:endParaRPr lang="en-US" sz="3200" dirty="0">
              <a:solidFill>
                <a:srgbClr val="C00000"/>
              </a:solidFill>
              <a:latin typeface="Arial" pitchFamily="34" charset="0"/>
            </a:endParaRPr>
          </a:p>
        </p:txBody>
      </p:sp>
      <p:sp>
        <p:nvSpPr>
          <p:cNvPr id="210946" name="Rectangle 3"/>
          <p:cNvSpPr>
            <a:spLocks noGrp="1" noChangeArrowheads="1"/>
          </p:cNvSpPr>
          <p:nvPr>
            <p:ph type="body" idx="4294967295"/>
          </p:nvPr>
        </p:nvSpPr>
        <p:spPr bwMode="auto">
          <a:xfrm>
            <a:off x="648070" y="1581830"/>
            <a:ext cx="7124329" cy="4114035"/>
          </a:xfrm>
          <a:prstGeom prst="rect">
            <a:avLst/>
          </a:prstGeom>
          <a:noFill/>
          <a:extLst/>
        </p:spPr>
        <p:txBody>
          <a:bodyPr>
            <a:noAutofit/>
          </a:bodyPr>
          <a:lstStyle/>
          <a:p>
            <a:pPr marL="0" indent="0">
              <a:lnSpc>
                <a:spcPct val="80000"/>
              </a:lnSpc>
              <a:buSzPct val="125000"/>
              <a:buNone/>
            </a:pPr>
            <a:r>
              <a:rPr lang="en-US" sz="2800" dirty="0" smtClean="0">
                <a:latin typeface="Arial" pitchFamily="34" charset="0"/>
              </a:rPr>
              <a:t>Carefully analyze all aspects of a service delivery option before changing service delivery methods.</a:t>
            </a:r>
          </a:p>
          <a:p>
            <a:pPr marL="0" indent="0">
              <a:lnSpc>
                <a:spcPct val="80000"/>
              </a:lnSpc>
              <a:buSzPct val="125000"/>
              <a:buNone/>
            </a:pPr>
            <a:endParaRPr lang="en-US" sz="2800" dirty="0" smtClean="0">
              <a:latin typeface="Arial" pitchFamily="34" charset="0"/>
            </a:endParaRPr>
          </a:p>
          <a:p>
            <a:pPr>
              <a:lnSpc>
                <a:spcPct val="80000"/>
              </a:lnSpc>
              <a:buSzPct val="125000"/>
              <a:buFont typeface="Arial" panose="020B0604020202020204" pitchFamily="34" charset="0"/>
              <a:buChar char="•"/>
            </a:pPr>
            <a:r>
              <a:rPr lang="en-US" sz="2800" dirty="0" smtClean="0">
                <a:latin typeface="Arial" pitchFamily="34" charset="0"/>
              </a:rPr>
              <a:t>Current service – level of service, secondary functions</a:t>
            </a:r>
          </a:p>
          <a:p>
            <a:pPr>
              <a:lnSpc>
                <a:spcPct val="80000"/>
              </a:lnSpc>
              <a:buSzPct val="125000"/>
              <a:buFont typeface="Arial" panose="020B0604020202020204" pitchFamily="34" charset="0"/>
              <a:buChar char="•"/>
            </a:pPr>
            <a:r>
              <a:rPr lang="en-US" sz="2800" dirty="0" smtClean="0">
                <a:latin typeface="Arial" pitchFamily="34" charset="0"/>
              </a:rPr>
              <a:t>Required </a:t>
            </a:r>
            <a:r>
              <a:rPr lang="en-US" sz="2800" dirty="0">
                <a:latin typeface="Arial" pitchFamily="34" charset="0"/>
              </a:rPr>
              <a:t>g</a:t>
            </a:r>
            <a:r>
              <a:rPr lang="en-US" sz="2800" dirty="0" smtClean="0">
                <a:latin typeface="Arial" pitchFamily="34" charset="0"/>
              </a:rPr>
              <a:t>overnmental control of service</a:t>
            </a:r>
          </a:p>
          <a:p>
            <a:pPr>
              <a:lnSpc>
                <a:spcPct val="80000"/>
              </a:lnSpc>
              <a:buSzPct val="125000"/>
              <a:buFont typeface="Arial" panose="020B0604020202020204" pitchFamily="34" charset="0"/>
              <a:buChar char="•"/>
            </a:pPr>
            <a:r>
              <a:rPr lang="en-US" sz="2800" dirty="0" smtClean="0">
                <a:latin typeface="Arial" pitchFamily="34" charset="0"/>
              </a:rPr>
              <a:t>Risks and benefits</a:t>
            </a:r>
          </a:p>
          <a:p>
            <a:pPr lvl="1">
              <a:lnSpc>
                <a:spcPct val="80000"/>
              </a:lnSpc>
              <a:buSzPct val="100000"/>
              <a:buFont typeface="Wingdings" panose="05000000000000000000" pitchFamily="2" charset="2"/>
              <a:buChar char="§"/>
            </a:pPr>
            <a:r>
              <a:rPr lang="en-US" sz="2400" dirty="0" smtClean="0">
                <a:latin typeface="Arial" pitchFamily="34" charset="0"/>
              </a:rPr>
              <a:t>Flexibility, reversibility of the arrangement</a:t>
            </a:r>
          </a:p>
          <a:p>
            <a:pPr lvl="1">
              <a:lnSpc>
                <a:spcPct val="80000"/>
              </a:lnSpc>
              <a:buSzPct val="100000"/>
              <a:buFont typeface="Wingdings" panose="05000000000000000000" pitchFamily="2" charset="2"/>
              <a:buChar char="§"/>
            </a:pPr>
            <a:r>
              <a:rPr lang="en-US" sz="2400" dirty="0" smtClean="0">
                <a:latin typeface="Arial" pitchFamily="34" charset="0"/>
              </a:rPr>
              <a:t>Public opinion</a:t>
            </a:r>
          </a:p>
          <a:p>
            <a:pPr lvl="1">
              <a:lnSpc>
                <a:spcPct val="80000"/>
              </a:lnSpc>
              <a:buSzPct val="100000"/>
              <a:buFont typeface="Wingdings" panose="05000000000000000000" pitchFamily="2" charset="2"/>
              <a:buChar char="§"/>
            </a:pPr>
            <a:r>
              <a:rPr lang="en-US" sz="2400" dirty="0" smtClean="0">
                <a:latin typeface="Arial" pitchFamily="34" charset="0"/>
              </a:rPr>
              <a:t>Specialized knowledge</a:t>
            </a:r>
            <a:endParaRPr lang="en-US" sz="24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79</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00653624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769049"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990600" y="2206318"/>
            <a:ext cx="6694880" cy="3642389"/>
          </a:xfrm>
          <a:prstGeom prst="rect">
            <a:avLst/>
          </a:prstGeom>
          <a:noFill/>
          <a:extLst/>
        </p:spPr>
        <p:txBody>
          <a:bodyPr/>
          <a:lstStyle/>
          <a:p>
            <a:pPr marL="514350" indent="-514350">
              <a:buClr>
                <a:schemeClr val="tx1"/>
              </a:buClr>
            </a:pPr>
            <a:r>
              <a:rPr lang="en-US" dirty="0" smtClean="0">
                <a:latin typeface="Arial" pitchFamily="34" charset="0"/>
              </a:rPr>
              <a:t>Define problem to be addressed</a:t>
            </a:r>
          </a:p>
          <a:p>
            <a:pPr marL="514350" indent="-514350">
              <a:buClr>
                <a:schemeClr val="tx1"/>
              </a:buClr>
            </a:pPr>
            <a:r>
              <a:rPr lang="en-US" dirty="0" smtClean="0">
                <a:latin typeface="Arial" pitchFamily="34" charset="0"/>
              </a:rPr>
              <a:t>Draft policy – legal requirements, public comments, peer governments</a:t>
            </a:r>
          </a:p>
          <a:p>
            <a:pPr marL="514350" indent="-514350">
              <a:buClr>
                <a:schemeClr val="tx1"/>
              </a:buClr>
            </a:pPr>
            <a:r>
              <a:rPr lang="en-US" dirty="0" smtClean="0">
                <a:latin typeface="Arial" pitchFamily="34" charset="0"/>
              </a:rPr>
              <a:t>Review with governing body</a:t>
            </a:r>
          </a:p>
          <a:p>
            <a:pPr marL="514350" indent="-514350">
              <a:buClr>
                <a:schemeClr val="tx1"/>
              </a:buClr>
            </a:pPr>
            <a:r>
              <a:rPr lang="en-US" dirty="0" smtClean="0">
                <a:latin typeface="Arial" pitchFamily="34" charset="0"/>
              </a:rPr>
              <a:t>Governing body formally adopts</a:t>
            </a:r>
          </a:p>
          <a:p>
            <a:pPr marL="514350" indent="-514350">
              <a:buClr>
                <a:schemeClr val="tx1"/>
              </a:buClr>
            </a:pPr>
            <a:r>
              <a:rPr lang="en-US" dirty="0" smtClean="0">
                <a:latin typeface="Arial" pitchFamily="34" charset="0"/>
              </a:rPr>
              <a:t>Implement</a:t>
            </a:r>
            <a:endParaRPr lang="en-US" dirty="0">
              <a:latin typeface="Arial" pitchFamily="34" charset="0"/>
            </a:endParaRPr>
          </a:p>
        </p:txBody>
      </p:sp>
      <p:sp>
        <p:nvSpPr>
          <p:cNvPr id="2" name="TextBox 1"/>
          <p:cNvSpPr txBox="1"/>
          <p:nvPr/>
        </p:nvSpPr>
        <p:spPr>
          <a:xfrm>
            <a:off x="766990" y="1509616"/>
            <a:ext cx="7617879" cy="523220"/>
          </a:xfrm>
          <a:prstGeom prst="rect">
            <a:avLst/>
          </a:prstGeom>
          <a:noFill/>
        </p:spPr>
        <p:txBody>
          <a:bodyPr wrap="square" rtlCol="0">
            <a:spAutoFit/>
          </a:bodyPr>
          <a:lstStyle/>
          <a:p>
            <a:r>
              <a:rPr lang="en-US" sz="2800" b="1" i="1" dirty="0" smtClean="0"/>
              <a:t>Development</a:t>
            </a:r>
            <a:r>
              <a:rPr lang="en-US" sz="2800" dirty="0" smtClean="0"/>
              <a:t> </a:t>
            </a:r>
            <a:endParaRPr lang="en-US" sz="28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589806944"/>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idx="4294967295"/>
          </p:nvPr>
        </p:nvSpPr>
        <p:spPr bwMode="auto">
          <a:xfrm>
            <a:off x="173255" y="642938"/>
            <a:ext cx="8658978" cy="533655"/>
          </a:xfrm>
          <a:prstGeom prst="rect">
            <a:avLst/>
          </a:prstGeom>
          <a:noFill/>
          <a:extLst/>
        </p:spPr>
        <p:txBody>
          <a:bodyPr/>
          <a:lstStyle/>
          <a:p>
            <a:r>
              <a:rPr lang="en-US" sz="3200" dirty="0" smtClean="0">
                <a:solidFill>
                  <a:srgbClr val="C00000"/>
                </a:solidFill>
                <a:latin typeface="Arial" pitchFamily="34" charset="0"/>
              </a:rPr>
              <a:t>26.  </a:t>
            </a:r>
            <a:r>
              <a:rPr lang="en-US" sz="3200" dirty="0">
                <a:solidFill>
                  <a:srgbClr val="C00000"/>
                </a:solidFill>
                <a:latin typeface="Arial" pitchFamily="34" charset="0"/>
              </a:rPr>
              <a:t>Evaluating Service Delivery Alternatives</a:t>
            </a:r>
          </a:p>
        </p:txBody>
      </p:sp>
      <p:sp>
        <p:nvSpPr>
          <p:cNvPr id="210946" name="Rectangle 3"/>
          <p:cNvSpPr>
            <a:spLocks noGrp="1" noChangeArrowheads="1"/>
          </p:cNvSpPr>
          <p:nvPr>
            <p:ph type="body" idx="4294967295"/>
          </p:nvPr>
        </p:nvSpPr>
        <p:spPr bwMode="auto">
          <a:xfrm>
            <a:off x="648071" y="1581830"/>
            <a:ext cx="7505330" cy="4114035"/>
          </a:xfrm>
          <a:prstGeom prst="rect">
            <a:avLst/>
          </a:prstGeom>
          <a:noFill/>
          <a:extLst/>
        </p:spPr>
        <p:txBody>
          <a:bodyPr>
            <a:normAutofit/>
          </a:bodyPr>
          <a:lstStyle/>
          <a:p>
            <a:pPr>
              <a:lnSpc>
                <a:spcPct val="80000"/>
              </a:lnSpc>
              <a:buSzPct val="125000"/>
              <a:buFont typeface="Arial" panose="020B0604020202020204" pitchFamily="34" charset="0"/>
              <a:buChar char="•"/>
            </a:pPr>
            <a:r>
              <a:rPr lang="en-US" sz="2800" dirty="0" smtClean="0">
                <a:latin typeface="Arial" pitchFamily="34" charset="0"/>
              </a:rPr>
              <a:t>Risks and benefits</a:t>
            </a:r>
          </a:p>
          <a:p>
            <a:pPr lvl="1">
              <a:lnSpc>
                <a:spcPct val="80000"/>
              </a:lnSpc>
              <a:buSzPct val="100000"/>
              <a:buFont typeface="Wingdings" panose="05000000000000000000" pitchFamily="2" charset="2"/>
              <a:buChar char="§"/>
            </a:pPr>
            <a:r>
              <a:rPr lang="en-US" sz="2400" dirty="0" smtClean="0">
                <a:latin typeface="Arial" pitchFamily="34" charset="0"/>
              </a:rPr>
              <a:t>Mgt capacity for alternative arrangement</a:t>
            </a:r>
          </a:p>
          <a:p>
            <a:pPr lvl="1">
              <a:lnSpc>
                <a:spcPct val="80000"/>
              </a:lnSpc>
              <a:buSzPct val="100000"/>
              <a:buFont typeface="Wingdings" panose="05000000000000000000" pitchFamily="2" charset="2"/>
              <a:buChar char="§"/>
            </a:pPr>
            <a:r>
              <a:rPr lang="en-US" sz="2400" dirty="0" smtClean="0">
                <a:latin typeface="Arial" pitchFamily="34" charset="0"/>
              </a:rPr>
              <a:t>Continuity of competitive forces</a:t>
            </a:r>
          </a:p>
          <a:p>
            <a:pPr lvl="1">
              <a:lnSpc>
                <a:spcPct val="80000"/>
              </a:lnSpc>
              <a:buSzPct val="100000"/>
              <a:buFont typeface="Wingdings" panose="05000000000000000000" pitchFamily="2" charset="2"/>
              <a:buChar char="§"/>
            </a:pPr>
            <a:r>
              <a:rPr lang="en-US" sz="2400" dirty="0" smtClean="0">
                <a:latin typeface="Arial" pitchFamily="34" charset="0"/>
              </a:rPr>
              <a:t>Financial risks – legal liability for performance and safety</a:t>
            </a:r>
          </a:p>
          <a:p>
            <a:pPr lvl="1">
              <a:lnSpc>
                <a:spcPct val="80000"/>
              </a:lnSpc>
              <a:buSzPct val="100000"/>
              <a:buFont typeface="Wingdings" panose="05000000000000000000" pitchFamily="2" charset="2"/>
              <a:buChar char="§"/>
            </a:pPr>
            <a:r>
              <a:rPr lang="en-US" sz="2400" dirty="0" smtClean="0">
                <a:latin typeface="Arial" pitchFamily="34" charset="0"/>
              </a:rPr>
              <a:t>Continuity</a:t>
            </a:r>
          </a:p>
          <a:p>
            <a:pPr>
              <a:lnSpc>
                <a:spcPct val="80000"/>
              </a:lnSpc>
              <a:buSzPct val="125000"/>
              <a:buFont typeface="Arial" panose="020B0604020202020204" pitchFamily="34" charset="0"/>
              <a:buChar char="•"/>
            </a:pPr>
            <a:r>
              <a:rPr lang="en-US" sz="2800" dirty="0" smtClean="0">
                <a:latin typeface="Arial" pitchFamily="34" charset="0"/>
              </a:rPr>
              <a:t>Risk mitigation</a:t>
            </a:r>
          </a:p>
          <a:p>
            <a:pPr lvl="1">
              <a:lnSpc>
                <a:spcPct val="80000"/>
              </a:lnSpc>
              <a:buSzPct val="100000"/>
              <a:buFont typeface="Wingdings" panose="05000000000000000000" pitchFamily="2" charset="2"/>
              <a:buChar char="§"/>
            </a:pPr>
            <a:r>
              <a:rPr lang="en-US" sz="2400" dirty="0" smtClean="0">
                <a:latin typeface="Arial" pitchFamily="34" charset="0"/>
              </a:rPr>
              <a:t>Transferring risk thru bonding/ insurance</a:t>
            </a:r>
          </a:p>
          <a:p>
            <a:pPr lvl="1">
              <a:lnSpc>
                <a:spcPct val="80000"/>
              </a:lnSpc>
              <a:buSzPct val="100000"/>
              <a:buFont typeface="Wingdings" panose="05000000000000000000" pitchFamily="2" charset="2"/>
              <a:buChar char="§"/>
            </a:pPr>
            <a:r>
              <a:rPr lang="en-US" sz="2400" dirty="0" smtClean="0">
                <a:latin typeface="Arial" pitchFamily="34" charset="0"/>
              </a:rPr>
              <a:t>Monitoring</a:t>
            </a:r>
          </a:p>
          <a:p>
            <a:pPr lvl="1">
              <a:lnSpc>
                <a:spcPct val="80000"/>
              </a:lnSpc>
              <a:buSzPct val="100000"/>
              <a:buFont typeface="Wingdings" panose="05000000000000000000" pitchFamily="2" charset="2"/>
              <a:buChar char="§"/>
            </a:pPr>
            <a:r>
              <a:rPr lang="en-US" sz="2400" dirty="0" smtClean="0">
                <a:latin typeface="Arial" pitchFamily="34" charset="0"/>
              </a:rPr>
              <a:t>Multiple vendors</a:t>
            </a:r>
          </a:p>
          <a:p>
            <a:pPr marL="0" indent="0">
              <a:lnSpc>
                <a:spcPct val="80000"/>
              </a:lnSpc>
              <a:buSzPct val="125000"/>
              <a:buNone/>
            </a:pPr>
            <a:endParaRPr lang="en-US" dirty="0" smtClean="0">
              <a:latin typeface="Arial" pitchFamily="34" charset="0"/>
            </a:endParaRPr>
          </a:p>
          <a:p>
            <a:pPr lvl="1">
              <a:lnSpc>
                <a:spcPct val="80000"/>
              </a:lnSpc>
              <a:buSzPct val="100000"/>
              <a:buFont typeface="Wingdings" panose="05000000000000000000" pitchFamily="2" charset="2"/>
              <a:buChar char="§"/>
            </a:pPr>
            <a:endParaRPr lang="en-US" sz="28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80</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92942062"/>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idx="4294967295"/>
          </p:nvPr>
        </p:nvSpPr>
        <p:spPr bwMode="auto">
          <a:xfrm>
            <a:off x="457200" y="762000"/>
            <a:ext cx="7997792" cy="533655"/>
          </a:xfrm>
          <a:prstGeom prst="rect">
            <a:avLst/>
          </a:prstGeom>
          <a:noFill/>
          <a:extLst/>
        </p:spPr>
        <p:txBody>
          <a:bodyPr/>
          <a:lstStyle/>
          <a:p>
            <a:r>
              <a:rPr lang="en-US" sz="3200" dirty="0">
                <a:solidFill>
                  <a:srgbClr val="C00000"/>
                </a:solidFill>
                <a:latin typeface="Arial" pitchFamily="34" charset="0"/>
              </a:rPr>
              <a:t>26. Evaluating Service Delivery Alternatives</a:t>
            </a:r>
          </a:p>
        </p:txBody>
      </p:sp>
      <p:sp>
        <p:nvSpPr>
          <p:cNvPr id="210946" name="Rectangle 3"/>
          <p:cNvSpPr>
            <a:spLocks noGrp="1" noChangeArrowheads="1"/>
          </p:cNvSpPr>
          <p:nvPr>
            <p:ph type="body" idx="4294967295"/>
          </p:nvPr>
        </p:nvSpPr>
        <p:spPr bwMode="auto">
          <a:xfrm>
            <a:off x="762000" y="2057400"/>
            <a:ext cx="7581530" cy="4114035"/>
          </a:xfrm>
          <a:prstGeom prst="rect">
            <a:avLst/>
          </a:prstGeom>
          <a:noFill/>
          <a:extLst/>
        </p:spPr>
        <p:txBody>
          <a:bodyPr>
            <a:normAutofit/>
          </a:bodyPr>
          <a:lstStyle/>
          <a:p>
            <a:pPr>
              <a:lnSpc>
                <a:spcPct val="80000"/>
              </a:lnSpc>
              <a:buSzPct val="125000"/>
              <a:buFont typeface="Arial" panose="020B0604020202020204" pitchFamily="34" charset="0"/>
              <a:buChar char="•"/>
            </a:pPr>
            <a:r>
              <a:rPr lang="en-US" sz="2800" dirty="0" smtClean="0">
                <a:latin typeface="Arial" pitchFamily="34" charset="0"/>
              </a:rPr>
              <a:t>Financial analysis</a:t>
            </a:r>
          </a:p>
          <a:p>
            <a:pPr lvl="1">
              <a:lnSpc>
                <a:spcPct val="80000"/>
              </a:lnSpc>
              <a:buSzPct val="100000"/>
              <a:buFont typeface="Wingdings" panose="05000000000000000000" pitchFamily="2" charset="2"/>
              <a:buChar char="§"/>
            </a:pPr>
            <a:r>
              <a:rPr lang="en-US" sz="2400" dirty="0" smtClean="0">
                <a:latin typeface="Arial" pitchFamily="34" charset="0"/>
              </a:rPr>
              <a:t>Focus on avoidable costs</a:t>
            </a:r>
          </a:p>
          <a:p>
            <a:pPr lvl="1">
              <a:lnSpc>
                <a:spcPct val="80000"/>
              </a:lnSpc>
              <a:buSzPct val="100000"/>
              <a:buFont typeface="Wingdings" panose="05000000000000000000" pitchFamily="2" charset="2"/>
              <a:buChar char="§"/>
            </a:pPr>
            <a:r>
              <a:rPr lang="en-US" sz="2400" dirty="0" smtClean="0">
                <a:latin typeface="Arial" pitchFamily="34" charset="0"/>
              </a:rPr>
              <a:t>Internal costing information accuracy</a:t>
            </a:r>
          </a:p>
          <a:p>
            <a:pPr lvl="1">
              <a:lnSpc>
                <a:spcPct val="80000"/>
              </a:lnSpc>
              <a:buSzPct val="100000"/>
              <a:buFont typeface="Wingdings" panose="05000000000000000000" pitchFamily="2" charset="2"/>
              <a:buChar char="§"/>
            </a:pPr>
            <a:r>
              <a:rPr lang="en-US" sz="2400" dirty="0" smtClean="0">
                <a:latin typeface="Arial" pitchFamily="34" charset="0"/>
              </a:rPr>
              <a:t>Present value analysis for multiple year contracts</a:t>
            </a:r>
          </a:p>
          <a:p>
            <a:pPr lvl="1">
              <a:lnSpc>
                <a:spcPct val="80000"/>
              </a:lnSpc>
              <a:buSzPct val="100000"/>
              <a:buFont typeface="Wingdings" panose="05000000000000000000" pitchFamily="2" charset="2"/>
              <a:buChar char="§"/>
            </a:pPr>
            <a:r>
              <a:rPr lang="en-US" sz="2400" dirty="0" smtClean="0">
                <a:latin typeface="Arial" pitchFamily="34" charset="0"/>
              </a:rPr>
              <a:t>Transitional financial impacts</a:t>
            </a:r>
          </a:p>
          <a:p>
            <a:pPr lvl="1">
              <a:lnSpc>
                <a:spcPct val="80000"/>
              </a:lnSpc>
              <a:buSzPct val="100000"/>
              <a:buFont typeface="Wingdings" panose="05000000000000000000" pitchFamily="2" charset="2"/>
              <a:buChar char="§"/>
            </a:pPr>
            <a:r>
              <a:rPr lang="en-US" sz="2400" dirty="0" smtClean="0">
                <a:latin typeface="Arial" pitchFamily="34" charset="0"/>
              </a:rPr>
              <a:t>Equipment, capital and infrastructure usage</a:t>
            </a:r>
          </a:p>
          <a:p>
            <a:pPr lvl="1">
              <a:lnSpc>
                <a:spcPct val="80000"/>
              </a:lnSpc>
              <a:buSzPct val="100000"/>
              <a:buFont typeface="Wingdings" panose="05000000000000000000" pitchFamily="2" charset="2"/>
              <a:buChar char="§"/>
            </a:pPr>
            <a:r>
              <a:rPr lang="en-US" sz="2400" dirty="0" smtClean="0">
                <a:latin typeface="Arial" pitchFamily="34" charset="0"/>
              </a:rPr>
              <a:t>Market input</a:t>
            </a:r>
          </a:p>
          <a:p>
            <a:pPr lvl="1">
              <a:lnSpc>
                <a:spcPct val="80000"/>
              </a:lnSpc>
              <a:buSzPct val="100000"/>
              <a:buFont typeface="Wingdings" panose="05000000000000000000" pitchFamily="2" charset="2"/>
              <a:buChar char="§"/>
            </a:pPr>
            <a:r>
              <a:rPr lang="en-US" sz="2400" dirty="0" smtClean="0">
                <a:latin typeface="Arial" pitchFamily="34" charset="0"/>
              </a:rPr>
              <a:t>Peer government comparisons</a:t>
            </a:r>
          </a:p>
          <a:p>
            <a:pPr>
              <a:lnSpc>
                <a:spcPct val="80000"/>
              </a:lnSpc>
              <a:buSzPct val="125000"/>
              <a:buFont typeface="Arial" panose="020B0604020202020204" pitchFamily="34" charset="0"/>
              <a:buChar char="•"/>
            </a:pPr>
            <a:r>
              <a:rPr lang="en-US" sz="2800" dirty="0" smtClean="0">
                <a:latin typeface="Arial" pitchFamily="34" charset="0"/>
              </a:rPr>
              <a:t>Communication and change mgt strategy</a:t>
            </a:r>
          </a:p>
          <a:p>
            <a:pPr marL="0" indent="0">
              <a:lnSpc>
                <a:spcPct val="80000"/>
              </a:lnSpc>
              <a:buSzPct val="125000"/>
              <a:buNone/>
            </a:pPr>
            <a:endParaRPr lang="en-US" dirty="0" smtClean="0">
              <a:latin typeface="Arial" pitchFamily="34" charset="0"/>
            </a:endParaRPr>
          </a:p>
          <a:p>
            <a:pPr lvl="1">
              <a:lnSpc>
                <a:spcPct val="80000"/>
              </a:lnSpc>
              <a:buSzPct val="100000"/>
              <a:buFont typeface="Wingdings" panose="05000000000000000000" pitchFamily="2" charset="2"/>
              <a:buChar char="§"/>
            </a:pPr>
            <a:endParaRPr lang="en-US" sz="28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81</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997329702"/>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239000" y="80113"/>
            <a:ext cx="1224377" cy="52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p>
            <a:pPr defTabSz="953981"/>
            <a:r>
              <a:rPr lang="en-US" sz="1400" dirty="0" smtClean="0">
                <a:latin typeface="Times New Roman" pitchFamily="18" charset="0"/>
              </a:rPr>
              <a:t>Village of Bayside, WI.</a:t>
            </a:r>
            <a:endParaRPr lang="en-US" sz="1400" dirty="0">
              <a:latin typeface="Times New Roman" pitchFamily="18"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82</a:t>
            </a:fld>
            <a:endParaRPr lang="en-US" dirty="0">
              <a:solidFill>
                <a:schemeClr val="bg1"/>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740"/>
            <a:ext cx="6934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126601863"/>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bwMode="auto">
          <a:xfrm>
            <a:off x="759125" y="391631"/>
            <a:ext cx="7394275" cy="1143000"/>
          </a:xfrm>
          <a:prstGeom prst="rect">
            <a:avLst/>
          </a:prstGeom>
          <a:noFill/>
          <a:extLst/>
        </p:spPr>
        <p:txBody>
          <a:bodyPr/>
          <a:lstStyle/>
          <a:p>
            <a:pPr algn="ctr"/>
            <a:r>
              <a:rPr lang="en-US" sz="3200" dirty="0" smtClean="0">
                <a:solidFill>
                  <a:srgbClr val="C00000"/>
                </a:solidFill>
                <a:latin typeface="Arial" pitchFamily="34" charset="0"/>
              </a:rPr>
              <a:t>27. Measuring </a:t>
            </a:r>
            <a:r>
              <a:rPr lang="en-US" sz="3200" dirty="0">
                <a:solidFill>
                  <a:srgbClr val="C00000"/>
                </a:solidFill>
                <a:latin typeface="Arial" pitchFamily="34" charset="0"/>
              </a:rPr>
              <a:t>the </a:t>
            </a:r>
            <a:r>
              <a:rPr lang="en-US" sz="3200" dirty="0" smtClean="0">
                <a:solidFill>
                  <a:srgbClr val="C00000"/>
                </a:solidFill>
                <a:latin typeface="Arial" pitchFamily="34" charset="0"/>
              </a:rPr>
              <a:t>Full Costs </a:t>
            </a:r>
            <a:r>
              <a:rPr lang="en-US" sz="3200" dirty="0">
                <a:solidFill>
                  <a:srgbClr val="C00000"/>
                </a:solidFill>
                <a:latin typeface="Arial" pitchFamily="34" charset="0"/>
              </a:rPr>
              <a:t>of Government </a:t>
            </a:r>
            <a:r>
              <a:rPr lang="en-US" sz="3200" dirty="0" smtClean="0">
                <a:solidFill>
                  <a:srgbClr val="C00000"/>
                </a:solidFill>
                <a:latin typeface="Arial" pitchFamily="34" charset="0"/>
              </a:rPr>
              <a:t>Service</a:t>
            </a:r>
            <a:endParaRPr lang="en-US" sz="3200" dirty="0">
              <a:solidFill>
                <a:srgbClr val="C00000"/>
              </a:solidFill>
              <a:latin typeface="Arial" pitchFamily="34" charset="0"/>
            </a:endParaRPr>
          </a:p>
        </p:txBody>
      </p:sp>
      <p:sp>
        <p:nvSpPr>
          <p:cNvPr id="199682" name="Rectangle 3"/>
          <p:cNvSpPr>
            <a:spLocks noGrp="1" noChangeArrowheads="1"/>
          </p:cNvSpPr>
          <p:nvPr>
            <p:ph type="body" idx="4294967295"/>
          </p:nvPr>
        </p:nvSpPr>
        <p:spPr bwMode="auto">
          <a:xfrm>
            <a:off x="359835" y="1534631"/>
            <a:ext cx="7793566" cy="4633657"/>
          </a:xfrm>
          <a:prstGeom prst="rect">
            <a:avLst/>
          </a:prstGeom>
          <a:noFill/>
          <a:extLst/>
        </p:spPr>
        <p:txBody>
          <a:bodyPr/>
          <a:lstStyle/>
          <a:p>
            <a:pPr>
              <a:buSzPct val="125000"/>
              <a:buFont typeface="Arial" panose="020B0604020202020204" pitchFamily="34" charset="0"/>
              <a:buChar char="•"/>
            </a:pPr>
            <a:r>
              <a:rPr lang="en-US" sz="2800" dirty="0">
                <a:latin typeface="Arial" pitchFamily="34" charset="0"/>
              </a:rPr>
              <a:t>Calculate the full cost of all services</a:t>
            </a:r>
          </a:p>
          <a:p>
            <a:pPr lvl="1">
              <a:buFont typeface="Wingdings" panose="05000000000000000000" pitchFamily="2" charset="2"/>
              <a:buChar char="§"/>
            </a:pPr>
            <a:r>
              <a:rPr lang="en-US" sz="2400" dirty="0">
                <a:latin typeface="Arial" pitchFamily="34" charset="0"/>
              </a:rPr>
              <a:t>Useful when considering alternative service-delivery options</a:t>
            </a:r>
          </a:p>
          <a:p>
            <a:pPr lvl="2">
              <a:buFont typeface="Wingdings" panose="05000000000000000000" pitchFamily="2" charset="2"/>
              <a:buChar char="ü"/>
            </a:pPr>
            <a:r>
              <a:rPr lang="en-US" sz="2200" dirty="0">
                <a:latin typeface="Arial" pitchFamily="34" charset="0"/>
              </a:rPr>
              <a:t>Distinguish avoidable costs from unavoidable costs</a:t>
            </a:r>
          </a:p>
          <a:p>
            <a:pPr lvl="2">
              <a:buFont typeface="Wingdings" panose="05000000000000000000" pitchFamily="2" charset="2"/>
              <a:buChar char="ü"/>
            </a:pPr>
            <a:r>
              <a:rPr lang="en-US" sz="2200" dirty="0">
                <a:latin typeface="Arial" pitchFamily="34" charset="0"/>
              </a:rPr>
              <a:t>Consider cost of transition</a:t>
            </a:r>
          </a:p>
          <a:p>
            <a:pPr lvl="2">
              <a:buFont typeface="Wingdings" panose="05000000000000000000" pitchFamily="2" charset="2"/>
              <a:buChar char="ü"/>
            </a:pPr>
            <a:r>
              <a:rPr lang="en-US" sz="2200" dirty="0">
                <a:latin typeface="Arial" pitchFamily="34" charset="0"/>
              </a:rPr>
              <a:t>Consider offsetting </a:t>
            </a:r>
            <a:r>
              <a:rPr lang="en-US" sz="2200" dirty="0" smtClean="0">
                <a:latin typeface="Arial" pitchFamily="34" charset="0"/>
              </a:rPr>
              <a:t>revenues</a:t>
            </a:r>
            <a:endParaRPr lang="en-US" sz="22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963512942"/>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bwMode="auto">
          <a:xfrm>
            <a:off x="609600" y="0"/>
            <a:ext cx="7401983" cy="1143000"/>
          </a:xfrm>
          <a:prstGeom prst="rect">
            <a:avLst/>
          </a:prstGeom>
          <a:noFill/>
          <a:extLst/>
        </p:spPr>
        <p:txBody>
          <a:bodyPr/>
          <a:lstStyle/>
          <a:p>
            <a:pPr algn="ctr"/>
            <a:r>
              <a:rPr lang="en-US" sz="3200" dirty="0" smtClean="0">
                <a:solidFill>
                  <a:srgbClr val="C00000"/>
                </a:solidFill>
                <a:latin typeface="Arial" pitchFamily="34" charset="0"/>
              </a:rPr>
              <a:t>28. Pricing Internal Services</a:t>
            </a:r>
            <a:endParaRPr lang="en-US" sz="3200" dirty="0">
              <a:solidFill>
                <a:srgbClr val="C00000"/>
              </a:solidFill>
              <a:latin typeface="Arial" pitchFamily="34" charset="0"/>
            </a:endParaRPr>
          </a:p>
        </p:txBody>
      </p:sp>
      <p:sp>
        <p:nvSpPr>
          <p:cNvPr id="199682" name="Rectangle 3"/>
          <p:cNvSpPr>
            <a:spLocks noGrp="1" noChangeArrowheads="1"/>
          </p:cNvSpPr>
          <p:nvPr>
            <p:ph type="body" idx="4294967295"/>
          </p:nvPr>
        </p:nvSpPr>
        <p:spPr bwMode="auto">
          <a:xfrm>
            <a:off x="990600" y="1676400"/>
            <a:ext cx="7021414" cy="4633657"/>
          </a:xfrm>
          <a:prstGeom prst="rect">
            <a:avLst/>
          </a:prstGeom>
          <a:noFill/>
          <a:extLst/>
        </p:spPr>
        <p:txBody>
          <a:bodyPr>
            <a:normAutofit fontScale="62500" lnSpcReduction="20000"/>
          </a:bodyPr>
          <a:lstStyle/>
          <a:p>
            <a:pPr>
              <a:buSzPct val="125000"/>
              <a:buFont typeface="Arial" panose="020B0604020202020204" pitchFamily="34" charset="0"/>
              <a:buChar char="•"/>
            </a:pPr>
            <a:r>
              <a:rPr lang="en-US" sz="3800" dirty="0" smtClean="0">
                <a:latin typeface="Arial" pitchFamily="34" charset="0"/>
              </a:rPr>
              <a:t>Identify Goals</a:t>
            </a:r>
            <a:endParaRPr lang="en-US" sz="3800" dirty="0">
              <a:latin typeface="Arial" pitchFamily="34" charset="0"/>
            </a:endParaRPr>
          </a:p>
          <a:p>
            <a:pPr lvl="2">
              <a:buClr>
                <a:schemeClr val="bg2"/>
              </a:buClr>
              <a:buFont typeface="Wingdings" panose="05000000000000000000" pitchFamily="2" charset="2"/>
              <a:buChar char="§"/>
            </a:pPr>
            <a:r>
              <a:rPr lang="en-US" sz="3400" dirty="0" smtClean="0">
                <a:latin typeface="Arial" pitchFamily="34" charset="0"/>
              </a:rPr>
              <a:t>Govern demand for a service</a:t>
            </a:r>
          </a:p>
          <a:p>
            <a:pPr lvl="2">
              <a:buClr>
                <a:schemeClr val="bg2"/>
              </a:buClr>
              <a:buFont typeface="Wingdings" panose="05000000000000000000" pitchFamily="2" charset="2"/>
              <a:buChar char="§"/>
            </a:pPr>
            <a:r>
              <a:rPr lang="en-US" sz="3400" dirty="0" smtClean="0">
                <a:latin typeface="Arial" pitchFamily="34" charset="0"/>
              </a:rPr>
              <a:t>Develop enterprise </a:t>
            </a:r>
            <a:r>
              <a:rPr lang="en-US" sz="3400" dirty="0">
                <a:latin typeface="Arial" pitchFamily="34" charset="0"/>
              </a:rPr>
              <a:t>r</a:t>
            </a:r>
            <a:r>
              <a:rPr lang="en-US" sz="3400" dirty="0" smtClean="0">
                <a:latin typeface="Arial" pitchFamily="34" charset="0"/>
              </a:rPr>
              <a:t>ate </a:t>
            </a:r>
            <a:r>
              <a:rPr lang="en-US" sz="3400" dirty="0">
                <a:latin typeface="Arial" pitchFamily="34" charset="0"/>
              </a:rPr>
              <a:t>m</a:t>
            </a:r>
            <a:r>
              <a:rPr lang="en-US" sz="3400" dirty="0" smtClean="0">
                <a:latin typeface="Arial" pitchFamily="34" charset="0"/>
              </a:rPr>
              <a:t>odels</a:t>
            </a:r>
          </a:p>
          <a:p>
            <a:pPr lvl="2">
              <a:buClr>
                <a:schemeClr val="bg2"/>
              </a:buClr>
              <a:buFont typeface="Wingdings" panose="05000000000000000000" pitchFamily="2" charset="2"/>
              <a:buChar char="§"/>
            </a:pPr>
            <a:r>
              <a:rPr lang="en-US" sz="3400" dirty="0" smtClean="0">
                <a:latin typeface="Arial" pitchFamily="34" charset="0"/>
              </a:rPr>
              <a:t>Calculate indirect </a:t>
            </a:r>
            <a:r>
              <a:rPr lang="en-US" sz="3400" dirty="0">
                <a:latin typeface="Arial" pitchFamily="34" charset="0"/>
              </a:rPr>
              <a:t>c</a:t>
            </a:r>
            <a:r>
              <a:rPr lang="en-US" sz="3400" dirty="0" smtClean="0">
                <a:latin typeface="Arial" pitchFamily="34" charset="0"/>
              </a:rPr>
              <a:t>osts</a:t>
            </a:r>
          </a:p>
          <a:p>
            <a:pPr lvl="2">
              <a:buClr>
                <a:schemeClr val="bg2"/>
              </a:buClr>
              <a:buFont typeface="Wingdings" panose="05000000000000000000" pitchFamily="2" charset="2"/>
              <a:buChar char="§"/>
            </a:pPr>
            <a:r>
              <a:rPr lang="en-US" sz="3400" dirty="0" smtClean="0">
                <a:latin typeface="Arial" pitchFamily="34" charset="0"/>
              </a:rPr>
              <a:t>Provide input for full </a:t>
            </a:r>
            <a:r>
              <a:rPr lang="en-US" sz="3400" dirty="0">
                <a:latin typeface="Arial" pitchFamily="34" charset="0"/>
              </a:rPr>
              <a:t>c</a:t>
            </a:r>
            <a:r>
              <a:rPr lang="en-US" sz="3400" dirty="0" smtClean="0">
                <a:latin typeface="Arial" pitchFamily="34" charset="0"/>
              </a:rPr>
              <a:t>osting</a:t>
            </a:r>
          </a:p>
          <a:p>
            <a:pPr lvl="2">
              <a:buClr>
                <a:schemeClr val="bg2"/>
              </a:buClr>
              <a:buFont typeface="Wingdings" panose="05000000000000000000" pitchFamily="2" charset="2"/>
              <a:buChar char="§"/>
            </a:pPr>
            <a:r>
              <a:rPr lang="en-US" sz="3400" dirty="0" smtClean="0">
                <a:latin typeface="Arial" pitchFamily="34" charset="0"/>
              </a:rPr>
              <a:t>Discuss value of service</a:t>
            </a:r>
          </a:p>
          <a:p>
            <a:pPr lvl="2">
              <a:buClr>
                <a:schemeClr val="bg2"/>
              </a:buClr>
              <a:buFont typeface="Wingdings" panose="05000000000000000000" pitchFamily="2" charset="2"/>
              <a:buChar char="§"/>
            </a:pPr>
            <a:r>
              <a:rPr lang="en-US" sz="3400" dirty="0" smtClean="0">
                <a:latin typeface="Arial" pitchFamily="34" charset="0"/>
              </a:rPr>
              <a:t>Promote competition in service </a:t>
            </a:r>
            <a:r>
              <a:rPr lang="en-US" sz="3400" dirty="0">
                <a:latin typeface="Arial" pitchFamily="34" charset="0"/>
              </a:rPr>
              <a:t>d</a:t>
            </a:r>
            <a:r>
              <a:rPr lang="en-US" sz="3400" dirty="0" smtClean="0">
                <a:latin typeface="Arial" pitchFamily="34" charset="0"/>
              </a:rPr>
              <a:t>elivery</a:t>
            </a:r>
          </a:p>
          <a:p>
            <a:pPr lvl="2">
              <a:buClr>
                <a:schemeClr val="bg2"/>
              </a:buClr>
              <a:buFont typeface="Wingdings" panose="05000000000000000000" pitchFamily="2" charset="2"/>
              <a:buChar char="§"/>
            </a:pPr>
            <a:r>
              <a:rPr lang="en-US" sz="3400" dirty="0" smtClean="0">
                <a:latin typeface="Arial" pitchFamily="34" charset="0"/>
              </a:rPr>
              <a:t>Customize service </a:t>
            </a:r>
            <a:r>
              <a:rPr lang="en-US" sz="3400" dirty="0">
                <a:latin typeface="Arial" pitchFamily="34" charset="0"/>
              </a:rPr>
              <a:t>l</a:t>
            </a:r>
            <a:r>
              <a:rPr lang="en-US" sz="3400" dirty="0" smtClean="0">
                <a:latin typeface="Arial" pitchFamily="34" charset="0"/>
              </a:rPr>
              <a:t>evels for different </a:t>
            </a:r>
            <a:r>
              <a:rPr lang="en-US" sz="3400" dirty="0">
                <a:latin typeface="Arial" pitchFamily="34" charset="0"/>
              </a:rPr>
              <a:t>c</a:t>
            </a:r>
            <a:r>
              <a:rPr lang="en-US" sz="3400" dirty="0" smtClean="0">
                <a:latin typeface="Arial" pitchFamily="34" charset="0"/>
              </a:rPr>
              <a:t>ustomers </a:t>
            </a:r>
          </a:p>
          <a:p>
            <a:pPr>
              <a:buSzPct val="125000"/>
            </a:pPr>
            <a:r>
              <a:rPr lang="en-US" sz="3800" dirty="0">
                <a:latin typeface="Arial" pitchFamily="34" charset="0"/>
              </a:rPr>
              <a:t>Decide Basis of Allocation</a:t>
            </a:r>
          </a:p>
          <a:p>
            <a:pPr lvl="2">
              <a:buClr>
                <a:schemeClr val="bg2"/>
              </a:buClr>
              <a:buFont typeface="Wingdings" panose="05000000000000000000" pitchFamily="2" charset="2"/>
              <a:buChar char="§"/>
            </a:pPr>
            <a:r>
              <a:rPr lang="en-US" sz="3400" dirty="0">
                <a:latin typeface="Arial" pitchFamily="34" charset="0"/>
              </a:rPr>
              <a:t>Cause and effect relationship</a:t>
            </a:r>
          </a:p>
          <a:p>
            <a:pPr lvl="2">
              <a:buClr>
                <a:schemeClr val="bg2"/>
              </a:buClr>
              <a:buFont typeface="Wingdings" panose="05000000000000000000" pitchFamily="2" charset="2"/>
              <a:buChar char="§"/>
            </a:pPr>
            <a:r>
              <a:rPr lang="en-US" sz="3400" dirty="0">
                <a:latin typeface="Arial" pitchFamily="34" charset="0"/>
              </a:rPr>
              <a:t>Benefit received</a:t>
            </a:r>
          </a:p>
          <a:p>
            <a:pPr lvl="2">
              <a:buClr>
                <a:schemeClr val="bg2"/>
              </a:buClr>
              <a:buFont typeface="Wingdings" panose="05000000000000000000" pitchFamily="2" charset="2"/>
              <a:buChar char="§"/>
            </a:pPr>
            <a:r>
              <a:rPr lang="en-US" sz="3400" dirty="0">
                <a:latin typeface="Arial" pitchFamily="34" charset="0"/>
              </a:rPr>
              <a:t>Fairness</a:t>
            </a:r>
          </a:p>
          <a:p>
            <a:pPr lvl="2">
              <a:buClr>
                <a:schemeClr val="bg2"/>
              </a:buClr>
              <a:buFont typeface="Wingdings" panose="05000000000000000000" pitchFamily="2" charset="2"/>
              <a:buChar char="§"/>
            </a:pPr>
            <a:r>
              <a:rPr lang="en-US" sz="3400" dirty="0">
                <a:latin typeface="Arial" pitchFamily="34" charset="0"/>
              </a:rPr>
              <a:t>Legal constraints</a:t>
            </a:r>
          </a:p>
          <a:p>
            <a:pPr lvl="2">
              <a:buClr>
                <a:schemeClr val="bg2"/>
              </a:buClr>
              <a:buFont typeface="Wingdings" panose="05000000000000000000" pitchFamily="2" charset="2"/>
              <a:buChar char="ü"/>
            </a:pPr>
            <a:endParaRPr lang="en-US" sz="2400" dirty="0" smtClean="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516150559"/>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4294967295"/>
          </p:nvPr>
        </p:nvSpPr>
        <p:spPr bwMode="auto">
          <a:xfrm>
            <a:off x="367785" y="930332"/>
            <a:ext cx="8075083" cy="4633657"/>
          </a:xfrm>
          <a:prstGeom prst="rect">
            <a:avLst/>
          </a:prstGeom>
          <a:noFill/>
          <a:extLst/>
        </p:spPr>
        <p:txBody>
          <a:bodyPr/>
          <a:lstStyle/>
          <a:p>
            <a:pPr lvl="1"/>
            <a:endParaRPr lang="en-US" sz="2200" dirty="0" smtClean="0">
              <a:latin typeface="Arial" pitchFamily="34" charset="0"/>
            </a:endParaRPr>
          </a:p>
          <a:p>
            <a:pPr marL="461963" lvl="1" indent="0">
              <a:buNone/>
            </a:pPr>
            <a:endParaRPr lang="en-US" sz="18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37217737"/>
              </p:ext>
            </p:extLst>
          </p:nvPr>
        </p:nvGraphicFramePr>
        <p:xfrm>
          <a:off x="367785" y="1057941"/>
          <a:ext cx="8014215" cy="4943042"/>
        </p:xfrm>
        <a:graphic>
          <a:graphicData uri="http://schemas.openxmlformats.org/drawingml/2006/table">
            <a:tbl>
              <a:tblPr/>
              <a:tblGrid>
                <a:gridCol w="3137415">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96789">
                <a:tc>
                  <a:txBody>
                    <a:bodyPr/>
                    <a:lstStyle/>
                    <a:p>
                      <a:r>
                        <a:rPr lang="en-US" sz="2400" b="1" u="sng" dirty="0"/>
                        <a:t>Internal Service </a:t>
                      </a:r>
                      <a:endParaRPr lang="en-US" sz="2400" u="sng" dirty="0"/>
                    </a:p>
                  </a:txBody>
                  <a:tcPr anchor="ctr">
                    <a:lnL>
                      <a:noFill/>
                    </a:lnL>
                    <a:lnR>
                      <a:noFill/>
                    </a:lnR>
                    <a:lnT>
                      <a:noFill/>
                    </a:lnT>
                    <a:lnB>
                      <a:noFill/>
                    </a:lnB>
                  </a:tcPr>
                </a:tc>
                <a:tc>
                  <a:txBody>
                    <a:bodyPr/>
                    <a:lstStyle/>
                    <a:p>
                      <a:r>
                        <a:rPr lang="en-US" sz="2400" b="1" u="sng" dirty="0" smtClean="0"/>
                        <a:t>Basis</a:t>
                      </a:r>
                      <a:endParaRPr lang="en-US" sz="2400" u="sng" dirty="0"/>
                    </a:p>
                  </a:txBody>
                  <a:tcPr anchor="ctr">
                    <a:lnL>
                      <a:noFill/>
                    </a:lnL>
                    <a:lnR>
                      <a:noFill/>
                    </a:lnR>
                    <a:lnT>
                      <a:noFill/>
                    </a:lnT>
                    <a:lnB>
                      <a:noFill/>
                    </a:lnB>
                  </a:tcPr>
                </a:tc>
                <a:extLst>
                  <a:ext uri="{0D108BD9-81ED-4DB2-BD59-A6C34878D82A}">
                    <a16:rowId xmlns:a16="http://schemas.microsoft.com/office/drawing/2014/main" val="10000"/>
                  </a:ext>
                </a:extLst>
              </a:tr>
              <a:tr h="554330">
                <a:tc>
                  <a:txBody>
                    <a:bodyPr/>
                    <a:lstStyle/>
                    <a:p>
                      <a:r>
                        <a:rPr lang="en-US" sz="2400" dirty="0"/>
                        <a:t>Payroll processing</a:t>
                      </a:r>
                    </a:p>
                  </a:txBody>
                  <a:tcPr anchor="ctr">
                    <a:lnL>
                      <a:noFill/>
                    </a:lnL>
                    <a:lnR>
                      <a:noFill/>
                    </a:lnR>
                    <a:lnT>
                      <a:noFill/>
                    </a:lnT>
                    <a:lnB>
                      <a:noFill/>
                    </a:lnB>
                  </a:tcPr>
                </a:tc>
                <a:tc>
                  <a:txBody>
                    <a:bodyPr/>
                    <a:lstStyle/>
                    <a:p>
                      <a:r>
                        <a:rPr lang="en-US" sz="2400" dirty="0" smtClean="0"/>
                        <a:t>No. </a:t>
                      </a:r>
                      <a:r>
                        <a:rPr lang="en-US" sz="2400" dirty="0"/>
                        <a:t>of employees, </a:t>
                      </a:r>
                      <a:r>
                        <a:rPr lang="en-US" sz="2400" dirty="0" smtClean="0"/>
                        <a:t>No. </a:t>
                      </a:r>
                      <a:r>
                        <a:rPr lang="en-US" sz="2400" dirty="0"/>
                        <a:t>of checks</a:t>
                      </a:r>
                    </a:p>
                  </a:txBody>
                  <a:tcPr anchor="ctr">
                    <a:lnL>
                      <a:noFill/>
                    </a:lnL>
                    <a:lnR>
                      <a:noFill/>
                    </a:lnR>
                    <a:lnT>
                      <a:noFill/>
                    </a:lnT>
                    <a:lnB>
                      <a:noFill/>
                    </a:lnB>
                  </a:tcPr>
                </a:tc>
                <a:extLst>
                  <a:ext uri="{0D108BD9-81ED-4DB2-BD59-A6C34878D82A}">
                    <a16:rowId xmlns:a16="http://schemas.microsoft.com/office/drawing/2014/main" val="10001"/>
                  </a:ext>
                </a:extLst>
              </a:tr>
              <a:tr h="465818">
                <a:tc>
                  <a:txBody>
                    <a:bodyPr/>
                    <a:lstStyle/>
                    <a:p>
                      <a:r>
                        <a:rPr lang="en-US" sz="2400" dirty="0"/>
                        <a:t>Budgeting</a:t>
                      </a:r>
                    </a:p>
                  </a:txBody>
                  <a:tcPr anchor="ctr">
                    <a:lnL>
                      <a:noFill/>
                    </a:lnL>
                    <a:lnR>
                      <a:noFill/>
                    </a:lnR>
                    <a:lnT>
                      <a:noFill/>
                    </a:lnT>
                    <a:lnB>
                      <a:noFill/>
                    </a:lnB>
                  </a:tcPr>
                </a:tc>
                <a:tc>
                  <a:txBody>
                    <a:bodyPr/>
                    <a:lstStyle/>
                    <a:p>
                      <a:r>
                        <a:rPr lang="en-US" sz="2400" dirty="0"/>
                        <a:t>Labor hours, size of budget</a:t>
                      </a:r>
                    </a:p>
                  </a:txBody>
                  <a:tcPr anchor="ctr">
                    <a:lnL>
                      <a:noFill/>
                    </a:lnL>
                    <a:lnR>
                      <a:noFill/>
                    </a:lnR>
                    <a:lnT>
                      <a:noFill/>
                    </a:lnT>
                    <a:lnB>
                      <a:noFill/>
                    </a:lnB>
                  </a:tcPr>
                </a:tc>
                <a:extLst>
                  <a:ext uri="{0D108BD9-81ED-4DB2-BD59-A6C34878D82A}">
                    <a16:rowId xmlns:a16="http://schemas.microsoft.com/office/drawing/2014/main" val="10002"/>
                  </a:ext>
                </a:extLst>
              </a:tr>
              <a:tr h="481881">
                <a:tc>
                  <a:txBody>
                    <a:bodyPr/>
                    <a:lstStyle/>
                    <a:p>
                      <a:r>
                        <a:rPr lang="en-US" sz="2400" dirty="0"/>
                        <a:t>Insurance</a:t>
                      </a:r>
                    </a:p>
                  </a:txBody>
                  <a:tcPr anchor="ctr">
                    <a:lnL>
                      <a:noFill/>
                    </a:lnL>
                    <a:lnR>
                      <a:noFill/>
                    </a:lnR>
                    <a:lnT>
                      <a:noFill/>
                    </a:lnT>
                    <a:lnB>
                      <a:noFill/>
                    </a:lnB>
                  </a:tcPr>
                </a:tc>
                <a:tc>
                  <a:txBody>
                    <a:bodyPr/>
                    <a:lstStyle/>
                    <a:p>
                      <a:r>
                        <a:rPr lang="en-US" sz="2400" dirty="0" smtClean="0"/>
                        <a:t>No. </a:t>
                      </a:r>
                      <a:r>
                        <a:rPr lang="en-US" sz="2400" dirty="0"/>
                        <a:t>of employees, experience</a:t>
                      </a:r>
                    </a:p>
                  </a:txBody>
                  <a:tcPr anchor="ctr">
                    <a:lnL>
                      <a:noFill/>
                    </a:lnL>
                    <a:lnR>
                      <a:noFill/>
                    </a:lnR>
                    <a:lnT>
                      <a:noFill/>
                    </a:lnT>
                    <a:lnB>
                      <a:noFill/>
                    </a:lnB>
                  </a:tcPr>
                </a:tc>
                <a:extLst>
                  <a:ext uri="{0D108BD9-81ED-4DB2-BD59-A6C34878D82A}">
                    <a16:rowId xmlns:a16="http://schemas.microsoft.com/office/drawing/2014/main" val="10003"/>
                  </a:ext>
                </a:extLst>
              </a:tr>
              <a:tr h="449755">
                <a:tc>
                  <a:txBody>
                    <a:bodyPr/>
                    <a:lstStyle/>
                    <a:p>
                      <a:r>
                        <a:rPr lang="en-US" sz="2400" dirty="0"/>
                        <a:t>Legal services</a:t>
                      </a:r>
                    </a:p>
                  </a:txBody>
                  <a:tcPr anchor="ctr">
                    <a:lnL>
                      <a:noFill/>
                    </a:lnL>
                    <a:lnR>
                      <a:noFill/>
                    </a:lnR>
                    <a:lnT>
                      <a:noFill/>
                    </a:lnT>
                    <a:lnB>
                      <a:noFill/>
                    </a:lnB>
                  </a:tcPr>
                </a:tc>
                <a:tc>
                  <a:txBody>
                    <a:bodyPr/>
                    <a:lstStyle/>
                    <a:p>
                      <a:r>
                        <a:rPr lang="en-US" sz="2400" dirty="0"/>
                        <a:t>Direct labor hours</a:t>
                      </a:r>
                    </a:p>
                  </a:txBody>
                  <a:tcPr anchor="ctr">
                    <a:lnL>
                      <a:noFill/>
                    </a:lnL>
                    <a:lnR>
                      <a:noFill/>
                    </a:lnR>
                    <a:lnT>
                      <a:noFill/>
                    </a:lnT>
                    <a:lnB>
                      <a:noFill/>
                    </a:lnB>
                  </a:tcPr>
                </a:tc>
                <a:extLst>
                  <a:ext uri="{0D108BD9-81ED-4DB2-BD59-A6C34878D82A}">
                    <a16:rowId xmlns:a16="http://schemas.microsoft.com/office/drawing/2014/main" val="10004"/>
                  </a:ext>
                </a:extLst>
              </a:tr>
              <a:tr h="546132">
                <a:tc>
                  <a:txBody>
                    <a:bodyPr/>
                    <a:lstStyle/>
                    <a:p>
                      <a:r>
                        <a:rPr lang="en-US" sz="2400" dirty="0"/>
                        <a:t>Office space / rent</a:t>
                      </a:r>
                    </a:p>
                  </a:txBody>
                  <a:tcPr anchor="ctr">
                    <a:lnL>
                      <a:noFill/>
                    </a:lnL>
                    <a:lnR>
                      <a:noFill/>
                    </a:lnR>
                    <a:lnT>
                      <a:noFill/>
                    </a:lnT>
                    <a:lnB>
                      <a:noFill/>
                    </a:lnB>
                  </a:tcPr>
                </a:tc>
                <a:tc>
                  <a:txBody>
                    <a:bodyPr/>
                    <a:lstStyle/>
                    <a:p>
                      <a:r>
                        <a:rPr lang="en-US" sz="2400" dirty="0"/>
                        <a:t>Square feet of space occupied</a:t>
                      </a:r>
                    </a:p>
                  </a:txBody>
                  <a:tcPr anchor="ctr">
                    <a:lnL>
                      <a:noFill/>
                    </a:lnL>
                    <a:lnR>
                      <a:noFill/>
                    </a:lnR>
                    <a:lnT>
                      <a:noFill/>
                    </a:lnT>
                    <a:lnB>
                      <a:noFill/>
                    </a:lnB>
                  </a:tcPr>
                </a:tc>
                <a:extLst>
                  <a:ext uri="{0D108BD9-81ED-4DB2-BD59-A6C34878D82A}">
                    <a16:rowId xmlns:a16="http://schemas.microsoft.com/office/drawing/2014/main" val="10005"/>
                  </a:ext>
                </a:extLst>
              </a:tr>
              <a:tr h="489910">
                <a:tc>
                  <a:txBody>
                    <a:bodyPr/>
                    <a:lstStyle/>
                    <a:p>
                      <a:pPr>
                        <a:lnSpc>
                          <a:spcPts val="2300"/>
                        </a:lnSpc>
                      </a:pPr>
                      <a:r>
                        <a:rPr lang="en-US" sz="2400" dirty="0" smtClean="0"/>
                        <a:t>Procurement</a:t>
                      </a:r>
                    </a:p>
                    <a:p>
                      <a:pPr>
                        <a:lnSpc>
                          <a:spcPts val="2300"/>
                        </a:lnSpc>
                      </a:pPr>
                      <a:r>
                        <a:rPr lang="en-US" sz="2400" dirty="0" smtClean="0"/>
                        <a:t>services</a:t>
                      </a:r>
                      <a:endParaRPr lang="en-US" sz="2400" dirty="0"/>
                    </a:p>
                  </a:txBody>
                  <a:tcPr anchor="ctr">
                    <a:lnL>
                      <a:noFill/>
                    </a:lnL>
                    <a:lnR>
                      <a:noFill/>
                    </a:lnR>
                    <a:lnT>
                      <a:noFill/>
                    </a:lnT>
                    <a:lnB>
                      <a:noFill/>
                    </a:lnB>
                  </a:tcPr>
                </a:tc>
                <a:tc>
                  <a:txBody>
                    <a:bodyPr/>
                    <a:lstStyle/>
                    <a:p>
                      <a:pPr>
                        <a:lnSpc>
                          <a:spcPts val="2300"/>
                        </a:lnSpc>
                      </a:pPr>
                      <a:r>
                        <a:rPr lang="en-US" sz="2400" dirty="0" smtClean="0"/>
                        <a:t>No. </a:t>
                      </a:r>
                      <a:r>
                        <a:rPr lang="en-US" sz="2400" dirty="0"/>
                        <a:t>of </a:t>
                      </a:r>
                      <a:r>
                        <a:rPr lang="en-US" sz="2400" dirty="0" smtClean="0"/>
                        <a:t>POs</a:t>
                      </a:r>
                      <a:r>
                        <a:rPr lang="en-US" sz="2400" dirty="0"/>
                        <a:t>, dollar volumes, direct labor</a:t>
                      </a:r>
                    </a:p>
                  </a:txBody>
                  <a:tcPr anchor="ctr">
                    <a:lnL>
                      <a:noFill/>
                    </a:lnL>
                    <a:lnR>
                      <a:noFill/>
                    </a:lnR>
                    <a:lnT>
                      <a:noFill/>
                    </a:lnT>
                    <a:lnB>
                      <a:noFill/>
                    </a:lnB>
                  </a:tcPr>
                </a:tc>
                <a:extLst>
                  <a:ext uri="{0D108BD9-81ED-4DB2-BD59-A6C34878D82A}">
                    <a16:rowId xmlns:a16="http://schemas.microsoft.com/office/drawing/2014/main" val="10006"/>
                  </a:ext>
                </a:extLst>
              </a:tr>
              <a:tr h="481881">
                <a:tc>
                  <a:txBody>
                    <a:bodyPr/>
                    <a:lstStyle/>
                    <a:p>
                      <a:r>
                        <a:rPr lang="en-US" sz="2400" dirty="0"/>
                        <a:t>Vehicle costs</a:t>
                      </a:r>
                    </a:p>
                  </a:txBody>
                  <a:tcPr anchor="ctr">
                    <a:lnL>
                      <a:noFill/>
                    </a:lnL>
                    <a:lnR>
                      <a:noFill/>
                    </a:lnR>
                    <a:lnT>
                      <a:noFill/>
                    </a:lnT>
                    <a:lnB>
                      <a:noFill/>
                    </a:lnB>
                  </a:tcPr>
                </a:tc>
                <a:tc>
                  <a:txBody>
                    <a:bodyPr/>
                    <a:lstStyle/>
                    <a:p>
                      <a:r>
                        <a:rPr lang="en-US" sz="2400" dirty="0"/>
                        <a:t>Miles driven, hours used</a:t>
                      </a:r>
                    </a:p>
                  </a:txBody>
                  <a:tcPr anchor="ctr">
                    <a:lnL>
                      <a:noFill/>
                    </a:lnL>
                    <a:lnR>
                      <a:noFill/>
                    </a:lnR>
                    <a:lnT>
                      <a:noFill/>
                    </a:lnT>
                    <a:lnB>
                      <a:noFill/>
                    </a:lnB>
                  </a:tcPr>
                </a:tc>
                <a:extLst>
                  <a:ext uri="{0D108BD9-81ED-4DB2-BD59-A6C34878D82A}">
                    <a16:rowId xmlns:a16="http://schemas.microsoft.com/office/drawing/2014/main" val="10007"/>
                  </a:ext>
                </a:extLst>
              </a:tr>
              <a:tr h="822960">
                <a:tc>
                  <a:txBody>
                    <a:bodyPr/>
                    <a:lstStyle/>
                    <a:p>
                      <a:pPr>
                        <a:lnSpc>
                          <a:spcPts val="2300"/>
                        </a:lnSpc>
                      </a:pPr>
                      <a:r>
                        <a:rPr lang="en-US" sz="2400" dirty="0" smtClean="0"/>
                        <a:t>Information </a:t>
                      </a:r>
                    </a:p>
                    <a:p>
                      <a:pPr>
                        <a:lnSpc>
                          <a:spcPts val="2300"/>
                        </a:lnSpc>
                      </a:pPr>
                      <a:r>
                        <a:rPr lang="en-US" sz="2400" dirty="0" smtClean="0"/>
                        <a:t>technology</a:t>
                      </a:r>
                      <a:endParaRPr lang="en-US" sz="2400" dirty="0"/>
                    </a:p>
                  </a:txBody>
                  <a:tcPr anchor="ctr">
                    <a:lnL>
                      <a:noFill/>
                    </a:lnL>
                    <a:lnR>
                      <a:noFill/>
                    </a:lnR>
                    <a:lnT>
                      <a:noFill/>
                    </a:lnT>
                    <a:lnB>
                      <a:noFill/>
                    </a:lnB>
                  </a:tcPr>
                </a:tc>
                <a:tc>
                  <a:txBody>
                    <a:bodyPr/>
                    <a:lstStyle/>
                    <a:p>
                      <a:pPr>
                        <a:lnSpc>
                          <a:spcPts val="2300"/>
                        </a:lnSpc>
                      </a:pPr>
                      <a:r>
                        <a:rPr lang="en-US" sz="2400" dirty="0" smtClean="0"/>
                        <a:t>No. </a:t>
                      </a:r>
                      <a:r>
                        <a:rPr lang="en-US" sz="2400" dirty="0"/>
                        <a:t>of devices, server </a:t>
                      </a:r>
                      <a:r>
                        <a:rPr lang="en-US" sz="2400" dirty="0" smtClean="0"/>
                        <a:t>time, No. </a:t>
                      </a:r>
                      <a:r>
                        <a:rPr lang="en-US" sz="2400" dirty="0"/>
                        <a:t>of </a:t>
                      </a:r>
                      <a:r>
                        <a:rPr lang="en-US" sz="2400" dirty="0" smtClean="0"/>
                        <a:t>help desk calls, </a:t>
                      </a:r>
                      <a:r>
                        <a:rPr lang="en-US" sz="2400" dirty="0"/>
                        <a:t>direct labor hours</a:t>
                      </a:r>
                    </a:p>
                  </a:txBody>
                  <a:tcPr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621102" y="418641"/>
            <a:ext cx="76084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strike="noStrike" cap="none" normalizeH="0" baseline="0" dirty="0" smtClean="0">
                <a:ln>
                  <a:noFill/>
                </a:ln>
                <a:solidFill>
                  <a:schemeClr val="tx1"/>
                </a:solidFill>
                <a:effectLst/>
                <a:latin typeface="Arial" pitchFamily="34" charset="0"/>
                <a:cs typeface="Arial" pitchFamily="34" charset="0"/>
              </a:rPr>
              <a:t>Examples of Cost Allocation Bases </a:t>
            </a:r>
            <a:endParaRPr kumimoji="0" lang="en-US" sz="3200" b="0" i="0"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85</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85101292"/>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ChangeArrowheads="1"/>
          </p:cNvSpPr>
          <p:nvPr>
            <p:ph type="title" idx="4294967295"/>
          </p:nvPr>
        </p:nvSpPr>
        <p:spPr bwMode="auto">
          <a:xfrm>
            <a:off x="448575" y="228600"/>
            <a:ext cx="7628626" cy="1143000"/>
          </a:xfrm>
          <a:prstGeom prst="rect">
            <a:avLst/>
          </a:prstGeom>
          <a:noFill/>
          <a:extLst/>
        </p:spPr>
        <p:txBody>
          <a:bodyPr/>
          <a:lstStyle/>
          <a:p>
            <a:pPr algn="ctr"/>
            <a:r>
              <a:rPr lang="en-US" sz="3200" dirty="0" smtClean="0">
                <a:solidFill>
                  <a:srgbClr val="7030A0"/>
                </a:solidFill>
                <a:latin typeface="Arial" pitchFamily="34" charset="0"/>
              </a:rPr>
              <a:t>29. Presenting Official </a:t>
            </a:r>
            <a:r>
              <a:rPr lang="en-US" sz="3200" dirty="0">
                <a:solidFill>
                  <a:srgbClr val="7030A0"/>
                </a:solidFill>
                <a:latin typeface="Arial" pitchFamily="34" charset="0"/>
              </a:rPr>
              <a:t>Financial </a:t>
            </a:r>
            <a:r>
              <a:rPr lang="en-US" sz="3200" dirty="0" smtClean="0">
                <a:solidFill>
                  <a:srgbClr val="7030A0"/>
                </a:solidFill>
                <a:latin typeface="Arial" pitchFamily="34" charset="0"/>
              </a:rPr>
              <a:t>Documents on Your Government’s Website</a:t>
            </a:r>
            <a:endParaRPr lang="en-US" sz="3200" dirty="0">
              <a:solidFill>
                <a:srgbClr val="7030A0"/>
              </a:solidFill>
              <a:latin typeface="Arial" pitchFamily="34" charset="0"/>
            </a:endParaRPr>
          </a:p>
        </p:txBody>
      </p:sp>
      <p:sp>
        <p:nvSpPr>
          <p:cNvPr id="331778" name="Rectangle 3"/>
          <p:cNvSpPr>
            <a:spLocks noGrp="1" noChangeArrowheads="1"/>
          </p:cNvSpPr>
          <p:nvPr>
            <p:ph type="body" idx="4294967295"/>
          </p:nvPr>
        </p:nvSpPr>
        <p:spPr bwMode="auto">
          <a:xfrm>
            <a:off x="238539" y="1447800"/>
            <a:ext cx="8143461" cy="4786313"/>
          </a:xfrm>
          <a:prstGeom prst="rect">
            <a:avLst/>
          </a:prstGeom>
          <a:noFill/>
          <a:extLst/>
        </p:spPr>
        <p:txBody>
          <a:bodyPr>
            <a:noAutofit/>
          </a:bodyPr>
          <a:lstStyle/>
          <a:p>
            <a:pPr>
              <a:lnSpc>
                <a:spcPct val="90000"/>
              </a:lnSpc>
              <a:buSzPct val="125000"/>
              <a:buFont typeface="Arial" panose="020B0604020202020204" pitchFamily="34" charset="0"/>
              <a:buChar char="•"/>
            </a:pPr>
            <a:r>
              <a:rPr lang="en-US" sz="2800" dirty="0">
                <a:latin typeface="Arial" pitchFamily="34" charset="0"/>
              </a:rPr>
              <a:t>Benefits</a:t>
            </a:r>
          </a:p>
          <a:p>
            <a:pPr lvl="1">
              <a:lnSpc>
                <a:spcPct val="90000"/>
              </a:lnSpc>
              <a:buFont typeface="Wingdings" panose="05000000000000000000" pitchFamily="2" charset="2"/>
              <a:buChar char="§"/>
            </a:pPr>
            <a:r>
              <a:rPr lang="en-US" sz="2400" dirty="0">
                <a:latin typeface="Arial" pitchFamily="34" charset="0"/>
              </a:rPr>
              <a:t>Heightened awareness</a:t>
            </a:r>
          </a:p>
          <a:p>
            <a:pPr lvl="1">
              <a:lnSpc>
                <a:spcPct val="90000"/>
              </a:lnSpc>
              <a:buFont typeface="Wingdings" panose="05000000000000000000" pitchFamily="2" charset="2"/>
              <a:buChar char="§"/>
            </a:pPr>
            <a:r>
              <a:rPr lang="en-US" sz="2400" dirty="0">
                <a:latin typeface="Arial" pitchFamily="34" charset="0"/>
              </a:rPr>
              <a:t>Universal accessibility </a:t>
            </a:r>
            <a:r>
              <a:rPr lang="en-US" sz="2400" dirty="0" smtClean="0">
                <a:latin typeface="Arial" pitchFamily="34" charset="0"/>
              </a:rPr>
              <a:t>(range </a:t>
            </a:r>
            <a:r>
              <a:rPr lang="en-US" sz="2400" dirty="0">
                <a:latin typeface="Arial" pitchFamily="34" charset="0"/>
              </a:rPr>
              <a:t>of potential users)</a:t>
            </a:r>
          </a:p>
          <a:p>
            <a:pPr lvl="1">
              <a:lnSpc>
                <a:spcPct val="90000"/>
              </a:lnSpc>
              <a:buFont typeface="Wingdings" panose="05000000000000000000" pitchFamily="2" charset="2"/>
              <a:buChar char="§"/>
            </a:pPr>
            <a:r>
              <a:rPr lang="en-US" sz="2400" dirty="0">
                <a:latin typeface="Arial" pitchFamily="34" charset="0"/>
              </a:rPr>
              <a:t>Potential for interaction with users</a:t>
            </a:r>
          </a:p>
          <a:p>
            <a:pPr lvl="1">
              <a:lnSpc>
                <a:spcPct val="90000"/>
              </a:lnSpc>
              <a:buFont typeface="Wingdings" panose="05000000000000000000" pitchFamily="2" charset="2"/>
              <a:buChar char="§"/>
            </a:pPr>
            <a:r>
              <a:rPr lang="en-US" sz="2400" dirty="0">
                <a:latin typeface="Arial" pitchFamily="34" charset="0"/>
              </a:rPr>
              <a:t>Enhanced diversity (use of different languages)</a:t>
            </a:r>
          </a:p>
          <a:p>
            <a:pPr lvl="1">
              <a:lnSpc>
                <a:spcPct val="90000"/>
              </a:lnSpc>
              <a:buFont typeface="Wingdings" panose="05000000000000000000" pitchFamily="2" charset="2"/>
              <a:buChar char="§"/>
            </a:pPr>
            <a:r>
              <a:rPr lang="en-US" sz="2400" dirty="0">
                <a:latin typeface="Arial" pitchFamily="34" charset="0"/>
              </a:rPr>
              <a:t>Facilitated analysis (can extract data)</a:t>
            </a:r>
          </a:p>
          <a:p>
            <a:pPr lvl="1">
              <a:lnSpc>
                <a:spcPct val="90000"/>
              </a:lnSpc>
              <a:buFont typeface="Wingdings" panose="05000000000000000000" pitchFamily="2" charset="2"/>
              <a:buChar char="§"/>
            </a:pPr>
            <a:r>
              <a:rPr lang="en-US" sz="2400" dirty="0">
                <a:latin typeface="Arial" pitchFamily="34" charset="0"/>
              </a:rPr>
              <a:t>Increased efficiency </a:t>
            </a:r>
            <a:r>
              <a:rPr lang="en-US" sz="2400" dirty="0" smtClean="0">
                <a:latin typeface="Arial" pitchFamily="34" charset="0"/>
              </a:rPr>
              <a:t>(reduce </a:t>
            </a:r>
            <a:r>
              <a:rPr lang="en-US" sz="2400" dirty="0">
                <a:latin typeface="Arial" pitchFamily="34" charset="0"/>
              </a:rPr>
              <a:t>redundant reports)</a:t>
            </a:r>
          </a:p>
          <a:p>
            <a:pPr lvl="1">
              <a:lnSpc>
                <a:spcPct val="90000"/>
              </a:lnSpc>
              <a:buFont typeface="Wingdings" panose="05000000000000000000" pitchFamily="2" charset="2"/>
              <a:buChar char="§"/>
            </a:pPr>
            <a:r>
              <a:rPr lang="en-US" sz="2400" dirty="0">
                <a:latin typeface="Arial" pitchFamily="34" charset="0"/>
              </a:rPr>
              <a:t>Lower </a:t>
            </a:r>
            <a:r>
              <a:rPr lang="en-US" sz="2400" dirty="0" smtClean="0">
                <a:latin typeface="Arial" pitchFamily="34" charset="0"/>
              </a:rPr>
              <a:t>costs</a:t>
            </a:r>
            <a:endParaRPr lang="en-US" sz="24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Broadened </a:t>
            </a:r>
            <a:r>
              <a:rPr lang="en-US" sz="2400" dirty="0">
                <a:latin typeface="Arial" pitchFamily="34" charset="0"/>
              </a:rPr>
              <a:t>potential scope (use of hyperlinks</a:t>
            </a:r>
            <a:r>
              <a:rPr lang="en-US" sz="2800" dirty="0">
                <a:latin typeface="Arial" pitchFamily="34" charset="0"/>
              </a:rPr>
              <a:t>)</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974161727"/>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p:cNvSpPr>
            <a:spLocks noGrp="1" noChangeArrowheads="1"/>
          </p:cNvSpPr>
          <p:nvPr>
            <p:ph type="body" idx="4294967295"/>
          </p:nvPr>
        </p:nvSpPr>
        <p:spPr bwMode="auto">
          <a:xfrm>
            <a:off x="76200" y="2209800"/>
            <a:ext cx="7927680" cy="4244412"/>
          </a:xfrm>
          <a:prstGeom prst="rect">
            <a:avLst/>
          </a:prstGeom>
          <a:noFill/>
          <a:extLst/>
        </p:spPr>
        <p:txBody>
          <a:bodyPr/>
          <a:lstStyle/>
          <a:p>
            <a:pPr>
              <a:buSzPct val="125000"/>
              <a:buFont typeface="Arial" panose="020B0604020202020204" pitchFamily="34" charset="0"/>
              <a:buChar char="•"/>
            </a:pPr>
            <a:r>
              <a:rPr lang="en-US" sz="2800" dirty="0">
                <a:latin typeface="Arial" pitchFamily="34" charset="0"/>
              </a:rPr>
              <a:t>Specific guidelines:</a:t>
            </a:r>
          </a:p>
          <a:p>
            <a:pPr lvl="1">
              <a:buFont typeface="Wingdings" panose="05000000000000000000" pitchFamily="2" charset="2"/>
              <a:buChar char="§"/>
            </a:pPr>
            <a:r>
              <a:rPr lang="en-US" sz="2400" dirty="0">
                <a:latin typeface="Arial" pitchFamily="34" charset="0"/>
              </a:rPr>
              <a:t>Consistency with hardcopy version (if any)</a:t>
            </a:r>
          </a:p>
          <a:p>
            <a:pPr lvl="1">
              <a:buFont typeface="Wingdings" panose="05000000000000000000" pitchFamily="2" charset="2"/>
              <a:buChar char="§"/>
            </a:pPr>
            <a:r>
              <a:rPr lang="en-US" sz="2400" dirty="0">
                <a:latin typeface="Arial" pitchFamily="34" charset="0"/>
              </a:rPr>
              <a:t>Legibility (font size and page layout/direction) should be consistent</a:t>
            </a:r>
          </a:p>
          <a:p>
            <a:pPr lvl="1">
              <a:buFont typeface="Wingdings" panose="05000000000000000000" pitchFamily="2" charset="2"/>
              <a:buChar char="§"/>
            </a:pPr>
            <a:r>
              <a:rPr lang="en-US" sz="2400" dirty="0">
                <a:latin typeface="Arial" pitchFamily="34" charset="0"/>
              </a:rPr>
              <a:t>Pagination (numbers pages sequentially)</a:t>
            </a:r>
          </a:p>
          <a:p>
            <a:pPr lvl="1">
              <a:buFont typeface="Wingdings" panose="05000000000000000000" pitchFamily="2" charset="2"/>
              <a:buChar char="§"/>
            </a:pPr>
            <a:r>
              <a:rPr lang="en-US" sz="2400" dirty="0">
                <a:latin typeface="Arial" pitchFamily="34" charset="0"/>
              </a:rPr>
              <a:t>File size </a:t>
            </a:r>
          </a:p>
          <a:p>
            <a:pPr lvl="1">
              <a:buFont typeface="Wingdings" panose="05000000000000000000" pitchFamily="2" charset="2"/>
              <a:buChar char="§"/>
            </a:pPr>
            <a:r>
              <a:rPr lang="en-US" sz="2400" dirty="0" smtClean="0">
                <a:latin typeface="Arial" pitchFamily="34" charset="0"/>
              </a:rPr>
              <a:t>Security </a:t>
            </a:r>
            <a:r>
              <a:rPr lang="en-US" sz="2400" dirty="0">
                <a:latin typeface="Arial" pitchFamily="34" charset="0"/>
              </a:rPr>
              <a:t>(protect document from unauthorized </a:t>
            </a:r>
            <a:r>
              <a:rPr lang="en-US" sz="2400" dirty="0" smtClean="0">
                <a:latin typeface="Arial" pitchFamily="34" charset="0"/>
              </a:rPr>
              <a:t>changes)</a:t>
            </a:r>
            <a:endParaRPr lang="en-US" sz="2400" dirty="0">
              <a:latin typeface="Arial" pitchFamily="34" charset="0"/>
            </a:endParaRPr>
          </a:p>
        </p:txBody>
      </p:sp>
      <p:sp>
        <p:nvSpPr>
          <p:cNvPr id="4" name="Rectangle 2"/>
          <p:cNvSpPr txBox="1">
            <a:spLocks noChangeArrowheads="1"/>
          </p:cNvSpPr>
          <p:nvPr/>
        </p:nvSpPr>
        <p:spPr bwMode="auto">
          <a:xfrm>
            <a:off x="448574" y="408214"/>
            <a:ext cx="7781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7030A0"/>
                </a:solidFill>
                <a:latin typeface="Arial" pitchFamily="34" charset="0"/>
              </a:rPr>
              <a:t>29. Presenting Official Financial Documents on Your Government’s Website</a:t>
            </a:r>
            <a:endParaRPr lang="en-US" sz="3200" b="0" kern="0" dirty="0">
              <a:solidFill>
                <a:srgbClr val="7030A0"/>
              </a:solidFill>
              <a:latin typeface="Arial" pitchFamily="34" charset="0"/>
            </a:endParaRPr>
          </a:p>
        </p:txBody>
      </p:sp>
      <p:sp>
        <p:nvSpPr>
          <p:cNvPr id="5"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87</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643444766"/>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p:cNvSpPr>
            <a:spLocks noGrp="1" noChangeArrowheads="1"/>
          </p:cNvSpPr>
          <p:nvPr>
            <p:ph type="body" idx="4294967295"/>
          </p:nvPr>
        </p:nvSpPr>
        <p:spPr bwMode="auto">
          <a:xfrm>
            <a:off x="301921" y="1919287"/>
            <a:ext cx="8003880" cy="4786313"/>
          </a:xfrm>
          <a:prstGeom prst="rect">
            <a:avLst/>
          </a:prstGeom>
          <a:noFill/>
          <a:extLst/>
        </p:spPr>
        <p:txBody>
          <a:bodyPr/>
          <a:lstStyle/>
          <a:p>
            <a:pPr>
              <a:buSzPct val="125000"/>
              <a:buFont typeface="Arial" panose="020B0604020202020204" pitchFamily="34" charset="0"/>
              <a:buChar char="•"/>
            </a:pPr>
            <a:r>
              <a:rPr lang="en-US" sz="2800" dirty="0">
                <a:latin typeface="Arial" pitchFamily="34" charset="0"/>
              </a:rPr>
              <a:t>Specific guidelines</a:t>
            </a:r>
            <a:r>
              <a:rPr lang="en-US" sz="2800" dirty="0" smtClean="0">
                <a:latin typeface="Arial" pitchFamily="34" charset="0"/>
              </a:rPr>
              <a:t>:</a:t>
            </a:r>
            <a:endParaRPr lang="en-US" sz="2800" dirty="0">
              <a:latin typeface="Arial" pitchFamily="34" charset="0"/>
            </a:endParaRPr>
          </a:p>
          <a:p>
            <a:pPr lvl="1">
              <a:buFont typeface="Wingdings" panose="05000000000000000000" pitchFamily="2" charset="2"/>
              <a:buChar char="§"/>
            </a:pPr>
            <a:r>
              <a:rPr lang="en-US" sz="2400" dirty="0">
                <a:latin typeface="Arial" pitchFamily="34" charset="0"/>
              </a:rPr>
              <a:t>Placement (predominately on homepage)</a:t>
            </a:r>
          </a:p>
          <a:p>
            <a:pPr lvl="1">
              <a:buFont typeface="Wingdings" panose="05000000000000000000" pitchFamily="2" charset="2"/>
              <a:buChar char="§"/>
            </a:pPr>
            <a:r>
              <a:rPr lang="en-US" sz="2400" dirty="0">
                <a:latin typeface="Arial" pitchFamily="34" charset="0"/>
              </a:rPr>
              <a:t>Software compatibility</a:t>
            </a:r>
          </a:p>
          <a:p>
            <a:pPr lvl="1">
              <a:buFont typeface="Wingdings" panose="05000000000000000000" pitchFamily="2" charset="2"/>
              <a:buChar char="§"/>
            </a:pPr>
            <a:r>
              <a:rPr lang="en-US" sz="2400" dirty="0">
                <a:latin typeface="Arial" pitchFamily="34" charset="0"/>
              </a:rPr>
              <a:t>Features such as zooming, bookmark, facing pages and search mechanism should be </a:t>
            </a:r>
            <a:r>
              <a:rPr lang="en-US" sz="2400" dirty="0" smtClean="0">
                <a:latin typeface="Arial" pitchFamily="34" charset="0"/>
              </a:rPr>
              <a:t>available</a:t>
            </a:r>
            <a:endParaRPr lang="en-US" sz="2400" dirty="0">
              <a:latin typeface="Arial" pitchFamily="34" charset="0"/>
            </a:endParaRPr>
          </a:p>
        </p:txBody>
      </p:sp>
      <p:sp>
        <p:nvSpPr>
          <p:cNvPr id="4" name="Rectangle 2"/>
          <p:cNvSpPr txBox="1">
            <a:spLocks noChangeArrowheads="1"/>
          </p:cNvSpPr>
          <p:nvPr/>
        </p:nvSpPr>
        <p:spPr bwMode="auto">
          <a:xfrm>
            <a:off x="448575" y="408214"/>
            <a:ext cx="77810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0" kern="0" dirty="0" smtClean="0">
                <a:solidFill>
                  <a:srgbClr val="7030A0"/>
                </a:solidFill>
                <a:latin typeface="Arial" pitchFamily="34" charset="0"/>
              </a:rPr>
              <a:t>29. Presenting Official Financial Documents on Your Government’s Website</a:t>
            </a:r>
            <a:endParaRPr lang="en-US" sz="3200" b="0" kern="0" dirty="0">
              <a:solidFill>
                <a:srgbClr val="7030A0"/>
              </a:solidFill>
              <a:latin typeface="Arial" pitchFamily="34" charset="0"/>
            </a:endParaRPr>
          </a:p>
        </p:txBody>
      </p:sp>
      <p:sp>
        <p:nvSpPr>
          <p:cNvPr id="5"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88</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433615843"/>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81000"/>
            <a:ext cx="9105900"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0"/>
            <a:ext cx="391888" cy="457200"/>
          </a:xfrm>
          <a:prstGeom prst="rect">
            <a:avLst/>
          </a:prstGeom>
        </p:spPr>
      </p:pic>
    </p:spTree>
    <p:extLst>
      <p:ext uri="{BB962C8B-B14F-4D97-AF65-F5344CB8AC3E}">
        <p14:creationId xmlns:p14="http://schemas.microsoft.com/office/powerpoint/2010/main" val="349345270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726617" y="489007"/>
            <a:ext cx="7769049" cy="753197"/>
          </a:xfrm>
          <a:prstGeom prst="rect">
            <a:avLst/>
          </a:prstGeom>
          <a:noFill/>
          <a:extLst/>
        </p:spPr>
        <p:txBody>
          <a:bodyPr/>
          <a:lstStyle/>
          <a:p>
            <a:pPr algn="ctr"/>
            <a:r>
              <a:rPr lang="en-US" sz="3200" dirty="0" smtClean="0">
                <a:solidFill>
                  <a:srgbClr val="007033"/>
                </a:solidFill>
                <a:latin typeface="Arial" pitchFamily="34" charset="0"/>
              </a:rPr>
              <a:t>1. Adopting Financial Policies</a:t>
            </a:r>
            <a:endParaRPr lang="en-US" sz="3200" dirty="0">
              <a:solidFill>
                <a:srgbClr val="007033"/>
              </a:solidFill>
              <a:latin typeface="Arial" pitchFamily="34" charset="0"/>
            </a:endParaRPr>
          </a:p>
        </p:txBody>
      </p:sp>
      <p:sp>
        <p:nvSpPr>
          <p:cNvPr id="17410" name="Rectangle 3"/>
          <p:cNvSpPr>
            <a:spLocks noGrp="1" noChangeArrowheads="1"/>
          </p:cNvSpPr>
          <p:nvPr>
            <p:ph type="body" idx="4294967295"/>
          </p:nvPr>
        </p:nvSpPr>
        <p:spPr bwMode="auto">
          <a:xfrm>
            <a:off x="609600" y="2206318"/>
            <a:ext cx="7167980" cy="3642389"/>
          </a:xfrm>
          <a:prstGeom prst="rect">
            <a:avLst/>
          </a:prstGeom>
          <a:noFill/>
          <a:extLst/>
        </p:spPr>
        <p:txBody>
          <a:bodyPr>
            <a:normAutofit/>
          </a:bodyPr>
          <a:lstStyle/>
          <a:p>
            <a:pPr>
              <a:buClr>
                <a:srgbClr val="34519A"/>
              </a:buClr>
              <a:buSzPct val="125000"/>
              <a:buFont typeface="Arial" panose="020B0604020202020204" pitchFamily="34" charset="0"/>
              <a:buChar char="•"/>
            </a:pPr>
            <a:r>
              <a:rPr lang="en-US" dirty="0" smtClean="0">
                <a:latin typeface="Arial" pitchFamily="34" charset="0"/>
              </a:rPr>
              <a:t>Must be in written form</a:t>
            </a:r>
          </a:p>
          <a:p>
            <a:pPr>
              <a:buClr>
                <a:srgbClr val="34519A"/>
              </a:buClr>
              <a:buSzPct val="125000"/>
              <a:buFont typeface="Arial" panose="020B0604020202020204" pitchFamily="34" charset="0"/>
              <a:buChar char="•"/>
            </a:pPr>
            <a:r>
              <a:rPr lang="en-US" dirty="0" smtClean="0">
                <a:latin typeface="Arial" pitchFamily="34" charset="0"/>
              </a:rPr>
              <a:t>Expressed in understandable manner to the intended audience</a:t>
            </a:r>
          </a:p>
          <a:p>
            <a:pPr>
              <a:buClr>
                <a:srgbClr val="34519A"/>
              </a:buClr>
              <a:buSzPct val="125000"/>
              <a:buFont typeface="Arial" panose="020B0604020202020204" pitchFamily="34" charset="0"/>
              <a:buChar char="•"/>
            </a:pPr>
            <a:r>
              <a:rPr lang="en-US" dirty="0" smtClean="0">
                <a:latin typeface="Arial" pitchFamily="34" charset="0"/>
              </a:rPr>
              <a:t>Available to stakeholders in more than one medium and accessible by multiple means</a:t>
            </a:r>
          </a:p>
          <a:p>
            <a:pPr>
              <a:buClr>
                <a:srgbClr val="34519A"/>
              </a:buClr>
              <a:buSzPct val="125000"/>
              <a:buFont typeface="Arial" panose="020B0604020202020204" pitchFamily="34" charset="0"/>
              <a:buChar char="•"/>
            </a:pPr>
            <a:r>
              <a:rPr lang="en-US" dirty="0" smtClean="0">
                <a:latin typeface="Arial" pitchFamily="34" charset="0"/>
              </a:rPr>
              <a:t>Address all relevant issues and risks in a concise fashion</a:t>
            </a:r>
          </a:p>
        </p:txBody>
      </p:sp>
      <p:sp>
        <p:nvSpPr>
          <p:cNvPr id="2" name="TextBox 1"/>
          <p:cNvSpPr txBox="1"/>
          <p:nvPr/>
        </p:nvSpPr>
        <p:spPr>
          <a:xfrm>
            <a:off x="766990" y="1509616"/>
            <a:ext cx="7617879" cy="523220"/>
          </a:xfrm>
          <a:prstGeom prst="rect">
            <a:avLst/>
          </a:prstGeom>
          <a:noFill/>
        </p:spPr>
        <p:txBody>
          <a:bodyPr wrap="square" rtlCol="0">
            <a:spAutoFit/>
          </a:bodyPr>
          <a:lstStyle/>
          <a:p>
            <a:r>
              <a:rPr lang="en-US" sz="2800" b="1" i="1" dirty="0" smtClean="0"/>
              <a:t>Design</a:t>
            </a:r>
            <a:r>
              <a:rPr lang="en-US" sz="2800" dirty="0" smtClean="0"/>
              <a:t> </a:t>
            </a:r>
            <a:endParaRPr lang="en-US" sz="2800" dirty="0"/>
          </a:p>
        </p:txBody>
      </p:sp>
      <p:sp>
        <p:nvSpPr>
          <p:cNvPr id="5" name="Slide Number Placeholder 3"/>
          <p:cNvSpPr txBox="1">
            <a:spLocks/>
          </p:cNvSpPr>
          <p:nvPr/>
        </p:nvSpPr>
        <p:spPr>
          <a:xfrm>
            <a:off x="8534400" y="560324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39863530"/>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ChangeArrowheads="1"/>
          </p:cNvSpPr>
          <p:nvPr>
            <p:ph type="title" idx="4294967295"/>
          </p:nvPr>
        </p:nvSpPr>
        <p:spPr bwMode="auto">
          <a:xfrm>
            <a:off x="405517" y="402261"/>
            <a:ext cx="7824083" cy="912860"/>
          </a:xfrm>
          <a:prstGeom prst="rect">
            <a:avLst/>
          </a:prstGeom>
          <a:noFill/>
          <a:extLst/>
        </p:spPr>
        <p:txBody>
          <a:bodyPr/>
          <a:lstStyle/>
          <a:p>
            <a:pPr algn="ctr"/>
            <a:r>
              <a:rPr lang="en-US" sz="3200" dirty="0" smtClean="0">
                <a:solidFill>
                  <a:srgbClr val="7030A0"/>
                </a:solidFill>
                <a:latin typeface="Arial" pitchFamily="34" charset="0"/>
              </a:rPr>
              <a:t>30. Making the Budget Document</a:t>
            </a:r>
            <a:br>
              <a:rPr lang="en-US" sz="3200" dirty="0" smtClean="0">
                <a:solidFill>
                  <a:srgbClr val="7030A0"/>
                </a:solidFill>
                <a:latin typeface="Arial" pitchFamily="34" charset="0"/>
              </a:rPr>
            </a:br>
            <a:r>
              <a:rPr lang="en-US" sz="3200" dirty="0" smtClean="0">
                <a:solidFill>
                  <a:srgbClr val="7030A0"/>
                </a:solidFill>
                <a:latin typeface="Arial" pitchFamily="34" charset="0"/>
              </a:rPr>
              <a:t>Easier to Understand</a:t>
            </a:r>
            <a:endParaRPr lang="en-US" sz="3200" dirty="0">
              <a:solidFill>
                <a:srgbClr val="7030A0"/>
              </a:solidFill>
              <a:latin typeface="Arial" pitchFamily="34" charset="0"/>
            </a:endParaRPr>
          </a:p>
        </p:txBody>
      </p:sp>
      <p:sp>
        <p:nvSpPr>
          <p:cNvPr id="5" name="TextBox 4"/>
          <p:cNvSpPr txBox="1"/>
          <p:nvPr/>
        </p:nvSpPr>
        <p:spPr>
          <a:xfrm>
            <a:off x="741871" y="1423361"/>
            <a:ext cx="7563929" cy="5262979"/>
          </a:xfrm>
          <a:prstGeom prst="rect">
            <a:avLst/>
          </a:prstGeom>
          <a:noFill/>
        </p:spPr>
        <p:txBody>
          <a:bodyPr wrap="square" rtlCol="0">
            <a:spAutoFit/>
          </a:bodyPr>
          <a:lstStyle/>
          <a:p>
            <a:pPr marL="457200" indent="-457200">
              <a:buClr>
                <a:srgbClr val="34519A"/>
              </a:buClr>
              <a:buSzPct val="125000"/>
              <a:buFont typeface="Arial" panose="020B0604020202020204" pitchFamily="34" charset="0"/>
              <a:buChar char="•"/>
            </a:pPr>
            <a:r>
              <a:rPr lang="en-US" sz="2800" dirty="0" smtClean="0"/>
              <a:t>Organization – Consider Budget Awards criteria</a:t>
            </a:r>
          </a:p>
          <a:p>
            <a:pPr marL="457200" indent="-457200">
              <a:buClr>
                <a:srgbClr val="34519A"/>
              </a:buClr>
              <a:buSzPct val="125000"/>
              <a:buFont typeface="Arial" panose="020B0604020202020204" pitchFamily="34" charset="0"/>
              <a:buChar char="•"/>
            </a:pPr>
            <a:r>
              <a:rPr lang="en-US" sz="2800" dirty="0" smtClean="0"/>
              <a:t>Avoid excessive detail</a:t>
            </a:r>
          </a:p>
          <a:p>
            <a:pPr marL="457200" indent="-457200">
              <a:buClr>
                <a:srgbClr val="34519A"/>
              </a:buClr>
              <a:buSzPct val="125000"/>
              <a:buFont typeface="Arial" panose="020B0604020202020204" pitchFamily="34" charset="0"/>
              <a:buChar char="•"/>
            </a:pPr>
            <a:r>
              <a:rPr lang="en-US" sz="2800" dirty="0" smtClean="0"/>
              <a:t>Attractive, simple and easy to use design</a:t>
            </a:r>
          </a:p>
          <a:p>
            <a:pPr marL="457200" indent="-457200">
              <a:buClr>
                <a:srgbClr val="34519A"/>
              </a:buClr>
              <a:buSzPct val="125000"/>
              <a:buFont typeface="Arial" panose="020B0604020202020204" pitchFamily="34" charset="0"/>
              <a:buChar char="•"/>
            </a:pPr>
            <a:r>
              <a:rPr lang="en-US" sz="2800" dirty="0" smtClean="0"/>
              <a:t>Consistency – ex. department presentations</a:t>
            </a:r>
          </a:p>
          <a:p>
            <a:pPr marL="457200" indent="-457200">
              <a:buClr>
                <a:srgbClr val="34519A"/>
              </a:buClr>
              <a:buSzPct val="125000"/>
              <a:buFont typeface="Arial" panose="020B0604020202020204" pitchFamily="34" charset="0"/>
              <a:buChar char="•"/>
            </a:pPr>
            <a:r>
              <a:rPr lang="en-US" sz="2800" dirty="0" smtClean="0"/>
              <a:t>Highlights</a:t>
            </a:r>
          </a:p>
          <a:p>
            <a:pPr lvl="1">
              <a:buClr>
                <a:srgbClr val="34519A"/>
              </a:buClr>
              <a:buSzPct val="125000"/>
            </a:pPr>
            <a:r>
              <a:rPr lang="en-US" sz="2800" dirty="0"/>
              <a:t>	</a:t>
            </a:r>
            <a:r>
              <a:rPr lang="en-US" sz="2800" dirty="0" smtClean="0"/>
              <a:t>- Consider a budget-in-brief</a:t>
            </a:r>
          </a:p>
          <a:p>
            <a:pPr lvl="1">
              <a:buClr>
                <a:srgbClr val="34519A"/>
              </a:buClr>
              <a:buSzPct val="125000"/>
            </a:pPr>
            <a:r>
              <a:rPr lang="en-US" sz="2800" dirty="0" smtClean="0"/>
              <a:t>	- Effective tables, charts, illustrations</a:t>
            </a:r>
          </a:p>
          <a:p>
            <a:pPr marL="457200" indent="-457200">
              <a:buClr>
                <a:srgbClr val="34519A"/>
              </a:buClr>
              <a:buSzPct val="125000"/>
              <a:buFont typeface="Arial" panose="020B0604020202020204" pitchFamily="34" charset="0"/>
              <a:buChar char="•"/>
            </a:pPr>
            <a:r>
              <a:rPr lang="en-US" sz="2800" dirty="0" smtClean="0"/>
              <a:t>Format</a:t>
            </a:r>
          </a:p>
          <a:p>
            <a:pPr lvl="1">
              <a:buClr>
                <a:srgbClr val="34519A"/>
              </a:buClr>
              <a:buSzPct val="125000"/>
            </a:pPr>
            <a:r>
              <a:rPr lang="en-US" sz="2800" dirty="0"/>
              <a:t>	</a:t>
            </a:r>
            <a:r>
              <a:rPr lang="en-US" sz="2800" dirty="0" smtClean="0"/>
              <a:t>- PDF numbering matches document pages</a:t>
            </a:r>
          </a:p>
          <a:p>
            <a:pPr lvl="1">
              <a:buClr>
                <a:srgbClr val="34519A"/>
              </a:buClr>
              <a:buSzPct val="125000"/>
            </a:pPr>
            <a:r>
              <a:rPr lang="en-US" sz="2800" dirty="0"/>
              <a:t>	</a:t>
            </a:r>
            <a:r>
              <a:rPr lang="en-US" sz="2800" dirty="0" smtClean="0"/>
              <a:t>- Hot links in table of contents</a:t>
            </a:r>
          </a:p>
          <a:p>
            <a:pPr lvl="1">
              <a:buClr>
                <a:srgbClr val="34519A"/>
              </a:buClr>
              <a:buSzPct val="125000"/>
            </a:pPr>
            <a:r>
              <a:rPr lang="en-US" sz="2800" dirty="0"/>
              <a:t>	</a:t>
            </a:r>
            <a:r>
              <a:rPr lang="en-US" sz="2800" dirty="0" smtClean="0"/>
              <a:t>- All pages same direction</a:t>
            </a:r>
          </a:p>
          <a:p>
            <a:pPr marL="457200" indent="-457200">
              <a:buClr>
                <a:srgbClr val="34519A"/>
              </a:buClr>
              <a:buSzPct val="125000"/>
              <a:buFont typeface="Arial" panose="020B0604020202020204" pitchFamily="34" charset="0"/>
              <a:buChar char="•"/>
            </a:pPr>
            <a:endParaRPr lang="en-US" sz="28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90</a:t>
            </a:fld>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857125230"/>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83" y="0"/>
            <a:ext cx="7086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7680648" y="609550"/>
            <a:ext cx="1158552" cy="74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lvl1pPr defTabSz="3489325">
              <a:defRPr sz="7300">
                <a:solidFill>
                  <a:schemeClr val="tx1"/>
                </a:solidFill>
                <a:latin typeface="Arial" pitchFamily="34" charset="0"/>
              </a:defRPr>
            </a:lvl1pPr>
            <a:lvl2pPr marL="742950" indent="-285750" defTabSz="3489325">
              <a:defRPr sz="7300">
                <a:solidFill>
                  <a:schemeClr val="tx1"/>
                </a:solidFill>
                <a:latin typeface="Arial" pitchFamily="34" charset="0"/>
              </a:defRPr>
            </a:lvl2pPr>
            <a:lvl3pPr marL="1143000" indent="-228600" defTabSz="3489325">
              <a:defRPr sz="7300">
                <a:solidFill>
                  <a:schemeClr val="tx1"/>
                </a:solidFill>
                <a:latin typeface="Arial" pitchFamily="34" charset="0"/>
              </a:defRPr>
            </a:lvl3pPr>
            <a:lvl4pPr marL="1600200" indent="-228600" defTabSz="3489325">
              <a:defRPr sz="7300">
                <a:solidFill>
                  <a:schemeClr val="tx1"/>
                </a:solidFill>
                <a:latin typeface="Arial" pitchFamily="34" charset="0"/>
              </a:defRPr>
            </a:lvl4pPr>
            <a:lvl5pPr marL="2057400" indent="-228600" defTabSz="3489325">
              <a:defRPr sz="7300">
                <a:solidFill>
                  <a:schemeClr val="tx1"/>
                </a:solidFill>
                <a:latin typeface="Arial" pitchFamily="34" charset="0"/>
              </a:defRPr>
            </a:lvl5pPr>
            <a:lvl6pPr marL="2514600" indent="-228600" defTabSz="3489325" fontAlgn="base">
              <a:spcBef>
                <a:spcPct val="0"/>
              </a:spcBef>
              <a:spcAft>
                <a:spcPct val="0"/>
              </a:spcAft>
              <a:defRPr sz="7300">
                <a:solidFill>
                  <a:schemeClr val="tx1"/>
                </a:solidFill>
                <a:latin typeface="Arial" pitchFamily="34" charset="0"/>
              </a:defRPr>
            </a:lvl6pPr>
            <a:lvl7pPr marL="2971800" indent="-228600" defTabSz="3489325" fontAlgn="base">
              <a:spcBef>
                <a:spcPct val="0"/>
              </a:spcBef>
              <a:spcAft>
                <a:spcPct val="0"/>
              </a:spcAft>
              <a:defRPr sz="7300">
                <a:solidFill>
                  <a:schemeClr val="tx1"/>
                </a:solidFill>
                <a:latin typeface="Arial" pitchFamily="34" charset="0"/>
              </a:defRPr>
            </a:lvl7pPr>
            <a:lvl8pPr marL="3429000" indent="-228600" defTabSz="3489325" fontAlgn="base">
              <a:spcBef>
                <a:spcPct val="0"/>
              </a:spcBef>
              <a:spcAft>
                <a:spcPct val="0"/>
              </a:spcAft>
              <a:defRPr sz="7300">
                <a:solidFill>
                  <a:schemeClr val="tx1"/>
                </a:solidFill>
                <a:latin typeface="Arial" pitchFamily="34" charset="0"/>
              </a:defRPr>
            </a:lvl8pPr>
            <a:lvl9pPr marL="3886200" indent="-228600" defTabSz="3489325" fontAlgn="base">
              <a:spcBef>
                <a:spcPct val="0"/>
              </a:spcBef>
              <a:spcAft>
                <a:spcPct val="0"/>
              </a:spcAft>
              <a:defRPr sz="7300">
                <a:solidFill>
                  <a:schemeClr val="tx1"/>
                </a:solidFill>
                <a:latin typeface="Arial" pitchFamily="34" charset="0"/>
              </a:defRPr>
            </a:lvl9pPr>
          </a:lstStyle>
          <a:p>
            <a:pPr>
              <a:spcBef>
                <a:spcPct val="50000"/>
              </a:spcBef>
            </a:pPr>
            <a:r>
              <a:rPr lang="en-US" sz="1400" dirty="0" smtClean="0">
                <a:latin typeface="Times New Roman" pitchFamily="18" charset="0"/>
              </a:rPr>
              <a:t>City of Oceanside, CA.</a:t>
            </a:r>
            <a:endParaRPr lang="en-US" sz="1400" dirty="0">
              <a:latin typeface="Times New Roman" pitchFamily="18"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91</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598935508"/>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0055"/>
            <a:ext cx="606592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7351" y="591953"/>
            <a:ext cx="6934200" cy="544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026" y="6054291"/>
            <a:ext cx="12128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7239000" y="0"/>
            <a:ext cx="1158552" cy="52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36" tIns="47718" rIns="95436" bIns="47718">
            <a:spAutoFit/>
          </a:bodyPr>
          <a:lstStyle>
            <a:lvl1pPr defTabSz="3489325">
              <a:defRPr sz="7300">
                <a:solidFill>
                  <a:schemeClr val="tx1"/>
                </a:solidFill>
                <a:latin typeface="Arial" pitchFamily="34" charset="0"/>
              </a:defRPr>
            </a:lvl1pPr>
            <a:lvl2pPr marL="742950" indent="-285750" defTabSz="3489325">
              <a:defRPr sz="7300">
                <a:solidFill>
                  <a:schemeClr val="tx1"/>
                </a:solidFill>
                <a:latin typeface="Arial" pitchFamily="34" charset="0"/>
              </a:defRPr>
            </a:lvl2pPr>
            <a:lvl3pPr marL="1143000" indent="-228600" defTabSz="3489325">
              <a:defRPr sz="7300">
                <a:solidFill>
                  <a:schemeClr val="tx1"/>
                </a:solidFill>
                <a:latin typeface="Arial" pitchFamily="34" charset="0"/>
              </a:defRPr>
            </a:lvl3pPr>
            <a:lvl4pPr marL="1600200" indent="-228600" defTabSz="3489325">
              <a:defRPr sz="7300">
                <a:solidFill>
                  <a:schemeClr val="tx1"/>
                </a:solidFill>
                <a:latin typeface="Arial" pitchFamily="34" charset="0"/>
              </a:defRPr>
            </a:lvl4pPr>
            <a:lvl5pPr marL="2057400" indent="-228600" defTabSz="3489325">
              <a:defRPr sz="7300">
                <a:solidFill>
                  <a:schemeClr val="tx1"/>
                </a:solidFill>
                <a:latin typeface="Arial" pitchFamily="34" charset="0"/>
              </a:defRPr>
            </a:lvl5pPr>
            <a:lvl6pPr marL="2514600" indent="-228600" defTabSz="3489325" fontAlgn="base">
              <a:spcBef>
                <a:spcPct val="0"/>
              </a:spcBef>
              <a:spcAft>
                <a:spcPct val="0"/>
              </a:spcAft>
              <a:defRPr sz="7300">
                <a:solidFill>
                  <a:schemeClr val="tx1"/>
                </a:solidFill>
                <a:latin typeface="Arial" pitchFamily="34" charset="0"/>
              </a:defRPr>
            </a:lvl6pPr>
            <a:lvl7pPr marL="2971800" indent="-228600" defTabSz="3489325" fontAlgn="base">
              <a:spcBef>
                <a:spcPct val="0"/>
              </a:spcBef>
              <a:spcAft>
                <a:spcPct val="0"/>
              </a:spcAft>
              <a:defRPr sz="7300">
                <a:solidFill>
                  <a:schemeClr val="tx1"/>
                </a:solidFill>
                <a:latin typeface="Arial" pitchFamily="34" charset="0"/>
              </a:defRPr>
            </a:lvl7pPr>
            <a:lvl8pPr marL="3429000" indent="-228600" defTabSz="3489325" fontAlgn="base">
              <a:spcBef>
                <a:spcPct val="0"/>
              </a:spcBef>
              <a:spcAft>
                <a:spcPct val="0"/>
              </a:spcAft>
              <a:defRPr sz="7300">
                <a:solidFill>
                  <a:schemeClr val="tx1"/>
                </a:solidFill>
                <a:latin typeface="Arial" pitchFamily="34" charset="0"/>
              </a:defRPr>
            </a:lvl8pPr>
            <a:lvl9pPr marL="3886200" indent="-228600" defTabSz="3489325" fontAlgn="base">
              <a:spcBef>
                <a:spcPct val="0"/>
              </a:spcBef>
              <a:spcAft>
                <a:spcPct val="0"/>
              </a:spcAft>
              <a:defRPr sz="7300">
                <a:solidFill>
                  <a:schemeClr val="tx1"/>
                </a:solidFill>
                <a:latin typeface="Arial" pitchFamily="34" charset="0"/>
              </a:defRPr>
            </a:lvl9pPr>
          </a:lstStyle>
          <a:p>
            <a:pPr>
              <a:spcBef>
                <a:spcPct val="50000"/>
              </a:spcBef>
            </a:pPr>
            <a:r>
              <a:rPr lang="en-US" sz="1400" dirty="0" smtClean="0">
                <a:latin typeface="Times New Roman" pitchFamily="18" charset="0"/>
              </a:rPr>
              <a:t>City of Lenexa, KS.</a:t>
            </a:r>
            <a:endParaRPr lang="en-US" sz="1400" dirty="0">
              <a:latin typeface="Times New Roman" pitchFamily="18" charset="0"/>
            </a:endParaRPr>
          </a:p>
        </p:txBody>
      </p:sp>
      <p:sp>
        <p:nvSpPr>
          <p:cNvPr id="6"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92</a:t>
            </a:fld>
            <a:endParaRPr lang="en-US" dirty="0">
              <a:solidFill>
                <a:schemeClr val="bg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522321817"/>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bwMode="auto">
          <a:xfrm>
            <a:off x="762000" y="152400"/>
            <a:ext cx="7810674" cy="490509"/>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r>
              <a:rPr lang="en-US" sz="2200" dirty="0" smtClean="0">
                <a:solidFill>
                  <a:srgbClr val="7030A0"/>
                </a:solidFill>
                <a:latin typeface="Arial" pitchFamily="34" charset="0"/>
              </a:rPr>
              <a:t>31. Accurately Displaying Total Expenditures in Budget Presentations</a:t>
            </a:r>
            <a:endParaRPr lang="en-US" sz="2200" dirty="0" smtClean="0">
              <a:latin typeface="Arial" pitchFamily="34" charset="0"/>
            </a:endParaRPr>
          </a:p>
        </p:txBody>
      </p:sp>
      <p:sp>
        <p:nvSpPr>
          <p:cNvPr id="199682" name="Rectangle 3"/>
          <p:cNvSpPr>
            <a:spLocks noGrp="1" noChangeArrowheads="1"/>
          </p:cNvSpPr>
          <p:nvPr>
            <p:ph type="body" idx="4294967295"/>
          </p:nvPr>
        </p:nvSpPr>
        <p:spPr bwMode="auto">
          <a:xfrm>
            <a:off x="152400" y="838200"/>
            <a:ext cx="8153400" cy="463391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Autofit/>
          </a:bodyPr>
          <a:lstStyle/>
          <a:p>
            <a:r>
              <a:rPr lang="en-US" sz="1800" b="1" dirty="0" smtClean="0"/>
              <a:t>Identification</a:t>
            </a:r>
            <a:r>
              <a:rPr lang="en-US" sz="1800" dirty="0"/>
              <a:t>. Identify items that may be appropriated twice (e.g. interfund transfers, internal service funds). Determine how your organization uses internal service funds. Government-wide services may be provided by the organization versus externally (i.e. fleet, warehouse, and print/mail/graphics). Consider if different uses affect presentation preference for policy and other purposes. Look at the magnitude or size of the double-counted items and determine whether they are relevant or material to the overall budget. Consider any ramifications of the double-counting.</a:t>
            </a:r>
          </a:p>
          <a:p>
            <a:r>
              <a:rPr lang="en-US" sz="1800" b="1" dirty="0"/>
              <a:t>Requirements. </a:t>
            </a:r>
            <a:r>
              <a:rPr lang="en-US" sz="1800" dirty="0"/>
              <a:t>Determine whether there are statutory requirements or state and provincial guidance for reporting the total budget, or any other legal rules, forms, and formats regarding presentation of budgets consistent with such statutory reporting.</a:t>
            </a:r>
          </a:p>
          <a:p>
            <a:r>
              <a:rPr lang="en-US" sz="1800" b="1" dirty="0"/>
              <a:t>Presentation. </a:t>
            </a:r>
            <a:r>
              <a:rPr lang="en-US" sz="1800" dirty="0"/>
              <a:t>Determine the presentation preference for the organization. Consider how information may be interpreted by different audiences. Investigate how other peer governments report and present double-counting transactions in their budgets.</a:t>
            </a:r>
          </a:p>
          <a:p>
            <a:r>
              <a:rPr lang="en-US" sz="1800" b="1" dirty="0"/>
              <a:t>Transparency.</a:t>
            </a:r>
            <a:r>
              <a:rPr lang="en-US" sz="1800" dirty="0"/>
              <a:t> Be transparent and consistent in presentation. Provide a written explanation in non-technical terms with the presentation. This may include presenting the total budget with the identified items and then net those items with an explanation</a:t>
            </a:r>
            <a:r>
              <a:rPr lang="en-US" sz="1800" dirty="0" smtClean="0"/>
              <a:t>.</a:t>
            </a:r>
            <a:endParaRPr lang="en-US" sz="1800" dirty="0"/>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100972723"/>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idx="4294967295"/>
          </p:nvPr>
        </p:nvSpPr>
        <p:spPr bwMode="auto">
          <a:xfrm>
            <a:off x="71563" y="402261"/>
            <a:ext cx="7929437" cy="995218"/>
          </a:xfrm>
          <a:prstGeom prst="rect">
            <a:avLst/>
          </a:prstGeom>
          <a:noFill/>
          <a:extLst/>
        </p:spPr>
        <p:txBody>
          <a:bodyPr/>
          <a:lstStyle/>
          <a:p>
            <a:pPr algn="ctr"/>
            <a:r>
              <a:rPr lang="en-US" sz="3200" dirty="0" smtClean="0">
                <a:solidFill>
                  <a:srgbClr val="7030A0"/>
                </a:solidFill>
                <a:latin typeface="Arial" pitchFamily="34" charset="0"/>
              </a:rPr>
              <a:t>32. Department Presentation</a:t>
            </a:r>
            <a:br>
              <a:rPr lang="en-US" sz="3200" dirty="0" smtClean="0">
                <a:solidFill>
                  <a:srgbClr val="7030A0"/>
                </a:solidFill>
                <a:latin typeface="Arial" pitchFamily="34" charset="0"/>
              </a:rPr>
            </a:br>
            <a:r>
              <a:rPr lang="en-US" sz="3200" dirty="0" smtClean="0">
                <a:solidFill>
                  <a:srgbClr val="7030A0"/>
                </a:solidFill>
                <a:latin typeface="Arial" pitchFamily="34" charset="0"/>
              </a:rPr>
              <a:t>in </a:t>
            </a:r>
            <a:r>
              <a:rPr lang="en-US" sz="3200" dirty="0">
                <a:solidFill>
                  <a:srgbClr val="7030A0"/>
                </a:solidFill>
                <a:latin typeface="Arial" pitchFamily="34" charset="0"/>
              </a:rPr>
              <a:t>the Operating Budget </a:t>
            </a:r>
            <a:r>
              <a:rPr lang="en-US" sz="3200" dirty="0" smtClean="0">
                <a:solidFill>
                  <a:srgbClr val="7030A0"/>
                </a:solidFill>
                <a:latin typeface="Arial" pitchFamily="34" charset="0"/>
              </a:rPr>
              <a:t>Document</a:t>
            </a:r>
            <a:endParaRPr lang="en-US" sz="3200" dirty="0">
              <a:solidFill>
                <a:srgbClr val="7030A0"/>
              </a:solidFill>
              <a:latin typeface="Arial" pitchFamily="34" charset="0"/>
            </a:endParaRPr>
          </a:p>
        </p:txBody>
      </p:sp>
      <p:sp>
        <p:nvSpPr>
          <p:cNvPr id="436227" name="Rectangle 3"/>
          <p:cNvSpPr>
            <a:spLocks noGrp="1" noChangeArrowheads="1"/>
          </p:cNvSpPr>
          <p:nvPr>
            <p:ph type="body" idx="4294967295"/>
          </p:nvPr>
        </p:nvSpPr>
        <p:spPr bwMode="auto">
          <a:xfrm>
            <a:off x="418452" y="1773674"/>
            <a:ext cx="7887348" cy="4535047"/>
          </a:xfrm>
          <a:prstGeom prst="rect">
            <a:avLst/>
          </a:prstGeom>
          <a:noFill/>
          <a:extLst/>
        </p:spPr>
        <p:txBody>
          <a:bodyPr>
            <a:normAutofit/>
          </a:bodyPr>
          <a:lstStyle/>
          <a:p>
            <a:pPr>
              <a:buSzPct val="125000"/>
              <a:buFont typeface="Arial" panose="020B0604020202020204" pitchFamily="34" charset="0"/>
              <a:buChar char="•"/>
            </a:pPr>
            <a:r>
              <a:rPr lang="en-US" sz="2800" i="1" dirty="0" smtClean="0">
                <a:latin typeface="Arial" pitchFamily="34" charset="0"/>
              </a:rPr>
              <a:t>Design</a:t>
            </a:r>
            <a:r>
              <a:rPr lang="en-US" sz="2800" dirty="0">
                <a:latin typeface="Arial" pitchFamily="34" charset="0"/>
              </a:rPr>
              <a:t>.  </a:t>
            </a:r>
            <a:r>
              <a:rPr lang="en-US" sz="2800" dirty="0" smtClean="0">
                <a:latin typeface="Arial" pitchFamily="34" charset="0"/>
              </a:rPr>
              <a:t>Enhances clarity, consistency, graphics</a:t>
            </a:r>
            <a:endParaRPr lang="en-US" sz="2800" dirty="0">
              <a:latin typeface="Arial" pitchFamily="34" charset="0"/>
            </a:endParaRPr>
          </a:p>
          <a:p>
            <a:pPr>
              <a:buSzPct val="125000"/>
              <a:buFont typeface="Arial" panose="020B0604020202020204" pitchFamily="34" charset="0"/>
              <a:buChar char="•"/>
            </a:pPr>
            <a:r>
              <a:rPr lang="en-US" sz="2800" i="1" dirty="0" smtClean="0">
                <a:latin typeface="Arial" pitchFamily="34" charset="0"/>
              </a:rPr>
              <a:t>Brevity.</a:t>
            </a:r>
            <a:r>
              <a:rPr lang="en-US" sz="2800" dirty="0" smtClean="0">
                <a:latin typeface="Arial" pitchFamily="34" charset="0"/>
              </a:rPr>
              <a:t>  Especially </a:t>
            </a:r>
            <a:r>
              <a:rPr lang="en-US" sz="2800" dirty="0">
                <a:latin typeface="Arial" pitchFamily="34" charset="0"/>
              </a:rPr>
              <a:t>in financial </a:t>
            </a:r>
            <a:r>
              <a:rPr lang="en-US" sz="2800" dirty="0" smtClean="0">
                <a:latin typeface="Arial" pitchFamily="34" charset="0"/>
              </a:rPr>
              <a:t>schedules, text</a:t>
            </a:r>
            <a:endParaRPr lang="en-US" sz="2800" dirty="0">
              <a:latin typeface="Arial" pitchFamily="34" charset="0"/>
            </a:endParaRPr>
          </a:p>
          <a:p>
            <a:pPr>
              <a:buSzPct val="125000"/>
              <a:buFont typeface="Arial" panose="020B0604020202020204" pitchFamily="34" charset="0"/>
              <a:buChar char="•"/>
            </a:pPr>
            <a:r>
              <a:rPr lang="en-US" sz="2800" i="1" dirty="0" smtClean="0">
                <a:latin typeface="Arial" pitchFamily="34" charset="0"/>
              </a:rPr>
              <a:t>Services</a:t>
            </a:r>
            <a:r>
              <a:rPr lang="en-US" sz="2800" dirty="0">
                <a:latin typeface="Arial" pitchFamily="34" charset="0"/>
              </a:rPr>
              <a:t>. </a:t>
            </a:r>
            <a:r>
              <a:rPr lang="en-US" sz="2800" dirty="0" smtClean="0">
                <a:latin typeface="Arial" pitchFamily="34" charset="0"/>
              </a:rPr>
              <a:t> A </a:t>
            </a:r>
            <a:r>
              <a:rPr lang="en-US" sz="2800" dirty="0">
                <a:latin typeface="Arial" pitchFamily="34" charset="0"/>
              </a:rPr>
              <a:t>description of services or functional responsibilities must be included.</a:t>
            </a:r>
          </a:p>
          <a:p>
            <a:pPr>
              <a:buSzPct val="125000"/>
              <a:buFont typeface="Arial" panose="020B0604020202020204" pitchFamily="34" charset="0"/>
              <a:buChar char="•"/>
            </a:pPr>
            <a:r>
              <a:rPr lang="en-US" sz="2800" i="1" dirty="0" smtClean="0">
                <a:latin typeface="Arial" pitchFamily="34" charset="0"/>
              </a:rPr>
              <a:t>Issues</a:t>
            </a:r>
            <a:r>
              <a:rPr lang="en-US" sz="2800" dirty="0">
                <a:latin typeface="Arial" pitchFamily="34" charset="0"/>
              </a:rPr>
              <a:t>.  </a:t>
            </a:r>
            <a:r>
              <a:rPr lang="en-US" sz="2800" dirty="0" smtClean="0">
                <a:latin typeface="Arial" pitchFamily="34" charset="0"/>
              </a:rPr>
              <a:t>Challenges</a:t>
            </a:r>
            <a:r>
              <a:rPr lang="en-US" sz="2800" dirty="0">
                <a:latin typeface="Arial" pitchFamily="34" charset="0"/>
              </a:rPr>
              <a:t>, issues</a:t>
            </a:r>
            <a:r>
              <a:rPr lang="en-US" sz="2800" dirty="0" smtClean="0">
                <a:latin typeface="Arial" pitchFamily="34" charset="0"/>
              </a:rPr>
              <a:t>, opportunities</a:t>
            </a:r>
            <a:endParaRPr lang="en-US" sz="2800" dirty="0">
              <a:latin typeface="Arial" pitchFamily="34" charset="0"/>
            </a:endParaRPr>
          </a:p>
          <a:p>
            <a:pPr>
              <a:buSzPct val="125000"/>
              <a:buFont typeface="Arial" panose="020B0604020202020204" pitchFamily="34" charset="0"/>
              <a:buChar char="•"/>
            </a:pPr>
            <a:r>
              <a:rPr lang="en-US" sz="2800" i="1" dirty="0" smtClean="0">
                <a:latin typeface="Arial" pitchFamily="34" charset="0"/>
              </a:rPr>
              <a:t>Revenues</a:t>
            </a:r>
            <a:r>
              <a:rPr lang="en-US" sz="2800" dirty="0">
                <a:latin typeface="Arial" pitchFamily="34" charset="0"/>
              </a:rPr>
              <a:t>.  </a:t>
            </a:r>
            <a:r>
              <a:rPr lang="en-US" sz="2800" dirty="0" smtClean="0">
                <a:latin typeface="Arial" pitchFamily="34" charset="0"/>
              </a:rPr>
              <a:t>May </a:t>
            </a:r>
            <a:r>
              <a:rPr lang="en-US" sz="2800" dirty="0">
                <a:latin typeface="Arial" pitchFamily="34" charset="0"/>
              </a:rPr>
              <a:t>include any fees or charges that the department </a:t>
            </a:r>
            <a:r>
              <a:rPr lang="en-US" sz="2800" dirty="0" smtClean="0">
                <a:latin typeface="Arial" pitchFamily="34" charset="0"/>
              </a:rPr>
              <a:t>generates</a:t>
            </a:r>
            <a:endParaRPr lang="en-US" sz="2800" dirty="0">
              <a:latin typeface="Arial" pitchFamily="34" charset="0"/>
            </a:endParaRPr>
          </a:p>
          <a:p>
            <a:pPr>
              <a:buSzPct val="125000"/>
              <a:buFont typeface="Arial" panose="020B0604020202020204" pitchFamily="34" charset="0"/>
              <a:buChar char="•"/>
            </a:pPr>
            <a:r>
              <a:rPr lang="en-US" sz="2800" i="1" dirty="0" smtClean="0">
                <a:latin typeface="Arial" pitchFamily="34" charset="0"/>
              </a:rPr>
              <a:t>Expenditures</a:t>
            </a:r>
            <a:r>
              <a:rPr lang="en-US" sz="2800" dirty="0" smtClean="0">
                <a:latin typeface="Arial" pitchFamily="34" charset="0"/>
              </a:rPr>
              <a:t>.  Analysis in </a:t>
            </a:r>
            <a:r>
              <a:rPr lang="en-US" sz="2800" dirty="0">
                <a:latin typeface="Arial" pitchFamily="34" charset="0"/>
              </a:rPr>
              <a:t>a broad </a:t>
            </a:r>
            <a:r>
              <a:rPr lang="en-US" sz="2800" dirty="0" smtClean="0">
                <a:latin typeface="Arial" pitchFamily="34" charset="0"/>
              </a:rPr>
              <a:t>manner</a:t>
            </a:r>
            <a:endParaRPr lang="en-US" sz="28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94</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246069313"/>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idx="4294967295"/>
          </p:nvPr>
        </p:nvSpPr>
        <p:spPr bwMode="auto">
          <a:xfrm>
            <a:off x="71563" y="402261"/>
            <a:ext cx="8158037" cy="995218"/>
          </a:xfrm>
          <a:prstGeom prst="rect">
            <a:avLst/>
          </a:prstGeom>
          <a:noFill/>
          <a:extLst/>
        </p:spPr>
        <p:txBody>
          <a:bodyPr/>
          <a:lstStyle/>
          <a:p>
            <a:pPr algn="ctr"/>
            <a:r>
              <a:rPr lang="en-US" sz="3200" dirty="0" smtClean="0">
                <a:solidFill>
                  <a:srgbClr val="7030A0"/>
                </a:solidFill>
                <a:latin typeface="Arial" pitchFamily="34" charset="0"/>
              </a:rPr>
              <a:t>32. Department Presentation</a:t>
            </a:r>
            <a:br>
              <a:rPr lang="en-US" sz="3200" dirty="0" smtClean="0">
                <a:solidFill>
                  <a:srgbClr val="7030A0"/>
                </a:solidFill>
                <a:latin typeface="Arial" pitchFamily="34" charset="0"/>
              </a:rPr>
            </a:br>
            <a:r>
              <a:rPr lang="en-US" sz="3200" dirty="0" smtClean="0">
                <a:solidFill>
                  <a:srgbClr val="7030A0"/>
                </a:solidFill>
                <a:latin typeface="Arial" pitchFamily="34" charset="0"/>
              </a:rPr>
              <a:t>in </a:t>
            </a:r>
            <a:r>
              <a:rPr lang="en-US" sz="3200" dirty="0">
                <a:solidFill>
                  <a:srgbClr val="7030A0"/>
                </a:solidFill>
                <a:latin typeface="Arial" pitchFamily="34" charset="0"/>
              </a:rPr>
              <a:t>the Operating Budget </a:t>
            </a:r>
            <a:r>
              <a:rPr lang="en-US" sz="3200" dirty="0" smtClean="0">
                <a:solidFill>
                  <a:srgbClr val="7030A0"/>
                </a:solidFill>
                <a:latin typeface="Arial" pitchFamily="34" charset="0"/>
              </a:rPr>
              <a:t>Document</a:t>
            </a:r>
            <a:endParaRPr lang="en-US" sz="3200" dirty="0">
              <a:solidFill>
                <a:srgbClr val="7030A0"/>
              </a:solidFill>
              <a:latin typeface="Arial" pitchFamily="34" charset="0"/>
            </a:endParaRPr>
          </a:p>
        </p:txBody>
      </p:sp>
      <p:sp>
        <p:nvSpPr>
          <p:cNvPr id="436227" name="Rectangle 3"/>
          <p:cNvSpPr>
            <a:spLocks noGrp="1" noChangeArrowheads="1"/>
          </p:cNvSpPr>
          <p:nvPr>
            <p:ph type="body" idx="4294967295"/>
          </p:nvPr>
        </p:nvSpPr>
        <p:spPr bwMode="auto">
          <a:xfrm>
            <a:off x="418454" y="1765048"/>
            <a:ext cx="7887346" cy="4535047"/>
          </a:xfrm>
          <a:prstGeom prst="rect">
            <a:avLst/>
          </a:prstGeom>
          <a:noFill/>
          <a:extLst/>
        </p:spPr>
        <p:txBody>
          <a:bodyPr>
            <a:normAutofit/>
          </a:bodyPr>
          <a:lstStyle/>
          <a:p>
            <a:pPr>
              <a:buSzPct val="125000"/>
              <a:buFont typeface="Arial" panose="020B0604020202020204" pitchFamily="34" charset="0"/>
              <a:buChar char="•"/>
            </a:pPr>
            <a:r>
              <a:rPr lang="en-US" sz="2800" i="1" dirty="0" smtClean="0">
                <a:latin typeface="Arial" pitchFamily="34" charset="0"/>
              </a:rPr>
              <a:t>Staffing</a:t>
            </a:r>
            <a:r>
              <a:rPr lang="en-US" sz="2800" dirty="0">
                <a:latin typeface="Arial" pitchFamily="34" charset="0"/>
              </a:rPr>
              <a:t>.  </a:t>
            </a:r>
            <a:r>
              <a:rPr lang="en-US" sz="2800" dirty="0" smtClean="0">
                <a:latin typeface="Arial" pitchFamily="34" charset="0"/>
              </a:rPr>
              <a:t>Two options --  1) organization </a:t>
            </a:r>
            <a:r>
              <a:rPr lang="en-US" sz="2800" dirty="0">
                <a:latin typeface="Arial" pitchFamily="34" charset="0"/>
              </a:rPr>
              <a:t>chart </a:t>
            </a:r>
            <a:r>
              <a:rPr lang="en-US" sz="2800" dirty="0" smtClean="0">
                <a:latin typeface="Arial" pitchFamily="34" charset="0"/>
              </a:rPr>
              <a:t>as a supplement </a:t>
            </a:r>
            <a:r>
              <a:rPr lang="en-US" sz="2800" dirty="0">
                <a:latin typeface="Arial" pitchFamily="34" charset="0"/>
              </a:rPr>
              <a:t>the </a:t>
            </a:r>
            <a:r>
              <a:rPr lang="en-US" sz="2800" dirty="0" smtClean="0">
                <a:latin typeface="Arial" pitchFamily="34" charset="0"/>
              </a:rPr>
              <a:t>overall organization </a:t>
            </a:r>
            <a:r>
              <a:rPr lang="en-US" sz="2800" dirty="0">
                <a:latin typeface="Arial" pitchFamily="34" charset="0"/>
              </a:rPr>
              <a:t>chart of the </a:t>
            </a:r>
            <a:r>
              <a:rPr lang="en-US" sz="2800" dirty="0" smtClean="0">
                <a:latin typeface="Arial" pitchFamily="34" charset="0"/>
              </a:rPr>
              <a:t>government, or 2) brief </a:t>
            </a:r>
            <a:r>
              <a:rPr lang="en-US" sz="2800" dirty="0">
                <a:latin typeface="Arial" pitchFamily="34" charset="0"/>
              </a:rPr>
              <a:t>schedule </a:t>
            </a:r>
            <a:r>
              <a:rPr lang="en-US" sz="2800" dirty="0" smtClean="0">
                <a:latin typeface="Arial" pitchFamily="34" charset="0"/>
              </a:rPr>
              <a:t>summary of headcount </a:t>
            </a:r>
            <a:r>
              <a:rPr lang="en-US" sz="2800" dirty="0">
                <a:latin typeface="Arial" pitchFamily="34" charset="0"/>
              </a:rPr>
              <a:t>over a period of time (including the upcoming budget </a:t>
            </a:r>
            <a:r>
              <a:rPr lang="en-US" sz="2800" dirty="0" smtClean="0">
                <a:latin typeface="Arial" pitchFamily="34" charset="0"/>
              </a:rPr>
              <a:t>year</a:t>
            </a:r>
            <a:endParaRPr lang="en-US" sz="2800" dirty="0">
              <a:latin typeface="Arial" pitchFamily="34" charset="0"/>
            </a:endParaRPr>
          </a:p>
          <a:p>
            <a:pPr>
              <a:buSzPct val="125000"/>
              <a:buFont typeface="Arial" panose="020B0604020202020204" pitchFamily="34" charset="0"/>
              <a:buChar char="•"/>
            </a:pPr>
            <a:r>
              <a:rPr lang="en-US" sz="2800" i="1" dirty="0" smtClean="0">
                <a:latin typeface="Arial" pitchFamily="34" charset="0"/>
              </a:rPr>
              <a:t>Prioritization/Goals </a:t>
            </a:r>
            <a:r>
              <a:rPr lang="en-US" sz="2800" i="1" dirty="0">
                <a:latin typeface="Arial" pitchFamily="34" charset="0"/>
              </a:rPr>
              <a:t>and Objectives</a:t>
            </a:r>
            <a:r>
              <a:rPr lang="en-US" sz="2800" dirty="0">
                <a:latin typeface="Arial" pitchFamily="34" charset="0"/>
              </a:rPr>
              <a:t>. </a:t>
            </a:r>
          </a:p>
          <a:p>
            <a:pPr>
              <a:buSzPct val="125000"/>
              <a:buFont typeface="Arial" panose="020B0604020202020204" pitchFamily="34" charset="0"/>
              <a:buChar char="•"/>
            </a:pPr>
            <a:r>
              <a:rPr lang="en-US" sz="2800" i="1" dirty="0" smtClean="0">
                <a:latin typeface="Arial" pitchFamily="34" charset="0"/>
              </a:rPr>
              <a:t>Performance Measures</a:t>
            </a:r>
            <a:r>
              <a:rPr lang="en-US" sz="2800" dirty="0">
                <a:latin typeface="Arial" pitchFamily="34" charset="0"/>
              </a:rPr>
              <a:t>. </a:t>
            </a:r>
            <a:r>
              <a:rPr lang="en-US" sz="2800" dirty="0" smtClean="0">
                <a:latin typeface="Arial" pitchFamily="34" charset="0"/>
              </a:rPr>
              <a:t> Sometimes tied to government-wide strategic plan</a:t>
            </a:r>
            <a:endParaRPr lang="en-US" sz="2800" dirty="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95</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283043301"/>
      </p:ext>
    </p:extLst>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1" name="Text Box 3"/>
          <p:cNvSpPr txBox="1">
            <a:spLocks noChangeArrowheads="1"/>
          </p:cNvSpPr>
          <p:nvPr/>
        </p:nvSpPr>
        <p:spPr bwMode="auto">
          <a:xfrm>
            <a:off x="7391400" y="190196"/>
            <a:ext cx="1066800" cy="45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200" dirty="0">
                <a:latin typeface="Times New Roman" pitchFamily="18" charset="0"/>
              </a:rPr>
              <a:t>City of  </a:t>
            </a:r>
            <a:r>
              <a:rPr lang="en-US" sz="1200" dirty="0" smtClean="0">
                <a:latin typeface="Times New Roman" pitchFamily="18" charset="0"/>
              </a:rPr>
              <a:t>Cedar Rapids, IA.</a:t>
            </a:r>
            <a:endParaRPr lang="en-US" sz="1200" dirty="0">
              <a:latin typeface="Times New Roman" pitchFamily="18" charset="0"/>
            </a:endParaRPr>
          </a:p>
        </p:txBody>
      </p:sp>
      <p:sp>
        <p:nvSpPr>
          <p:cNvPr id="4" name="Slide Number Placeholder 3"/>
          <p:cNvSpPr txBox="1">
            <a:spLocks/>
          </p:cNvSpPr>
          <p:nvPr/>
        </p:nvSpPr>
        <p:spPr>
          <a:xfrm>
            <a:off x="8531788" y="5648960"/>
            <a:ext cx="54864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z="1600" smtClean="0">
                <a:solidFill>
                  <a:schemeClr val="bg1"/>
                </a:solidFill>
              </a:rPr>
              <a:pPr/>
              <a:t>96</a:t>
            </a:fld>
            <a:endParaRPr lang="en-US" sz="1600"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627" y="0"/>
            <a:ext cx="7380973" cy="6857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391886" cy="457200"/>
          </a:xfrm>
          <a:prstGeom prst="rect">
            <a:avLst/>
          </a:prstGeom>
        </p:spPr>
      </p:pic>
    </p:spTree>
    <p:extLst>
      <p:ext uri="{BB962C8B-B14F-4D97-AF65-F5344CB8AC3E}">
        <p14:creationId xmlns:p14="http://schemas.microsoft.com/office/powerpoint/2010/main" val="3771129233"/>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ChangeArrowheads="1"/>
          </p:cNvSpPr>
          <p:nvPr>
            <p:ph type="title" idx="4294967295"/>
          </p:nvPr>
        </p:nvSpPr>
        <p:spPr bwMode="auto">
          <a:xfrm>
            <a:off x="339739" y="403645"/>
            <a:ext cx="7966061"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smtClean="0">
                <a:solidFill>
                  <a:srgbClr val="7030A0"/>
                </a:solidFill>
                <a:latin typeface="Arial" pitchFamily="34" charset="0"/>
              </a:rPr>
              <a:t>33. Capital Budget Presentation</a:t>
            </a:r>
          </a:p>
        </p:txBody>
      </p:sp>
      <p:sp>
        <p:nvSpPr>
          <p:cNvPr id="374786" name="Rectangle 3"/>
          <p:cNvSpPr>
            <a:spLocks noGrp="1" noChangeArrowheads="1"/>
          </p:cNvSpPr>
          <p:nvPr>
            <p:ph type="body" idx="4294967295"/>
          </p:nvPr>
        </p:nvSpPr>
        <p:spPr bwMode="auto">
          <a:xfrm>
            <a:off x="388907" y="1704706"/>
            <a:ext cx="7764494" cy="4114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rmAutofit/>
          </a:bodyPr>
          <a:lstStyle/>
          <a:p>
            <a:pPr>
              <a:buSzPct val="125000"/>
              <a:buFontTx/>
              <a:buChar char="•"/>
            </a:pPr>
            <a:r>
              <a:rPr lang="en-US" sz="2800" dirty="0" smtClean="0">
                <a:latin typeface="Arial" pitchFamily="34" charset="0"/>
              </a:rPr>
              <a:t>Directly link to, and flow from, the multi-year capital improvement plan. </a:t>
            </a:r>
          </a:p>
          <a:p>
            <a:pPr>
              <a:buSzPct val="125000"/>
              <a:buFontTx/>
              <a:buChar char="•"/>
            </a:pPr>
            <a:r>
              <a:rPr lang="en-US" sz="2800" dirty="0">
                <a:latin typeface="Arial" pitchFamily="34" charset="0"/>
              </a:rPr>
              <a:t>Define capital expenditure.</a:t>
            </a:r>
          </a:p>
          <a:p>
            <a:pPr>
              <a:buSzPct val="125000"/>
              <a:buFontTx/>
              <a:buChar char="•"/>
            </a:pPr>
            <a:r>
              <a:rPr lang="en-US" sz="2800" dirty="0" smtClean="0">
                <a:latin typeface="Arial" pitchFamily="34" charset="0"/>
              </a:rPr>
              <a:t>Place in a distinct section of the document.</a:t>
            </a:r>
          </a:p>
          <a:p>
            <a:pPr>
              <a:buSzPct val="125000"/>
              <a:buFontTx/>
              <a:buChar char="•"/>
            </a:pPr>
            <a:r>
              <a:rPr lang="en-US" sz="2800" dirty="0" smtClean="0">
                <a:latin typeface="Arial" pitchFamily="34" charset="0"/>
              </a:rPr>
              <a:t>Focus presentation on financial sources and uses for both upcoming budget year and for multi-year plan.</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97</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2136760562"/>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ChangeArrowheads="1"/>
          </p:cNvSpPr>
          <p:nvPr>
            <p:ph type="title" idx="4294967295"/>
          </p:nvPr>
        </p:nvSpPr>
        <p:spPr bwMode="auto">
          <a:xfrm>
            <a:off x="339739" y="403645"/>
            <a:ext cx="8042261"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a:solidFill>
                  <a:srgbClr val="7030A0"/>
                </a:solidFill>
                <a:latin typeface="Arial" pitchFamily="34" charset="0"/>
              </a:rPr>
              <a:t>33. Capital Budget Presentation</a:t>
            </a:r>
            <a:endParaRPr lang="en-US" sz="3200" dirty="0" smtClean="0">
              <a:solidFill>
                <a:srgbClr val="7030A0"/>
              </a:solidFill>
              <a:latin typeface="Arial" pitchFamily="34" charset="0"/>
            </a:endParaRPr>
          </a:p>
        </p:txBody>
      </p:sp>
      <p:sp>
        <p:nvSpPr>
          <p:cNvPr id="374786" name="Rectangle 3"/>
          <p:cNvSpPr>
            <a:spLocks noGrp="1" noChangeArrowheads="1"/>
          </p:cNvSpPr>
          <p:nvPr>
            <p:ph type="body" idx="4294967295"/>
          </p:nvPr>
        </p:nvSpPr>
        <p:spPr bwMode="auto">
          <a:xfrm>
            <a:off x="388907" y="1704706"/>
            <a:ext cx="7916894" cy="383345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buSzPct val="125000"/>
              <a:buFontTx/>
              <a:buChar char="•"/>
            </a:pPr>
            <a:r>
              <a:rPr lang="en-US" sz="2800" dirty="0" smtClean="0">
                <a:latin typeface="Arial" pitchFamily="34" charset="0"/>
              </a:rPr>
              <a:t>Communicate the decision making process.</a:t>
            </a:r>
          </a:p>
          <a:p>
            <a:pPr lvl="1">
              <a:lnSpc>
                <a:spcPct val="90000"/>
              </a:lnSpc>
              <a:buFont typeface="Wingdings" panose="05000000000000000000" pitchFamily="2" charset="2"/>
              <a:buChar char="§"/>
            </a:pPr>
            <a:r>
              <a:rPr lang="en-US" sz="2400" dirty="0" smtClean="0">
                <a:latin typeface="Arial" pitchFamily="34" charset="0"/>
              </a:rPr>
              <a:t>Calendar juxtaposed with operating budget schedule and statutory deadlines</a:t>
            </a:r>
            <a:endParaRPr lang="en-US" sz="24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Criteria for prioritization</a:t>
            </a:r>
            <a:endParaRPr lang="en-US" sz="24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Schedule for reporting status and completion dates</a:t>
            </a:r>
          </a:p>
          <a:p>
            <a:pPr>
              <a:buSzPct val="125000"/>
              <a:buFontTx/>
              <a:buChar char="•"/>
            </a:pPr>
            <a:r>
              <a:rPr lang="en-US" sz="2800" dirty="0">
                <a:latin typeface="Arial" pitchFamily="34" charset="0"/>
              </a:rPr>
              <a:t> </a:t>
            </a:r>
            <a:r>
              <a:rPr lang="en-US" sz="2800" dirty="0" smtClean="0">
                <a:latin typeface="Arial" pitchFamily="34" charset="0"/>
              </a:rPr>
              <a:t>Identify projects as recurring or non-recurring</a:t>
            </a:r>
            <a:endParaRPr lang="en-US" sz="2800" dirty="0">
              <a:latin typeface="Arial" pitchFamily="34" charset="0"/>
            </a:endParaRPr>
          </a:p>
          <a:p>
            <a:pPr lvl="1">
              <a:lnSpc>
                <a:spcPct val="90000"/>
              </a:lnSpc>
              <a:buFont typeface="Wingdings" panose="05000000000000000000" pitchFamily="2" charset="2"/>
              <a:buChar char="§"/>
            </a:pPr>
            <a:r>
              <a:rPr lang="en-US" sz="2400" dirty="0" smtClean="0">
                <a:latin typeface="Arial" pitchFamily="34" charset="0"/>
              </a:rPr>
              <a:t>Greater detail for non-routine projects</a:t>
            </a:r>
            <a:endParaRPr lang="en-US" sz="2400" dirty="0">
              <a:latin typeface="Arial" pitchFamily="34" charset="0"/>
            </a:endParaRPr>
          </a:p>
          <a:p>
            <a:pPr marL="0" indent="0">
              <a:buSzPct val="125000"/>
              <a:buNone/>
            </a:pPr>
            <a:endParaRPr lang="en-US" dirty="0" smtClean="0">
              <a:latin typeface="Arial" pitchFamily="34" charset="0"/>
            </a:endParaRP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98</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1394856160"/>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ChangeArrowheads="1"/>
          </p:cNvSpPr>
          <p:nvPr>
            <p:ph type="title" idx="4294967295"/>
          </p:nvPr>
        </p:nvSpPr>
        <p:spPr bwMode="auto">
          <a:xfrm>
            <a:off x="339739" y="403645"/>
            <a:ext cx="7889861"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lstStyle/>
          <a:p>
            <a:pPr algn="ctr"/>
            <a:r>
              <a:rPr lang="en-US" sz="3200" dirty="0">
                <a:solidFill>
                  <a:srgbClr val="7030A0"/>
                </a:solidFill>
                <a:latin typeface="Arial" pitchFamily="34" charset="0"/>
              </a:rPr>
              <a:t>33. Capital Budget Presentation</a:t>
            </a:r>
            <a:endParaRPr lang="en-US" sz="3200" dirty="0" smtClean="0">
              <a:solidFill>
                <a:srgbClr val="7030A0"/>
              </a:solidFill>
              <a:latin typeface="Arial" pitchFamily="34" charset="0"/>
            </a:endParaRPr>
          </a:p>
        </p:txBody>
      </p:sp>
      <p:sp>
        <p:nvSpPr>
          <p:cNvPr id="374786" name="Rectangle 3"/>
          <p:cNvSpPr>
            <a:spLocks noGrp="1" noChangeArrowheads="1"/>
          </p:cNvSpPr>
          <p:nvPr>
            <p:ph type="body" idx="4294967295"/>
          </p:nvPr>
        </p:nvSpPr>
        <p:spPr bwMode="auto">
          <a:xfrm>
            <a:off x="388907" y="1704706"/>
            <a:ext cx="7459694" cy="327273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25000" tIns="12500" rIns="25000" bIns="12500">
            <a:noAutofit/>
          </a:bodyPr>
          <a:lstStyle/>
          <a:p>
            <a:pPr>
              <a:buSzPct val="125000"/>
              <a:buFontTx/>
              <a:buChar char="•"/>
            </a:pPr>
            <a:r>
              <a:rPr lang="en-US" sz="2800" dirty="0" smtClean="0">
                <a:latin typeface="Arial" pitchFamily="34" charset="0"/>
              </a:rPr>
              <a:t>Include detail for each major project.</a:t>
            </a:r>
          </a:p>
          <a:p>
            <a:pPr lvl="1">
              <a:lnSpc>
                <a:spcPct val="90000"/>
              </a:lnSpc>
              <a:buFont typeface="Wingdings" panose="05000000000000000000" pitchFamily="2" charset="2"/>
              <a:buChar char="§"/>
            </a:pPr>
            <a:r>
              <a:rPr lang="en-US" sz="2400" i="1" dirty="0" smtClean="0">
                <a:latin typeface="Arial" pitchFamily="34" charset="0"/>
              </a:rPr>
              <a:t>Concise description </a:t>
            </a:r>
            <a:r>
              <a:rPr lang="en-US" sz="2400" dirty="0" smtClean="0">
                <a:latin typeface="Arial" pitchFamily="34" charset="0"/>
              </a:rPr>
              <a:t>- purpose, funding sources, total project cost and current budget year cost</a:t>
            </a:r>
            <a:endParaRPr lang="en-US" sz="2400" dirty="0">
              <a:latin typeface="Arial" pitchFamily="34" charset="0"/>
            </a:endParaRPr>
          </a:p>
          <a:p>
            <a:pPr lvl="1">
              <a:lnSpc>
                <a:spcPct val="90000"/>
              </a:lnSpc>
              <a:buFont typeface="Wingdings" panose="05000000000000000000" pitchFamily="2" charset="2"/>
              <a:buChar char="§"/>
            </a:pPr>
            <a:r>
              <a:rPr lang="en-US" sz="2400" i="1" dirty="0" smtClean="0">
                <a:latin typeface="Arial" pitchFamily="34" charset="0"/>
              </a:rPr>
              <a:t>Timetable</a:t>
            </a:r>
            <a:r>
              <a:rPr lang="en-US" sz="2400" dirty="0" smtClean="0">
                <a:latin typeface="Arial" pitchFamily="34" charset="0"/>
              </a:rPr>
              <a:t>, including phases</a:t>
            </a:r>
            <a:endParaRPr lang="en-US" sz="2400" dirty="0">
              <a:latin typeface="Arial" pitchFamily="34" charset="0"/>
            </a:endParaRPr>
          </a:p>
          <a:p>
            <a:pPr lvl="1">
              <a:lnSpc>
                <a:spcPct val="90000"/>
              </a:lnSpc>
              <a:buFont typeface="Wingdings" panose="05000000000000000000" pitchFamily="2" charset="2"/>
              <a:buChar char="§"/>
            </a:pPr>
            <a:r>
              <a:rPr lang="en-US" sz="2400" i="1" dirty="0" smtClean="0">
                <a:latin typeface="Arial" pitchFamily="34" charset="0"/>
              </a:rPr>
              <a:t>Graphic illustrations </a:t>
            </a:r>
            <a:r>
              <a:rPr lang="en-US" sz="2400" dirty="0" smtClean="0">
                <a:latin typeface="Arial" pitchFamily="34" charset="0"/>
              </a:rPr>
              <a:t>– photos, maps</a:t>
            </a:r>
          </a:p>
          <a:p>
            <a:pPr lvl="1">
              <a:lnSpc>
                <a:spcPct val="90000"/>
              </a:lnSpc>
              <a:buFont typeface="Wingdings" panose="05000000000000000000" pitchFamily="2" charset="2"/>
              <a:buChar char="§"/>
            </a:pPr>
            <a:r>
              <a:rPr lang="en-US" sz="2400" i="1" dirty="0" smtClean="0">
                <a:latin typeface="Arial" pitchFamily="34" charset="0"/>
              </a:rPr>
              <a:t>Links to other organizational plans</a:t>
            </a:r>
          </a:p>
          <a:p>
            <a:pPr lvl="1">
              <a:lnSpc>
                <a:spcPct val="90000"/>
              </a:lnSpc>
              <a:buFont typeface="Wingdings" panose="05000000000000000000" pitchFamily="2" charset="2"/>
              <a:buChar char="§"/>
            </a:pPr>
            <a:r>
              <a:rPr lang="en-US" sz="2400" i="1" dirty="0" smtClean="0">
                <a:latin typeface="Arial" pitchFamily="34" charset="0"/>
              </a:rPr>
              <a:t>Operating</a:t>
            </a:r>
            <a:r>
              <a:rPr lang="en-US" sz="2400" dirty="0" smtClean="0">
                <a:latin typeface="Arial" pitchFamily="34" charset="0"/>
              </a:rPr>
              <a:t> </a:t>
            </a:r>
            <a:r>
              <a:rPr lang="en-US" sz="2400" i="1" dirty="0" smtClean="0">
                <a:latin typeface="Arial" pitchFamily="34" charset="0"/>
              </a:rPr>
              <a:t>impacts</a:t>
            </a:r>
            <a:r>
              <a:rPr lang="en-US" sz="2400" dirty="0" smtClean="0">
                <a:latin typeface="Arial" pitchFamily="34" charset="0"/>
              </a:rPr>
              <a:t>, described and quantified</a:t>
            </a:r>
          </a:p>
          <a:p>
            <a:pPr lvl="1">
              <a:lnSpc>
                <a:spcPct val="90000"/>
              </a:lnSpc>
              <a:buFont typeface="Wingdings" panose="05000000000000000000" pitchFamily="2" charset="2"/>
              <a:buChar char="§"/>
            </a:pPr>
            <a:r>
              <a:rPr lang="en-US" sz="2400" dirty="0" smtClean="0">
                <a:latin typeface="Arial" pitchFamily="34" charset="0"/>
              </a:rPr>
              <a:t>Additional info as links or references, avoiding excessive detail</a:t>
            </a:r>
          </a:p>
          <a:p>
            <a:pPr marL="0" indent="0">
              <a:buSzPct val="125000"/>
              <a:buNone/>
            </a:pPr>
            <a:r>
              <a:rPr lang="en-US" dirty="0" smtClean="0">
                <a:latin typeface="Arial" pitchFamily="34" charset="0"/>
              </a:rPr>
              <a:t> </a:t>
            </a:r>
          </a:p>
        </p:txBody>
      </p:sp>
      <p:sp>
        <p:nvSpPr>
          <p:cNvPr id="4" name="Slide Number Placeholder 3"/>
          <p:cNvSpPr txBox="1">
            <a:spLocks/>
          </p:cNvSpPr>
          <p:nvPr/>
        </p:nvSpPr>
        <p:spPr>
          <a:xfrm>
            <a:off x="8534400" y="5603240"/>
            <a:ext cx="609600" cy="396240"/>
          </a:xfrm>
          <a:prstGeom prst="bracketPair">
            <a:avLst>
              <a:gd name="adj" fmla="val 17949"/>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21A9B7-E04D-4410-BDA6-FC9AB8EB844D}" type="slidenum">
              <a:rPr lang="en-US" smtClean="0">
                <a:solidFill>
                  <a:schemeClr val="bg1"/>
                </a:solidFill>
              </a:rPr>
              <a:pPr/>
              <a:t>99</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03" y="152400"/>
            <a:ext cx="391888" cy="457200"/>
          </a:xfrm>
          <a:prstGeom prst="rect">
            <a:avLst/>
          </a:prstGeom>
        </p:spPr>
      </p:pic>
    </p:spTree>
    <p:extLst>
      <p:ext uri="{BB962C8B-B14F-4D97-AF65-F5344CB8AC3E}">
        <p14:creationId xmlns:p14="http://schemas.microsoft.com/office/powerpoint/2010/main" val="391944455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udget">
      <a:dk1>
        <a:srgbClr val="2F2B20"/>
      </a:dk1>
      <a:lt1>
        <a:srgbClr val="FFFFFF"/>
      </a:lt1>
      <a:dk2>
        <a:srgbClr val="00B050"/>
      </a:dk2>
      <a:lt2>
        <a:srgbClr val="00B050"/>
      </a:lt2>
      <a:accent1>
        <a:srgbClr val="00B050"/>
      </a:accent1>
      <a:accent2>
        <a:srgbClr val="9CBEBD"/>
      </a:accent2>
      <a:accent3>
        <a:srgbClr val="00B050"/>
      </a:accent3>
      <a:accent4>
        <a:srgbClr val="95A39D"/>
      </a:accent4>
      <a:accent5>
        <a:srgbClr val="00B050"/>
      </a:accent5>
      <a:accent6>
        <a:srgbClr val="00B050"/>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21187</TotalTime>
  <Words>5546</Words>
  <Application>Microsoft Office PowerPoint</Application>
  <PresentationFormat>On-screen Show (4:3)</PresentationFormat>
  <Paragraphs>1084</Paragraphs>
  <Slides>113</Slides>
  <Notes>86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113</vt:i4>
      </vt:variant>
    </vt:vector>
  </HeadingPairs>
  <TitlesOfParts>
    <vt:vector size="126" baseType="lpstr">
      <vt:lpstr>Andalus</vt:lpstr>
      <vt:lpstr>Arial</vt:lpstr>
      <vt:lpstr>Book Antiqua</vt:lpstr>
      <vt:lpstr>Calibri</vt:lpstr>
      <vt:lpstr>Cambria</vt:lpstr>
      <vt:lpstr>Courier New</vt:lpstr>
      <vt:lpstr>Helvetica</vt:lpstr>
      <vt:lpstr>Times New Roman</vt:lpstr>
      <vt:lpstr>TimesNewRoman</vt:lpstr>
      <vt:lpstr>Wingdings</vt:lpstr>
      <vt:lpstr>Adjacency</vt:lpstr>
      <vt:lpstr>Custom Design</vt:lpstr>
      <vt:lpstr>GFOA Training Powerpoint Template</vt:lpstr>
      <vt:lpstr>Best Practices in Budgeting Government Finance Officers Association of South Carolina   </vt:lpstr>
      <vt:lpstr>Instructor</vt:lpstr>
      <vt:lpstr>PowerPoint Presentation</vt:lpstr>
      <vt:lpstr>PowerPoint Presentation</vt:lpstr>
      <vt:lpstr>1. Adopting Financial Policies</vt:lpstr>
      <vt:lpstr>1. Adopting Financial Policies</vt:lpstr>
      <vt:lpstr>1. Adopting Financial Policies</vt:lpstr>
      <vt:lpstr>1. Adopting Financial Policies</vt:lpstr>
      <vt:lpstr>1. Adopting Financial Policies</vt:lpstr>
      <vt:lpstr>1. Adopting Financial Policies</vt:lpstr>
      <vt:lpstr>PowerPoint Presentation</vt:lpstr>
      <vt:lpstr>2. Determining the Appropriate Level of Unrestricted Fund Balance in the General Fund</vt:lpstr>
      <vt:lpstr>2. Determining the Appropriate Level of Unrestricted Fund Balance in the General Fund</vt:lpstr>
      <vt:lpstr>PowerPoint Presentation</vt:lpstr>
      <vt:lpstr>PowerPoint Presentation</vt:lpstr>
      <vt:lpstr>PowerPoint Presentation</vt:lpstr>
      <vt:lpstr>3. Determining the Appropriate Levels of Working Capital in Enterprise Funds</vt:lpstr>
      <vt:lpstr>PowerPoint Presentation</vt:lpstr>
      <vt:lpstr>PowerPoint Presentation</vt:lpstr>
      <vt:lpstr>4. Establishing Government Charges and Fees </vt:lpstr>
      <vt:lpstr>PowerPoint Presentation</vt:lpstr>
      <vt:lpstr>PowerPoint Presentation</vt:lpstr>
      <vt:lpstr>5. Establishing an Effective Grants Policy</vt:lpstr>
      <vt:lpstr>PowerPoint Presentation</vt:lpstr>
      <vt:lpstr>6. Creating a Comprehensive Risk Management Program</vt:lpstr>
      <vt:lpstr>6. Creating a Comprehensive Risk Management Program</vt:lpstr>
      <vt:lpstr>6. Creating a Comprehensive Risk Management Program</vt:lpstr>
      <vt:lpstr>7. Achieving a Structurally Balanced Budget</vt:lpstr>
      <vt:lpstr>PowerPoint Presentation</vt:lpstr>
      <vt:lpstr>PowerPoint Presentation</vt:lpstr>
      <vt:lpstr>8. Business Preparedness and Continuity Guidelines</vt:lpstr>
      <vt:lpstr>8. Business Preparedness and Continuity Guidelines</vt:lpstr>
      <vt:lpstr>PowerPoint Presentation</vt:lpstr>
      <vt:lpstr>9. The Public Finance Officers Role in Fiscal Sustainability</vt:lpstr>
      <vt:lpstr>PowerPoint Presentation</vt:lpstr>
      <vt:lpstr>10. The Public Finance Officers Role in Collective Bargaining</vt:lpstr>
      <vt:lpstr>10. The Public Finance Officers Role in Collective Bargaining</vt:lpstr>
      <vt:lpstr>11. Key Issues in Succession Planning</vt:lpstr>
      <vt:lpstr>11. Key Issues in Succession Planning</vt:lpstr>
      <vt:lpstr>PowerPoint Presentation</vt:lpstr>
      <vt:lpstr>PowerPoint Presentation</vt:lpstr>
      <vt:lpstr>PowerPoint Presentation</vt:lpstr>
      <vt:lpstr>PowerPoint Presentation</vt:lpstr>
      <vt:lpstr>PowerPoint Presentation</vt:lpstr>
      <vt:lpstr>PowerPoint Presentation</vt:lpstr>
      <vt:lpstr>14. Establishment of Strategic Plans </vt:lpstr>
      <vt:lpstr>PowerPoint Presentation</vt:lpstr>
      <vt:lpstr>PowerPoint Presentation</vt:lpstr>
      <vt:lpstr>15. National Advisory Council on State and Local Budgeting </vt:lpstr>
      <vt:lpstr>16. Long-Term Financial Planning</vt:lpstr>
      <vt:lpstr>PowerPoint Presentation</vt:lpstr>
      <vt:lpstr>PowerPoint Presentation</vt:lpstr>
      <vt:lpstr>PowerPoint Presentation</vt:lpstr>
      <vt:lpstr>PowerPoint Presentation</vt:lpstr>
      <vt:lpstr>18. Performance Management</vt:lpstr>
      <vt:lpstr>18. Performance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Financial Forecasting in the Budget Preparation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 Strategies for Managing Health-Care Costs</vt:lpstr>
      <vt:lpstr>PowerPoint Presentation</vt:lpstr>
      <vt:lpstr>PowerPoint Presentation</vt:lpstr>
      <vt:lpstr>26. Evaluating Service Delivery Alternatives</vt:lpstr>
      <vt:lpstr>26.  Evaluating Service Delivery Alternatives</vt:lpstr>
      <vt:lpstr>26. Evaluating Service Delivery Alternatives</vt:lpstr>
      <vt:lpstr>PowerPoint Presentation</vt:lpstr>
      <vt:lpstr>27. Measuring the Full Costs of Government Service</vt:lpstr>
      <vt:lpstr>28. Pricing Internal Services</vt:lpstr>
      <vt:lpstr>PowerPoint Presentation</vt:lpstr>
      <vt:lpstr>29. Presenting Official Financial Documents on Your Government’s Website</vt:lpstr>
      <vt:lpstr>PowerPoint Presentation</vt:lpstr>
      <vt:lpstr>PowerPoint Presentation</vt:lpstr>
      <vt:lpstr>PowerPoint Presentation</vt:lpstr>
      <vt:lpstr>30. Making the Budget Document Easier to Understand</vt:lpstr>
      <vt:lpstr>PowerPoint Presentation</vt:lpstr>
      <vt:lpstr>PowerPoint Presentation</vt:lpstr>
      <vt:lpstr>31. Accurately Displaying Total Expenditures in Budget Presentations</vt:lpstr>
      <vt:lpstr>32. Department Presentation in the Operating Budget Document</vt:lpstr>
      <vt:lpstr>32. Department Presentation in the Operating Budget Document</vt:lpstr>
      <vt:lpstr>PowerPoint Presentation</vt:lpstr>
      <vt:lpstr>33. Capital Budget Presentation</vt:lpstr>
      <vt:lpstr>33. Capital Budget Presentation</vt:lpstr>
      <vt:lpstr>33. Capital Budget Presentation</vt:lpstr>
      <vt:lpstr>33. Capital Budget Presentation</vt:lpstr>
      <vt:lpstr>33. Capital Budget Presentation</vt:lpstr>
      <vt:lpstr>PowerPoint Presentation</vt:lpstr>
      <vt:lpstr>PowerPoint Presentation</vt:lpstr>
      <vt:lpstr>34. The Statistical/Supplemental Section of Budget Document</vt:lpstr>
      <vt:lpstr>PowerPoint Presentation</vt:lpstr>
      <vt:lpstr>35. Basis of Accounting versus the Budgetary Basis</vt:lpstr>
      <vt:lpstr>36. Budget Monitoring</vt:lpstr>
      <vt:lpstr>36. Budget Monitoring</vt:lpstr>
      <vt:lpstr>36. Budget Monitoring</vt:lpstr>
      <vt:lpstr>36. Budget Monitoring</vt:lpstr>
      <vt:lpstr>36. Budget Monitoring</vt:lpstr>
      <vt:lpstr>36. Budget Monitoring</vt:lpstr>
      <vt:lpstr>36. Budget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guidance</dc:title>
  <dc:creator>JFishbein</dc:creator>
  <cp:lastModifiedBy>JAMES HAYES</cp:lastModifiedBy>
  <cp:revision>1192</cp:revision>
  <cp:lastPrinted>2017-10-17T18:23:19Z</cp:lastPrinted>
  <dcterms:created xsi:type="dcterms:W3CDTF">2014-04-30T15:53:57Z</dcterms:created>
  <dcterms:modified xsi:type="dcterms:W3CDTF">2019-10-10T16:53:37Z</dcterms:modified>
</cp:coreProperties>
</file>