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5" r:id="rId2"/>
    <p:sldId id="289" r:id="rId3"/>
    <p:sldId id="257" r:id="rId4"/>
    <p:sldId id="300" r:id="rId5"/>
    <p:sldId id="327" r:id="rId6"/>
    <p:sldId id="330" r:id="rId7"/>
    <p:sldId id="350" r:id="rId8"/>
    <p:sldId id="331" r:id="rId9"/>
    <p:sldId id="326" r:id="rId10"/>
    <p:sldId id="328" r:id="rId11"/>
    <p:sldId id="261" r:id="rId12"/>
    <p:sldId id="349" r:id="rId13"/>
    <p:sldId id="321" r:id="rId14"/>
    <p:sldId id="322" r:id="rId15"/>
    <p:sldId id="329" r:id="rId16"/>
    <p:sldId id="341" r:id="rId17"/>
    <p:sldId id="346" r:id="rId18"/>
    <p:sldId id="301" r:id="rId19"/>
    <p:sldId id="306" r:id="rId20"/>
    <p:sldId id="343" r:id="rId21"/>
    <p:sldId id="342" r:id="rId22"/>
    <p:sldId id="319" r:id="rId23"/>
    <p:sldId id="313" r:id="rId24"/>
    <p:sldId id="332" r:id="rId25"/>
    <p:sldId id="335" r:id="rId26"/>
    <p:sldId id="283" r:id="rId27"/>
    <p:sldId id="362" r:id="rId28"/>
    <p:sldId id="337" r:id="rId29"/>
    <p:sldId id="363" r:id="rId30"/>
    <p:sldId id="347" r:id="rId31"/>
    <p:sldId id="260" r:id="rId32"/>
    <p:sldId id="348" r:id="rId33"/>
    <p:sldId id="340" r:id="rId34"/>
    <p:sldId id="334" r:id="rId35"/>
    <p:sldId id="338" r:id="rId36"/>
    <p:sldId id="339" r:id="rId37"/>
    <p:sldId id="361" r:id="rId38"/>
    <p:sldId id="360" r:id="rId39"/>
    <p:sldId id="345" r:id="rId40"/>
    <p:sldId id="333" r:id="rId41"/>
    <p:sldId id="297" r:id="rId42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934">
          <p15:clr>
            <a:srgbClr val="A4A3A4"/>
          </p15:clr>
        </p15:guide>
        <p15:guide id="3" orient="horz" pos="74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20">
          <p15:clr>
            <a:srgbClr val="A4A3A4"/>
          </p15:clr>
        </p15:guide>
        <p15:guide id="7" pos="576">
          <p15:clr>
            <a:srgbClr val="A4A3A4"/>
          </p15:clr>
        </p15:guide>
        <p15:guide id="8" pos="7102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pak, Adrienne D" initials="TAD" lastIdx="1" clrIdx="0">
    <p:extLst>
      <p:ext uri="{19B8F6BF-5375-455C-9EA6-DF929625EA0E}">
        <p15:presenceInfo xmlns:p15="http://schemas.microsoft.com/office/powerpoint/2012/main" userId="Terpak, Adrienne 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21"/>
    <a:srgbClr val="E9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189" autoAdjust="0"/>
    <p:restoredTop sz="86410" autoAdjust="0"/>
  </p:normalViewPr>
  <p:slideViewPr>
    <p:cSldViewPr showGuides="1">
      <p:cViewPr varScale="1">
        <p:scale>
          <a:sx n="92" d="100"/>
          <a:sy n="92" d="100"/>
        </p:scale>
        <p:origin x="1230" y="78"/>
      </p:cViewPr>
      <p:guideLst>
        <p:guide orient="horz" pos="240"/>
        <p:guide orient="horz" pos="934"/>
        <p:guide orient="horz" pos="749"/>
        <p:guide orient="horz" pos="3888"/>
        <p:guide orient="horz" pos="2160"/>
        <p:guide pos="320"/>
        <p:guide pos="576"/>
        <p:guide pos="7102"/>
        <p:guide pos="3839"/>
      </p:guideLst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70"/>
    </p:cViewPr>
  </p:sorterViewPr>
  <p:notesViewPr>
    <p:cSldViewPr>
      <p:cViewPr varScale="1">
        <p:scale>
          <a:sx n="66" d="100"/>
          <a:sy n="66" d="100"/>
        </p:scale>
        <p:origin x="3330" y="6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ECBC33E-7492-47EF-814C-A80BE9487D9C}" type="datetimeFigureOut">
              <a:rPr lang="en-US"/>
              <a:t>10/11/2019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6C65778-D36A-4DB5-8AC3-355954F055D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2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47DF80-D345-4C6A-B0F8-E6F03195C21B}" type="datetimeFigureOut">
              <a:rPr lang="en-US"/>
              <a:pPr/>
              <a:t>10/11/2019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704850"/>
            <a:ext cx="6102350" cy="343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3499" y="4224814"/>
            <a:ext cx="6155478" cy="4459526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0625642-F0AF-4361-B339-24EC26CA9B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704850"/>
            <a:ext cx="61023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57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00063" y="704850"/>
            <a:ext cx="6102350" cy="3433763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01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704850"/>
            <a:ext cx="61023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00063" y="704850"/>
            <a:ext cx="6102350" cy="3433763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010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8475" y="703263"/>
            <a:ext cx="6105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8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8475" y="703263"/>
            <a:ext cx="6105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6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8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704850"/>
            <a:ext cx="61023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8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704850"/>
            <a:ext cx="61023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9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Abstract Image of Global Map over a Bar Chart" title="Abstract Image of Global Map over a Bar Chart">
            <a:extLst>
              <a:ext uri="{FF2B5EF4-FFF2-40B4-BE49-F238E27FC236}">
                <a16:creationId xmlns:a16="http://schemas.microsoft.com/office/drawing/2014/main" id="{A3D85057-07B6-447D-9962-26DF1CE08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773238"/>
            <a:ext cx="60658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4248"/>
            <a:ext cx="6399212" cy="642938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t>Type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79776"/>
            <a:ext cx="5969443" cy="56934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163D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Type Subtitle/Sub-brand/Business Here</a:t>
            </a:r>
          </a:p>
        </p:txBody>
      </p:sp>
      <p:pic>
        <p:nvPicPr>
          <p:cNvPr id="8" name="Picture 1693" descr="TD Logo BW" title="TD Logo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57188"/>
            <a:ext cx="2286000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94" descr="TD Logo" title="T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1000"/>
            <a:ext cx="231457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300" y="1482726"/>
            <a:ext cx="11091672" cy="43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00" y="5867400"/>
            <a:ext cx="11091672" cy="304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3949" y="1189038"/>
            <a:ext cx="1726750" cy="4983162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00" y="1189038"/>
            <a:ext cx="9200712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Picture 5" descr="TD Logo BW" title="TD Logo 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8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5" name="Picture 6" descr="TD Logo" title="T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4998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orest" title="Fore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700808"/>
            <a:ext cx="6742485" cy="44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8811A-B0B9-4F5D-B0DC-836250E98988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171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bstract Image of Global Map over a Bar Chart" title="Abstract Image of Global Map over a Bar Ch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773238"/>
            <a:ext cx="60658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4248"/>
            <a:ext cx="6400800" cy="642938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t>Type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79776"/>
            <a:ext cx="5969443" cy="34442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163D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Type Subtitle/Sub-brand/Business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2504"/>
            <a:ext cx="2651760" cy="296862"/>
          </a:xfr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163D2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latin typeface="+mj-lt"/>
              </a:defRPr>
            </a:lvl5pPr>
          </a:lstStyle>
          <a:p>
            <a:pPr lvl="0"/>
            <a:r>
              <a:t>Date</a:t>
            </a:r>
          </a:p>
        </p:txBody>
      </p:sp>
      <p:pic>
        <p:nvPicPr>
          <p:cNvPr id="13" name="Picture 1693" descr="TD Logo BW" title="TD Logo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57188"/>
            <a:ext cx="2286000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94" descr="TD Logo" title="T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1000"/>
            <a:ext cx="231457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122988" y="6381750"/>
            <a:ext cx="6065837" cy="0"/>
          </a:xfrm>
          <a:prstGeom prst="line">
            <a:avLst/>
          </a:prstGeom>
          <a:ln w="2540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3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998" y="1322389"/>
            <a:ext cx="8654912" cy="1252537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200" b="1" cap="none" baseline="0"/>
            </a:lvl1pPr>
          </a:lstStyle>
          <a:p>
            <a:r>
              <a:t>Type 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998" y="2698751"/>
            <a:ext cx="8654912" cy="714375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Section #1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pic>
        <p:nvPicPr>
          <p:cNvPr id="9" name="Picture 5" descr="TD Logo BW" title="TD Logo 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8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D Logo" title="T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4998" y="419100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00" y="1482726"/>
            <a:ext cx="5486400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299" y="1482726"/>
            <a:ext cx="5486400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00" y="1482725"/>
            <a:ext cx="548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300" y="2220912"/>
            <a:ext cx="5486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912" y="1482725"/>
            <a:ext cx="548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3912" y="2220912"/>
            <a:ext cx="5486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012" y="1482724"/>
            <a:ext cx="7239000" cy="46894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00" y="1482724"/>
            <a:ext cx="3705319" cy="4689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6766560"/>
            <a:ext cx="12188825" cy="91440"/>
          </a:xfrm>
          <a:prstGeom prst="rect">
            <a:avLst/>
          </a:prstGeom>
          <a:solidFill>
            <a:srgbClr val="00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00" y="1482726"/>
            <a:ext cx="11089399" cy="4689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51060" y="6573838"/>
            <a:ext cx="117973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A737B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300" y="6573838"/>
            <a:ext cx="6805427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6A737B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794" y="6573838"/>
            <a:ext cx="9258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63D22"/>
                </a:solidFill>
              </a:defRPr>
            </a:lvl1pPr>
          </a:lstStyle>
          <a:p>
            <a:fld id="{5CBDBD4D-7B7B-4EC0-AB6E-424933B04FED}" type="slidenum">
              <a:rPr/>
              <a:pPr/>
              <a:t>‹#›</a:t>
            </a:fld>
            <a:endParaRPr dirty="0"/>
          </a:p>
        </p:txBody>
      </p:sp>
      <p:pic>
        <p:nvPicPr>
          <p:cNvPr id="76" name="Picture 14" descr="TD Logo BW" title="TD Logo B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86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5" descr="TD Logo" title="TD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1146986" y="555625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"/>
          <p:cNvSpPr txBox="1"/>
          <p:nvPr userDrawn="1"/>
        </p:nvSpPr>
        <p:spPr>
          <a:xfrm>
            <a:off x="0" y="6533896"/>
            <a:ext cx="184731" cy="3554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>
              <a:lnSpc>
                <a:spcPct val="95000"/>
              </a:lnSpc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7744" indent="-237744" algn="l" defTabSz="914400" rtl="0" eaLnBrk="1" latinLnBrk="0" hangingPunct="1">
        <a:lnSpc>
          <a:spcPct val="95000"/>
        </a:lnSpc>
        <a:spcBef>
          <a:spcPts val="2600"/>
        </a:spcBef>
        <a:buClr>
          <a:schemeClr val="tx1"/>
        </a:buClr>
        <a:buSzPct val="80000"/>
        <a:buFont typeface="Wingdings" pitchFamily="2" charset="2"/>
        <a:buChar char="n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1480" indent="-173736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76072" indent="-164592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49808" indent="-173736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4400" indent="-164592" algn="l" defTabSz="914400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epersmedia/1375491645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5.sv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61.sv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hyperlink" Target="http://www.cisecurity.org/" TargetMode="External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3.sv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6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99.sv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trategictreasurer.com/2019-treasury-fraud-controls/" TargetMode="External"/><Relationship Id="rId3" Type="http://schemas.openxmlformats.org/officeDocument/2006/relationships/hyperlink" Target="http://www.ic3.gov/default.aspx" TargetMode="External"/><Relationship Id="rId7" Type="http://schemas.openxmlformats.org/officeDocument/2006/relationships/hyperlink" Target="https://www.tdbank.com/exc/pdf/tms/fraudprotection.pdf" TargetMode="External"/><Relationship Id="rId2" Type="http://schemas.openxmlformats.org/officeDocument/2006/relationships/hyperlink" Target="https://www.fbi.gov/investigate/cyb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dbank.com/popup/cm_secure_notify.html" TargetMode="External"/><Relationship Id="rId5" Type="http://schemas.openxmlformats.org/officeDocument/2006/relationships/hyperlink" Target="https://staysafeonline.org/" TargetMode="External"/><Relationship Id="rId4" Type="http://schemas.openxmlformats.org/officeDocument/2006/relationships/hyperlink" Target="https://www.infragard.org/" TargetMode="External"/><Relationship Id="rId9" Type="http://schemas.openxmlformats.org/officeDocument/2006/relationships/hyperlink" Target="https://www.nacha.org/sites/default/files/2019-06/2019%20Fraud%20Fact%20Sheet%20FINAL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ancynwilson.com/defining-your-business/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436889" TargetMode="Externa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4212" y="1871662"/>
            <a:ext cx="6400800" cy="642938"/>
          </a:xfrm>
        </p:spPr>
        <p:txBody>
          <a:bodyPr/>
          <a:lstStyle/>
          <a:p>
            <a:r>
              <a:rPr lang="en-CA" sz="3200" dirty="0"/>
              <a:t>Automating for the Future:</a:t>
            </a:r>
            <a:br>
              <a:rPr lang="en-CA" sz="3200" dirty="0"/>
            </a:br>
            <a:r>
              <a:rPr lang="en-CA" sz="3200" dirty="0"/>
              <a:t>The Payments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6612" y="3084576"/>
            <a:ext cx="1981200" cy="344424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>Presented to: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03212" y="6400800"/>
            <a:ext cx="2651760" cy="296862"/>
          </a:xfrm>
        </p:spPr>
        <p:txBody>
          <a:bodyPr/>
          <a:lstStyle/>
          <a:p>
            <a:pPr marL="0" indent="0">
              <a:buNone/>
            </a:pPr>
            <a:r>
              <a:rPr lang="en-CA" sz="1600" dirty="0"/>
              <a:t>October 15,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B32A2-3D7E-4EB9-8386-C788D9E1E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12" y="3429000"/>
            <a:ext cx="2286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AAF-E656-4611-A854-96CAAA21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the Customer Experience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EB654-DDF1-4F8F-B70A-A39EC963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F0613-3C88-45D6-AD41-E279E960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95" y="2798895"/>
            <a:ext cx="4099951" cy="1841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746B5-09A0-46CB-B433-C33C24CC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03" y="4602045"/>
            <a:ext cx="2444129" cy="1578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983E67-8B0D-4AE1-B1CF-5D37FF0B4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223" y="4623118"/>
            <a:ext cx="1961941" cy="19619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67E37E-9CAA-4B8B-AABB-3C888377C77F}"/>
              </a:ext>
            </a:extLst>
          </p:cNvPr>
          <p:cNvSpPr txBox="1"/>
          <p:nvPr/>
        </p:nvSpPr>
        <p:spPr>
          <a:xfrm>
            <a:off x="6847778" y="1197639"/>
            <a:ext cx="5116385" cy="3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/>
              <a:t>Change Drivers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671F20-5EB4-415C-BC21-AA02BE9AE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855" y="2040349"/>
            <a:ext cx="371219" cy="3703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375616-F013-41CC-9481-4D99479A9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311" y="1769951"/>
            <a:ext cx="585515" cy="7207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F34DAB-4426-47C4-B99E-3DFC7D8B9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032" y="1950324"/>
            <a:ext cx="690238" cy="623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E382E1-CC47-4D7F-AE38-0274A01B0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3810" y="1924060"/>
            <a:ext cx="353644" cy="6029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21BBE-E128-4EBA-ACF2-B4D6D97D3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6089" y="1918369"/>
            <a:ext cx="656972" cy="6893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4F30BB-2A99-4F08-AB81-5010424284DF}"/>
              </a:ext>
            </a:extLst>
          </p:cNvPr>
          <p:cNvSpPr txBox="1"/>
          <p:nvPr/>
        </p:nvSpPr>
        <p:spPr>
          <a:xfrm>
            <a:off x="455612" y="1207581"/>
            <a:ext cx="5181600" cy="3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/>
              <a:t>Customer Preferences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53D46B-F1F5-421E-B321-3A1455C6C6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14" y="2971800"/>
            <a:ext cx="1792198" cy="3455412"/>
          </a:xfrm>
          <a:prstGeom prst="rect">
            <a:avLst/>
          </a:prstGeom>
        </p:spPr>
      </p:pic>
      <p:pic>
        <p:nvPicPr>
          <p:cNvPr id="25" name="Picture 2" descr="Internet Minute 2019">
            <a:extLst>
              <a:ext uri="{FF2B5EF4-FFF2-40B4-BE49-F238E27FC236}">
                <a16:creationId xmlns:a16="http://schemas.microsoft.com/office/drawing/2014/main" id="{98DDE4D3-1CD8-48F5-AC00-65954C98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70" y="1683705"/>
            <a:ext cx="4332954" cy="50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54eacd2-3152-4284-a0bc-68a675e2bfa0@NAMP118">
            <a:extLst>
              <a:ext uri="{FF2B5EF4-FFF2-40B4-BE49-F238E27FC236}">
                <a16:creationId xmlns:a16="http://schemas.microsoft.com/office/drawing/2014/main" id="{FC165E5D-C545-4274-9256-B2D28A65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9" y="3315346"/>
            <a:ext cx="1466527" cy="29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7FFEF2-A649-4943-A2DE-4EC2DBBC19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785" y="1700129"/>
            <a:ext cx="1792199" cy="1310852"/>
          </a:xfrm>
          <a:prstGeom prst="rect">
            <a:avLst/>
          </a:prstGeom>
        </p:spPr>
      </p:pic>
      <p:sp>
        <p:nvSpPr>
          <p:cNvPr id="28" name="Text Box 7">
            <a:extLst>
              <a:ext uri="{FF2B5EF4-FFF2-40B4-BE49-F238E27FC236}">
                <a16:creationId xmlns:a16="http://schemas.microsoft.com/office/drawing/2014/main" id="{B95EB800-6BD4-4F1A-A9A7-7FF644D7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1905000"/>
            <a:ext cx="8654912" cy="1252537"/>
          </a:xfrm>
        </p:spPr>
        <p:txBody>
          <a:bodyPr/>
          <a:lstStyle/>
          <a:p>
            <a:r>
              <a:rPr lang="en-CA" sz="3600" dirty="0"/>
              <a:t>Future-proof your payables</a:t>
            </a:r>
            <a:r>
              <a:rPr lang="en-CA" dirty="0"/>
              <a:t/>
            </a:r>
            <a:br>
              <a:rPr lang="en-CA" dirty="0"/>
            </a:br>
            <a:r>
              <a:rPr lang="en-CA" sz="2800" b="0" dirty="0"/>
              <a:t>Automate Payments, Improve Working Capital, and Leverage Electronic Methods</a:t>
            </a:r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21678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22F81-93F6-45AE-9931-329BDEEF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</p:spPr>
        <p:txBody>
          <a:bodyPr/>
          <a:lstStyle/>
          <a:p>
            <a:r>
              <a:rPr lang="en-US" dirty="0"/>
              <a:t>The State of B2B Payments:</a:t>
            </a:r>
            <a:br>
              <a:rPr lang="en-US" dirty="0"/>
            </a:br>
            <a:r>
              <a:rPr lang="en-US" dirty="0"/>
              <a:t>The Paper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9F9E0-FB55-4C12-A330-CBCF606DE1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rgbClr val="6A737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931" y="3894827"/>
            <a:ext cx="1255626" cy="1255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947B9-750F-482E-B8D8-74D1B00A79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rgbClr val="6A737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624" y="3806323"/>
            <a:ext cx="1362047" cy="136431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06FD6B9-6C9B-4DEF-AF41-D87C5397353A}"/>
              </a:ext>
            </a:extLst>
          </p:cNvPr>
          <p:cNvSpPr txBox="1">
            <a:spLocks/>
          </p:cNvSpPr>
          <p:nvPr/>
        </p:nvSpPr>
        <p:spPr bwMode="auto">
          <a:xfrm>
            <a:off x="7322871" y="2951946"/>
            <a:ext cx="2345177" cy="105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33363" indent="-233363" algn="l" rtl="0" eaLnBrk="1" fontAlgn="base" hangingPunct="1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11163" indent="-1762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>
                <a:solidFill>
                  <a:schemeClr val="bg2"/>
                </a:solidFill>
                <a:latin typeface="+mn-lt"/>
              </a:defRPr>
            </a:lvl2pPr>
            <a:lvl3pPr marL="576263" indent="-1635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750888" indent="-1730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9175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13747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18319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22891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27463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rgbClr val="6A737B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businesses say eliminating paper or implementing AP automation is a top priority for 2019 and beyond.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B2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55C4C-7EA3-4FEC-9266-5A0C80C0A9FF}"/>
              </a:ext>
            </a:extLst>
          </p:cNvPr>
          <p:cNvSpPr txBox="1"/>
          <p:nvPr/>
        </p:nvSpPr>
        <p:spPr>
          <a:xfrm>
            <a:off x="2010435" y="2951946"/>
            <a:ext cx="2493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4B233"/>
                </a:solidFill>
                <a:cs typeface="Arial" charset="0"/>
              </a:rPr>
              <a:t>Less than 30% of businesses make more than 70% of their payments electronically</a:t>
            </a:r>
            <a:r>
              <a:rPr lang="en-US" sz="1400" b="1" baseline="30000" dirty="0">
                <a:solidFill>
                  <a:srgbClr val="34B233"/>
                </a:solidFill>
                <a:cs typeface="Arial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D9E06-8CA6-4D78-9B9A-5BB48EC23383}"/>
              </a:ext>
            </a:extLst>
          </p:cNvPr>
          <p:cNvSpPr txBox="1"/>
          <p:nvPr/>
        </p:nvSpPr>
        <p:spPr>
          <a:xfrm>
            <a:off x="4722812" y="2951946"/>
            <a:ext cx="2275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4B233"/>
                </a:solidFill>
                <a:cs typeface="Arial" charset="0"/>
              </a:rPr>
              <a:t>of organizations experienced BEC fraud in the past year, 8% suffered a loss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2540C4-C520-43C4-95C1-395C5435A441}"/>
              </a:ext>
            </a:extLst>
          </p:cNvPr>
          <p:cNvSpPr/>
          <p:nvPr/>
        </p:nvSpPr>
        <p:spPr>
          <a:xfrm>
            <a:off x="2698813" y="2146132"/>
            <a:ext cx="1327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34B233"/>
                </a:solidFill>
                <a:cs typeface="Arial" charset="0"/>
              </a:rPr>
              <a:t>30</a:t>
            </a:r>
            <a:r>
              <a:rPr lang="en-US" sz="4000" dirty="0">
                <a:solidFill>
                  <a:srgbClr val="34B233"/>
                </a:solidFill>
                <a:cs typeface="Arial" charset="0"/>
              </a:rPr>
              <a:t>%</a:t>
            </a:r>
            <a:endParaRPr lang="en-US" sz="4800" dirty="0">
              <a:solidFill>
                <a:srgbClr val="34B233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3FED2-8EF2-43E4-96F3-6C312E30223D}"/>
              </a:ext>
            </a:extLst>
          </p:cNvPr>
          <p:cNvSpPr/>
          <p:nvPr/>
        </p:nvSpPr>
        <p:spPr>
          <a:xfrm>
            <a:off x="5254508" y="2218128"/>
            <a:ext cx="1223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34B233"/>
                </a:solidFill>
                <a:cs typeface="Arial" charset="0"/>
              </a:rPr>
              <a:t>79</a:t>
            </a:r>
            <a:r>
              <a:rPr lang="en-US" sz="3600" dirty="0">
                <a:solidFill>
                  <a:srgbClr val="34B233"/>
                </a:solidFill>
                <a:cs typeface="Arial" charset="0"/>
              </a:rPr>
              <a:t>%</a:t>
            </a:r>
            <a:endParaRPr lang="en-US" sz="4400" dirty="0">
              <a:solidFill>
                <a:srgbClr val="34B233"/>
              </a:solidFill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AED31-05BE-4829-9BF5-B596BF5DCBC0}"/>
              </a:ext>
            </a:extLst>
          </p:cNvPr>
          <p:cNvSpPr/>
          <p:nvPr/>
        </p:nvSpPr>
        <p:spPr>
          <a:xfrm>
            <a:off x="7909425" y="2218127"/>
            <a:ext cx="1223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34B233"/>
                </a:solidFill>
                <a:cs typeface="Arial" charset="0"/>
              </a:rPr>
              <a:t>47</a:t>
            </a:r>
            <a:r>
              <a:rPr lang="en-US" sz="3600" dirty="0">
                <a:solidFill>
                  <a:srgbClr val="34B233"/>
                </a:solidFill>
                <a:cs typeface="Arial" charset="0"/>
              </a:rPr>
              <a:t>%</a:t>
            </a:r>
            <a:endParaRPr lang="en-US" sz="4400" dirty="0">
              <a:solidFill>
                <a:srgbClr val="34B233"/>
              </a:solidFill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214768-12FF-4479-B8FB-821EE0108F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rgbClr val="6A737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918" y="3835548"/>
            <a:ext cx="1305865" cy="13058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BF2A40E-692F-4140-8505-47C248C42751}"/>
              </a:ext>
            </a:extLst>
          </p:cNvPr>
          <p:cNvSpPr/>
          <p:nvPr/>
        </p:nvSpPr>
        <p:spPr>
          <a:xfrm>
            <a:off x="718540" y="5882688"/>
            <a:ext cx="7571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B2B Payments &amp; Working Capital Management Survey 2018, Strategic Treasurer, Bottomline Technologies &amp; Bank of America Merrill Lynch  </a:t>
            </a:r>
          </a:p>
          <a:p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2019 Strategic Treasurer Payment Fraud &amp; Controls Survey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3 2019 Ardent Partners State of ePayables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A1AA3500-3DBE-40B5-A1B0-DC94EA46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5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A3A9D3-4F90-4FE2-A635-3077877A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37" y="1371600"/>
            <a:ext cx="10625575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BAB3C-8680-48CA-939B-78311C8C37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0212" y="4421529"/>
            <a:ext cx="7058361" cy="17202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6DDD96-4A4E-4D47-B606-09D4469CCEE3}"/>
              </a:ext>
            </a:extLst>
          </p:cNvPr>
          <p:cNvSpPr/>
          <p:nvPr/>
        </p:nvSpPr>
        <p:spPr>
          <a:xfrm>
            <a:off x="912812" y="6161275"/>
            <a:ext cx="8086413" cy="213759"/>
          </a:xfrm>
          <a:prstGeom prst="rect">
            <a:avLst/>
          </a:prstGeom>
        </p:spPr>
        <p:txBody>
          <a:bodyPr wrap="square" lIns="89770" tIns="44886" rIns="89770" bIns="448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aseline="30000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1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RPMG Electronic Accounts Payable Benchmark Survey (2015</a:t>
            </a:r>
            <a:r>
              <a:rPr lang="en-US" sz="706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3705D16-3E68-414F-93E2-CBAD891D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5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Networks – why use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3BF30B-D6EE-472E-9E79-55F2AE077833}"/>
              </a:ext>
            </a:extLst>
          </p:cNvPr>
          <p:cNvSpPr/>
          <p:nvPr/>
        </p:nvSpPr>
        <p:spPr>
          <a:xfrm>
            <a:off x="4903499" y="3316420"/>
            <a:ext cx="2453000" cy="27795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  <a:p>
            <a:endParaRPr lang="en-US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Gather, authenticate, and store vendor payment information in a central, secure location</a:t>
            </a:r>
          </a:p>
          <a:p>
            <a:pPr marL="0" lvl="1"/>
            <a:endParaRPr lang="en-US" sz="14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Reduce exposure to check fraud with conversion to secure electronic payments.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3D3FBB-4AB9-4B15-8606-48A38549CF9E}"/>
              </a:ext>
            </a:extLst>
          </p:cNvPr>
          <p:cNvGrpSpPr/>
          <p:nvPr/>
        </p:nvGrpSpPr>
        <p:grpSpPr>
          <a:xfrm>
            <a:off x="4903499" y="1566567"/>
            <a:ext cx="2450368" cy="2243433"/>
            <a:chOff x="4903499" y="3962400"/>
            <a:chExt cx="2450368" cy="2243433"/>
          </a:xfrm>
        </p:grpSpPr>
        <p:sp>
          <p:nvSpPr>
            <p:cNvPr id="22" name="Flowchart: Off-page Connector 21">
              <a:extLst>
                <a:ext uri="{FF2B5EF4-FFF2-40B4-BE49-F238E27FC236}">
                  <a16:creationId xmlns:a16="http://schemas.microsoft.com/office/drawing/2014/main" id="{BDADCEE1-41D8-420B-952C-533F8CB632DB}"/>
                </a:ext>
              </a:extLst>
            </p:cNvPr>
            <p:cNvSpPr/>
            <p:nvPr/>
          </p:nvSpPr>
          <p:spPr>
            <a:xfrm>
              <a:off x="4903499" y="3962400"/>
              <a:ext cx="2450368" cy="2243433"/>
            </a:xfrm>
            <a:prstGeom prst="flowChartOffpageConnector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D27DC2-4702-4611-AC3C-172FCE488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27612" y="4221773"/>
              <a:ext cx="2209800" cy="134082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9E10497-366F-4835-BE6B-DF92E02D0B5B}"/>
              </a:ext>
            </a:extLst>
          </p:cNvPr>
          <p:cNvSpPr/>
          <p:nvPr/>
        </p:nvSpPr>
        <p:spPr>
          <a:xfrm>
            <a:off x="8213412" y="3316420"/>
            <a:ext cx="2453000" cy="27795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  <a:p>
            <a:endParaRPr lang="en-US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Monetize a greater portion of AP spend with rebate opportunity on virtual card and ACH.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Greater control over payment timing.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Transform AP to a revenue driver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56EC12-FF14-433C-8BA2-F1D3874DE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815" y="1560381"/>
            <a:ext cx="2450369" cy="22496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2079B1-D6B7-412F-AE7E-F6AF5F3BAB94}"/>
              </a:ext>
            </a:extLst>
          </p:cNvPr>
          <p:cNvSpPr/>
          <p:nvPr/>
        </p:nvSpPr>
        <p:spPr>
          <a:xfrm>
            <a:off x="1507812" y="3316420"/>
            <a:ext cx="2453000" cy="27795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  <a:p>
            <a:endParaRPr lang="en-US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Reduce the time AP staff spends on manual activities; free them up for value-add activities</a:t>
            </a:r>
          </a:p>
          <a:p>
            <a:pPr marL="231775" lvl="1" indent="-23177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US" sz="1400" dirty="0"/>
              <a:t>Cut down on overall AP payment processing costs and ensure optimal payment methods are used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42657C-DEA9-42C5-9D69-D80DA9280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724" y="1542189"/>
            <a:ext cx="2481287" cy="2249619"/>
          </a:xfrm>
          <a:prstGeom prst="rect">
            <a:avLst/>
          </a:prstGeom>
          <a:noFill/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0F2B1F7C-04C9-46BF-A0D1-0B2ABB86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8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77A-8D24-49A3-AB4F-32A0E8FE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76493-FEFE-4E1A-97BA-3BA411BB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3" y="1482726"/>
            <a:ext cx="10058399" cy="468947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To what extent have you automated your payment processes?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4CF53-2C33-45C4-887F-5B4C3AF0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8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C9D5-BAA9-4E46-BC9D-71F1426C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is Overworked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BA53B-673A-4F54-B4B6-81781BFC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4A39A5-A4A6-4957-A737-D5F5B8690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57974" r="22686" b="2465"/>
          <a:stretch/>
        </p:blipFill>
        <p:spPr bwMode="auto">
          <a:xfrm>
            <a:off x="6018212" y="1266968"/>
            <a:ext cx="5091112" cy="46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B503A-9EDF-4132-9EC4-71FE36E1A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38" y="1524000"/>
            <a:ext cx="4333875" cy="2867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CFE4D6-8E1B-43A7-96CE-E996F13201EA}"/>
              </a:ext>
            </a:extLst>
          </p:cNvPr>
          <p:cNvSpPr txBox="1"/>
          <p:nvPr/>
        </p:nvSpPr>
        <p:spPr>
          <a:xfrm>
            <a:off x="990138" y="4648200"/>
            <a:ext cx="4333875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Treasury is Overworked and Strained by Manual Processes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869A5-D97D-4654-AEB6-640BA2AE00F1}"/>
              </a:ext>
            </a:extLst>
          </p:cNvPr>
          <p:cNvSpPr txBox="1"/>
          <p:nvPr/>
        </p:nvSpPr>
        <p:spPr>
          <a:xfrm>
            <a:off x="836612" y="6248400"/>
            <a:ext cx="8229600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2019 Treasury Perspectives Survey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C49DB2-0E7C-4F0D-AF4C-50184E2E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942" y="6068352"/>
            <a:ext cx="2219136" cy="4206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307BF5-B7E7-4915-9A09-9DA437F7366D}"/>
              </a:ext>
            </a:extLst>
          </p:cNvPr>
          <p:cNvSpPr/>
          <p:nvPr/>
        </p:nvSpPr>
        <p:spPr>
          <a:xfrm>
            <a:off x="5865812" y="1143000"/>
            <a:ext cx="5638800" cy="1752600"/>
          </a:xfrm>
          <a:prstGeom prst="rect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9AD8C859-8F22-4F74-A96A-E5EFD58C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0ED685-FE90-4A5B-A1E9-E555EF61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8" y="1643063"/>
            <a:ext cx="8654912" cy="1252537"/>
          </a:xfrm>
        </p:spPr>
        <p:txBody>
          <a:bodyPr/>
          <a:lstStyle/>
          <a:p>
            <a:r>
              <a:rPr lang="en-CA" sz="4000" dirty="0"/>
              <a:t>Future-proof your receivables</a:t>
            </a:r>
            <a:r>
              <a:rPr lang="en-CA" dirty="0"/>
              <a:t/>
            </a:r>
            <a:br>
              <a:rPr lang="en-CA" dirty="0"/>
            </a:br>
            <a:r>
              <a:rPr lang="en-CA" b="0" dirty="0"/>
              <a:t>Automate Payments, Improve Working Capital, and Leverage Electronic 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7AA85-6C53-4556-B222-DCF7026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4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B95BFD-876A-42B3-8650-865D501B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</p:spPr>
        <p:txBody>
          <a:bodyPr/>
          <a:lstStyle/>
          <a:p>
            <a:r>
              <a:rPr lang="en-US" dirty="0"/>
              <a:t>Five Steps to Receivables Automation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7D8F6-9ADE-4ED5-8F02-BB48A1664E69}"/>
              </a:ext>
            </a:extLst>
          </p:cNvPr>
          <p:cNvSpPr/>
          <p:nvPr/>
        </p:nvSpPr>
        <p:spPr>
          <a:xfrm>
            <a:off x="903599" y="6289666"/>
            <a:ext cx="8086413" cy="199268"/>
          </a:xfrm>
          <a:prstGeom prst="rect">
            <a:avLst/>
          </a:prstGeom>
        </p:spPr>
        <p:txBody>
          <a:bodyPr wrap="square" lIns="89770" tIns="44886" rIns="89770" bIns="448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6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SOURCE: AFP Five Steps to Receivables Automation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FFB911-6BAF-43F4-ADC9-7EBF1615DA2C}"/>
              </a:ext>
            </a:extLst>
          </p:cNvPr>
          <p:cNvGrpSpPr/>
          <p:nvPr/>
        </p:nvGrpSpPr>
        <p:grpSpPr>
          <a:xfrm>
            <a:off x="1329594" y="1209092"/>
            <a:ext cx="9601200" cy="4724400"/>
            <a:chOff x="1329594" y="1209092"/>
            <a:chExt cx="9601200" cy="472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183D72-D531-4AEB-A814-1E3D1CAD4F16}"/>
                </a:ext>
              </a:extLst>
            </p:cNvPr>
            <p:cNvSpPr/>
            <p:nvPr/>
          </p:nvSpPr>
          <p:spPr>
            <a:xfrm>
              <a:off x="1329594" y="1209092"/>
              <a:ext cx="9601200" cy="4724400"/>
            </a:xfrm>
            <a:prstGeom prst="rect">
              <a:avLst/>
            </a:prstGeom>
            <a:noFill/>
          </p:spPr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A0B8B8D-DE5D-483F-8F6B-3A81F9DE3E96}"/>
                </a:ext>
              </a:extLst>
            </p:cNvPr>
            <p:cNvSpPr/>
            <p:nvPr/>
          </p:nvSpPr>
          <p:spPr>
            <a:xfrm rot="21600000">
              <a:off x="2165585" y="1209872"/>
              <a:ext cx="7929216" cy="762484"/>
            </a:xfrm>
            <a:custGeom>
              <a:avLst/>
              <a:gdLst>
                <a:gd name="connsiteX0" fmla="*/ 0 w 7929216"/>
                <a:gd name="connsiteY0" fmla="*/ 0 h 762482"/>
                <a:gd name="connsiteX1" fmla="*/ 7547975 w 7929216"/>
                <a:gd name="connsiteY1" fmla="*/ 0 h 762482"/>
                <a:gd name="connsiteX2" fmla="*/ 7929216 w 7929216"/>
                <a:gd name="connsiteY2" fmla="*/ 381241 h 762482"/>
                <a:gd name="connsiteX3" fmla="*/ 7547975 w 7929216"/>
                <a:gd name="connsiteY3" fmla="*/ 762482 h 762482"/>
                <a:gd name="connsiteX4" fmla="*/ 0 w 7929216"/>
                <a:gd name="connsiteY4" fmla="*/ 762482 h 762482"/>
                <a:gd name="connsiteX5" fmla="*/ 0 w 7929216"/>
                <a:gd name="connsiteY5" fmla="*/ 0 h 76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9216" h="762482">
                  <a:moveTo>
                    <a:pt x="7929216" y="762481"/>
                  </a:moveTo>
                  <a:lnTo>
                    <a:pt x="381241" y="762481"/>
                  </a:lnTo>
                  <a:lnTo>
                    <a:pt x="0" y="381241"/>
                  </a:lnTo>
                  <a:lnTo>
                    <a:pt x="381241" y="1"/>
                  </a:lnTo>
                  <a:lnTo>
                    <a:pt x="7929216" y="1"/>
                  </a:lnTo>
                  <a:lnTo>
                    <a:pt x="7929216" y="7624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853" tIns="106681" rIns="199136" bIns="10668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Analyze Current Payments Mix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D32921-BDC1-46EB-AE6D-34B8A025BF2B}"/>
                </a:ext>
              </a:extLst>
            </p:cNvPr>
            <p:cNvSpPr/>
            <p:nvPr/>
          </p:nvSpPr>
          <p:spPr>
            <a:xfrm>
              <a:off x="1902931" y="1209873"/>
              <a:ext cx="762482" cy="7624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3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D6F904-03D2-40B1-8D75-E1B0CC3A50A2}"/>
                </a:ext>
              </a:extLst>
            </p:cNvPr>
            <p:cNvSpPr/>
            <p:nvPr/>
          </p:nvSpPr>
          <p:spPr>
            <a:xfrm rot="21600000">
              <a:off x="2165585" y="2199961"/>
              <a:ext cx="7929216" cy="762484"/>
            </a:xfrm>
            <a:custGeom>
              <a:avLst/>
              <a:gdLst>
                <a:gd name="connsiteX0" fmla="*/ 0 w 7929216"/>
                <a:gd name="connsiteY0" fmla="*/ 0 h 762482"/>
                <a:gd name="connsiteX1" fmla="*/ 7547975 w 7929216"/>
                <a:gd name="connsiteY1" fmla="*/ 0 h 762482"/>
                <a:gd name="connsiteX2" fmla="*/ 7929216 w 7929216"/>
                <a:gd name="connsiteY2" fmla="*/ 381241 h 762482"/>
                <a:gd name="connsiteX3" fmla="*/ 7547975 w 7929216"/>
                <a:gd name="connsiteY3" fmla="*/ 762482 h 762482"/>
                <a:gd name="connsiteX4" fmla="*/ 0 w 7929216"/>
                <a:gd name="connsiteY4" fmla="*/ 762482 h 762482"/>
                <a:gd name="connsiteX5" fmla="*/ 0 w 7929216"/>
                <a:gd name="connsiteY5" fmla="*/ 0 h 76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9216" h="762482">
                  <a:moveTo>
                    <a:pt x="7929216" y="762481"/>
                  </a:moveTo>
                  <a:lnTo>
                    <a:pt x="381241" y="762481"/>
                  </a:lnTo>
                  <a:lnTo>
                    <a:pt x="0" y="381241"/>
                  </a:lnTo>
                  <a:lnTo>
                    <a:pt x="381241" y="1"/>
                  </a:lnTo>
                  <a:lnTo>
                    <a:pt x="7929216" y="1"/>
                  </a:lnTo>
                  <a:lnTo>
                    <a:pt x="7929216" y="7624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853" tIns="106681" rIns="199136" bIns="10668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Be Proactive about Electronic Receivables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C7009E-D869-4406-B386-F8ABC3F69431}"/>
                </a:ext>
              </a:extLst>
            </p:cNvPr>
            <p:cNvSpPr/>
            <p:nvPr/>
          </p:nvSpPr>
          <p:spPr>
            <a:xfrm>
              <a:off x="1902931" y="2199962"/>
              <a:ext cx="762482" cy="7624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D288EF-99C9-4656-81ED-92350E536E1B}"/>
                </a:ext>
              </a:extLst>
            </p:cNvPr>
            <p:cNvSpPr/>
            <p:nvPr/>
          </p:nvSpPr>
          <p:spPr>
            <a:xfrm rot="21600000">
              <a:off x="2165585" y="3190049"/>
              <a:ext cx="7929216" cy="762483"/>
            </a:xfrm>
            <a:custGeom>
              <a:avLst/>
              <a:gdLst>
                <a:gd name="connsiteX0" fmla="*/ 0 w 7929216"/>
                <a:gd name="connsiteY0" fmla="*/ 0 h 762482"/>
                <a:gd name="connsiteX1" fmla="*/ 7547975 w 7929216"/>
                <a:gd name="connsiteY1" fmla="*/ 0 h 762482"/>
                <a:gd name="connsiteX2" fmla="*/ 7929216 w 7929216"/>
                <a:gd name="connsiteY2" fmla="*/ 381241 h 762482"/>
                <a:gd name="connsiteX3" fmla="*/ 7547975 w 7929216"/>
                <a:gd name="connsiteY3" fmla="*/ 762482 h 762482"/>
                <a:gd name="connsiteX4" fmla="*/ 0 w 7929216"/>
                <a:gd name="connsiteY4" fmla="*/ 762482 h 762482"/>
                <a:gd name="connsiteX5" fmla="*/ 0 w 7929216"/>
                <a:gd name="connsiteY5" fmla="*/ 0 h 76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9216" h="762482">
                  <a:moveTo>
                    <a:pt x="7929216" y="762481"/>
                  </a:moveTo>
                  <a:lnTo>
                    <a:pt x="381241" y="762481"/>
                  </a:lnTo>
                  <a:lnTo>
                    <a:pt x="0" y="381241"/>
                  </a:lnTo>
                  <a:lnTo>
                    <a:pt x="381241" y="1"/>
                  </a:lnTo>
                  <a:lnTo>
                    <a:pt x="7929216" y="1"/>
                  </a:lnTo>
                  <a:lnTo>
                    <a:pt x="7929216" y="7624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853" tIns="106681" rIns="199136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Plan for Partial Payments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5E6ED3-C1A2-4338-88B4-C9728F50A8EA}"/>
                </a:ext>
              </a:extLst>
            </p:cNvPr>
            <p:cNvSpPr/>
            <p:nvPr/>
          </p:nvSpPr>
          <p:spPr>
            <a:xfrm>
              <a:off x="1902931" y="3190050"/>
              <a:ext cx="762482" cy="7624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6E2EC3-A8C2-40EB-986A-8D1A878437C8}"/>
                </a:ext>
              </a:extLst>
            </p:cNvPr>
            <p:cNvSpPr/>
            <p:nvPr/>
          </p:nvSpPr>
          <p:spPr>
            <a:xfrm rot="21600000">
              <a:off x="2165585" y="4180138"/>
              <a:ext cx="7929216" cy="762483"/>
            </a:xfrm>
            <a:custGeom>
              <a:avLst/>
              <a:gdLst>
                <a:gd name="connsiteX0" fmla="*/ 0 w 7929216"/>
                <a:gd name="connsiteY0" fmla="*/ 0 h 762482"/>
                <a:gd name="connsiteX1" fmla="*/ 7547975 w 7929216"/>
                <a:gd name="connsiteY1" fmla="*/ 0 h 762482"/>
                <a:gd name="connsiteX2" fmla="*/ 7929216 w 7929216"/>
                <a:gd name="connsiteY2" fmla="*/ 381241 h 762482"/>
                <a:gd name="connsiteX3" fmla="*/ 7547975 w 7929216"/>
                <a:gd name="connsiteY3" fmla="*/ 762482 h 762482"/>
                <a:gd name="connsiteX4" fmla="*/ 0 w 7929216"/>
                <a:gd name="connsiteY4" fmla="*/ 762482 h 762482"/>
                <a:gd name="connsiteX5" fmla="*/ 0 w 7929216"/>
                <a:gd name="connsiteY5" fmla="*/ 0 h 76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9216" h="762482">
                  <a:moveTo>
                    <a:pt x="7929216" y="762481"/>
                  </a:moveTo>
                  <a:lnTo>
                    <a:pt x="381241" y="762481"/>
                  </a:lnTo>
                  <a:lnTo>
                    <a:pt x="0" y="381241"/>
                  </a:lnTo>
                  <a:lnTo>
                    <a:pt x="381241" y="1"/>
                  </a:lnTo>
                  <a:lnTo>
                    <a:pt x="7929216" y="1"/>
                  </a:lnTo>
                  <a:lnTo>
                    <a:pt x="7929216" y="7624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853" tIns="106681" rIns="199136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Strengthen Data Matching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E28978-3D2D-404B-BBE3-60C40FABC248}"/>
                </a:ext>
              </a:extLst>
            </p:cNvPr>
            <p:cNvSpPr/>
            <p:nvPr/>
          </p:nvSpPr>
          <p:spPr>
            <a:xfrm>
              <a:off x="1903411" y="4180139"/>
              <a:ext cx="762482" cy="7624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0B77E7-AF31-404C-8C54-95787CDEAA84}"/>
                </a:ext>
              </a:extLst>
            </p:cNvPr>
            <p:cNvSpPr/>
            <p:nvPr/>
          </p:nvSpPr>
          <p:spPr>
            <a:xfrm rot="21600000">
              <a:off x="2165585" y="5170227"/>
              <a:ext cx="7929216" cy="762483"/>
            </a:xfrm>
            <a:custGeom>
              <a:avLst/>
              <a:gdLst>
                <a:gd name="connsiteX0" fmla="*/ 0 w 7929216"/>
                <a:gd name="connsiteY0" fmla="*/ 0 h 762482"/>
                <a:gd name="connsiteX1" fmla="*/ 7547975 w 7929216"/>
                <a:gd name="connsiteY1" fmla="*/ 0 h 762482"/>
                <a:gd name="connsiteX2" fmla="*/ 7929216 w 7929216"/>
                <a:gd name="connsiteY2" fmla="*/ 381241 h 762482"/>
                <a:gd name="connsiteX3" fmla="*/ 7547975 w 7929216"/>
                <a:gd name="connsiteY3" fmla="*/ 762482 h 762482"/>
                <a:gd name="connsiteX4" fmla="*/ 0 w 7929216"/>
                <a:gd name="connsiteY4" fmla="*/ 762482 h 762482"/>
                <a:gd name="connsiteX5" fmla="*/ 0 w 7929216"/>
                <a:gd name="connsiteY5" fmla="*/ 0 h 76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9216" h="762482">
                  <a:moveTo>
                    <a:pt x="7929216" y="762481"/>
                  </a:moveTo>
                  <a:lnTo>
                    <a:pt x="381241" y="762481"/>
                  </a:lnTo>
                  <a:lnTo>
                    <a:pt x="0" y="381241"/>
                  </a:lnTo>
                  <a:lnTo>
                    <a:pt x="381241" y="1"/>
                  </a:lnTo>
                  <a:lnTo>
                    <a:pt x="7929216" y="1"/>
                  </a:lnTo>
                  <a:lnTo>
                    <a:pt x="7929216" y="7624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853" tIns="106681" rIns="199136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Consolidate Data Streams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AEE124-2792-42B0-BA01-CF9B545622F0}"/>
                </a:ext>
              </a:extLst>
            </p:cNvPr>
            <p:cNvSpPr/>
            <p:nvPr/>
          </p:nvSpPr>
          <p:spPr>
            <a:xfrm>
              <a:off x="1903411" y="5170228"/>
              <a:ext cx="762482" cy="7624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4D44885-6445-4A60-AD39-742DD6EA0118}"/>
              </a:ext>
            </a:extLst>
          </p:cNvPr>
          <p:cNvSpPr/>
          <p:nvPr/>
        </p:nvSpPr>
        <p:spPr>
          <a:xfrm>
            <a:off x="2060419" y="2258037"/>
            <a:ext cx="47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2F4806-EF92-46C1-AD33-3F63C0A92E3B}"/>
              </a:ext>
            </a:extLst>
          </p:cNvPr>
          <p:cNvSpPr/>
          <p:nvPr/>
        </p:nvSpPr>
        <p:spPr>
          <a:xfrm>
            <a:off x="2060419" y="3258928"/>
            <a:ext cx="47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endParaRPr lang="en-US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0747F4-95D1-4FC5-9851-5564BAFC1AEA}"/>
              </a:ext>
            </a:extLst>
          </p:cNvPr>
          <p:cNvSpPr/>
          <p:nvPr/>
        </p:nvSpPr>
        <p:spPr>
          <a:xfrm>
            <a:off x="2065352" y="4267200"/>
            <a:ext cx="47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FC9D4D-2136-4DF2-8B92-CC5AEDB1DC45}"/>
              </a:ext>
            </a:extLst>
          </p:cNvPr>
          <p:cNvSpPr/>
          <p:nvPr/>
        </p:nvSpPr>
        <p:spPr>
          <a:xfrm>
            <a:off x="2055812" y="5221069"/>
            <a:ext cx="47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endParaRPr lang="en-US" sz="3600" dirty="0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AF4C61B6-4A1F-4323-BB82-7A7C7C5E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3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Receivables 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600200"/>
            <a:ext cx="10696576" cy="43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8348B15-FE70-44C9-877A-3D584A396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6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57841" y="1585102"/>
            <a:ext cx="2564229" cy="3687795"/>
            <a:chOff x="2382033" y="1667738"/>
            <a:chExt cx="2564229" cy="368779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382033" y="1667738"/>
              <a:ext cx="2564229" cy="3687795"/>
            </a:xfrm>
            <a:prstGeom prst="roundRect">
              <a:avLst/>
            </a:prstGeom>
            <a:solidFill>
              <a:schemeClr val="bg1"/>
            </a:solidFill>
            <a:ln w="47625" cap="flat" cmpd="sng" algn="ctr">
              <a:solidFill>
                <a:srgbClr val="42A4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584" tIns="40290" rIns="80584" bIns="40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6" u="sng" dirty="0">
                <a:latin typeface="Times" pitchFamily="18" charset="0"/>
              </a:endParaRP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125" y="1894448"/>
              <a:ext cx="1334266" cy="1958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82033" y="3912827"/>
              <a:ext cx="2564229" cy="1054582"/>
            </a:xfrm>
            <a:prstGeom prst="rect">
              <a:avLst/>
            </a:prstGeom>
            <a:noFill/>
          </p:spPr>
          <p:txBody>
            <a:bodyPr wrap="square" lIns="80584" tIns="40290" rIns="80584" bIns="4029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88" b="1" dirty="0">
                  <a:solidFill>
                    <a:srgbClr val="163D22"/>
                  </a:solidFill>
                </a:rPr>
                <a:t>Adrienne Terpak, CTP</a:t>
              </a:r>
              <a:endParaRPr lang="en-US" sz="1412" dirty="0"/>
            </a:p>
            <a:p>
              <a:pPr algn="ctr">
                <a:spcAft>
                  <a:spcPts val="600"/>
                </a:spcAft>
              </a:pPr>
              <a:r>
                <a:rPr lang="en-US" sz="1412" dirty="0"/>
                <a:t>VP, Segment Manager Treasury Management Technical Marketing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90012" y="1585102"/>
            <a:ext cx="2564234" cy="3687795"/>
            <a:chOff x="7110996" y="1600200"/>
            <a:chExt cx="2564234" cy="3687795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111001" y="1600200"/>
              <a:ext cx="2564229" cy="3687795"/>
            </a:xfrm>
            <a:prstGeom prst="roundRect">
              <a:avLst/>
            </a:prstGeom>
            <a:solidFill>
              <a:schemeClr val="bg1"/>
            </a:solidFill>
            <a:ln w="47625" cap="flat" cmpd="sng" algn="ctr">
              <a:solidFill>
                <a:srgbClr val="42A4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584" tIns="40290" rIns="80584" bIns="40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6" u="sng" dirty="0">
                <a:latin typeface="Times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10996" y="3825713"/>
              <a:ext cx="2564228" cy="1194941"/>
            </a:xfrm>
            <a:prstGeom prst="rect">
              <a:avLst/>
            </a:prstGeom>
            <a:noFill/>
          </p:spPr>
          <p:txBody>
            <a:bodyPr wrap="square" lIns="80584" tIns="40290" rIns="80584" bIns="40290" rtlCol="0">
              <a:spAutoFit/>
            </a:bodyPr>
            <a:lstStyle/>
            <a:p>
              <a:pPr algn="ctr"/>
              <a:r>
                <a:rPr lang="en-US" sz="1588" b="1" dirty="0">
                  <a:solidFill>
                    <a:srgbClr val="163D22"/>
                  </a:solidFill>
                </a:rPr>
                <a:t>Kris Kowal, CSPO</a:t>
              </a:r>
            </a:p>
            <a:p>
              <a:pPr algn="ctr"/>
              <a:r>
                <a:rPr lang="en-US" sz="1412" dirty="0"/>
                <a:t>VP, Digital Innovation </a:t>
              </a:r>
            </a:p>
            <a:p>
              <a:pPr algn="ctr"/>
              <a:r>
                <a:rPr lang="en-US" sz="1412" dirty="0"/>
                <a:t>&amp; Transformation</a:t>
              </a:r>
            </a:p>
            <a:p>
              <a:pPr algn="ctr"/>
              <a:r>
                <a:rPr lang="en-US" sz="1412" dirty="0"/>
                <a:t>Treasury Management Product</a:t>
              </a:r>
              <a:endParaRPr lang="en-US" sz="1588" dirty="0"/>
            </a:p>
          </p:txBody>
        </p:sp>
        <p:pic>
          <p:nvPicPr>
            <p:cNvPr id="1026" name="Picture 2" descr="Kris Kowal, MBA, CSP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754" y="1953066"/>
              <a:ext cx="1780734" cy="1780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69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BA00-FACF-4A5E-8D89-56A361F2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Receivables – Online Billing &amp;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1220-0B8E-4F7B-AB35-9B1223A0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82726"/>
            <a:ext cx="10956487" cy="4689474"/>
          </a:xfrm>
        </p:spPr>
        <p:txBody>
          <a:bodyPr/>
          <a:lstStyle/>
          <a:p>
            <a:r>
              <a:rPr lang="en-US" sz="2800" dirty="0"/>
              <a:t>Business Value</a:t>
            </a:r>
          </a:p>
          <a:p>
            <a:pPr lvl="1"/>
            <a:r>
              <a:rPr lang="en-US" sz="2400" dirty="0"/>
              <a:t>PDF Bill Presentment</a:t>
            </a:r>
          </a:p>
          <a:p>
            <a:pPr lvl="1"/>
            <a:r>
              <a:rPr lang="en-US" sz="2400" dirty="0"/>
              <a:t>Hierarchies (Agencies/Departments)</a:t>
            </a:r>
          </a:p>
          <a:p>
            <a:pPr lvl="1"/>
            <a:r>
              <a:rPr lang="en-US" sz="2400" dirty="0"/>
              <a:t>Secure hand-off via front-end website</a:t>
            </a:r>
          </a:p>
          <a:p>
            <a:pPr lvl="1"/>
            <a:r>
              <a:rPr lang="en-US" sz="2400" dirty="0"/>
              <a:t>Convenience and service fee model</a:t>
            </a:r>
          </a:p>
          <a:p>
            <a:r>
              <a:rPr lang="en-US" sz="2800" dirty="0"/>
              <a:t>Customer Value</a:t>
            </a:r>
          </a:p>
          <a:p>
            <a:pPr lvl="1"/>
            <a:r>
              <a:rPr lang="en-US" sz="2400" dirty="0"/>
              <a:t>Recurring payments</a:t>
            </a:r>
          </a:p>
          <a:p>
            <a:pPr lvl="1"/>
            <a:r>
              <a:rPr lang="en-US" sz="2400" dirty="0"/>
              <a:t>Multiple payment channels</a:t>
            </a:r>
          </a:p>
          <a:p>
            <a:pPr lvl="1"/>
            <a:r>
              <a:rPr lang="en-US" sz="2400" dirty="0"/>
              <a:t>Single sign-on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1C80B-1094-4E9B-997D-55345502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29364-B628-45B1-8B40-78297F1F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17" y="2074863"/>
            <a:ext cx="3529045" cy="3505200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35C9CF91-2AA3-4DB3-88AA-6AC7BB19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3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C681-1BBD-48D0-A44B-05FD717E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Receivables – Consolidated Automation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9F5AA-A76F-4D6A-8DB8-004C1791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D8A50-325A-4EF5-B1DF-C9CFF0D7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30" y="1295400"/>
            <a:ext cx="10003426" cy="4945283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AEDA4FC-0A65-4676-A146-3B16403B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7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51D3-401F-4F49-88EC-3F1F4426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AI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04B33-705A-41FE-981E-8073133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Graphic 4" descr="Man">
            <a:extLst>
              <a:ext uri="{FF2B5EF4-FFF2-40B4-BE49-F238E27FC236}">
                <a16:creationId xmlns:a16="http://schemas.microsoft.com/office/drawing/2014/main" id="{BA2F762A-5D00-4D0A-A224-1A3A72C3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3010" y="1425446"/>
            <a:ext cx="1688545" cy="1688545"/>
          </a:xfrm>
          <a:prstGeom prst="rect">
            <a:avLst/>
          </a:prstGeom>
        </p:spPr>
      </p:pic>
      <p:pic>
        <p:nvPicPr>
          <p:cNvPr id="7" name="Graphic 6" descr="Cloud Computing">
            <a:extLst>
              <a:ext uri="{FF2B5EF4-FFF2-40B4-BE49-F238E27FC236}">
                <a16:creationId xmlns:a16="http://schemas.microsoft.com/office/drawing/2014/main" id="{543229FE-7956-4082-B8A6-985F4D6C6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71575" y="1297890"/>
            <a:ext cx="1680001" cy="1680001"/>
          </a:xfrm>
          <a:prstGeom prst="rect">
            <a:avLst/>
          </a:prstGeom>
        </p:spPr>
      </p:pic>
      <p:pic>
        <p:nvPicPr>
          <p:cNvPr id="9" name="Graphic 8" descr="Hourglass">
            <a:extLst>
              <a:ext uri="{FF2B5EF4-FFF2-40B4-BE49-F238E27FC236}">
                <a16:creationId xmlns:a16="http://schemas.microsoft.com/office/drawing/2014/main" id="{7398F6F7-3B9C-400E-8D09-99B6C8025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314343">
            <a:off x="3132780" y="1258929"/>
            <a:ext cx="1226400" cy="1226400"/>
          </a:xfrm>
          <a:prstGeom prst="rect">
            <a:avLst/>
          </a:prstGeom>
        </p:spPr>
      </p:pic>
      <p:pic>
        <p:nvPicPr>
          <p:cNvPr id="11" name="Graphic 10" descr="Bank Check">
            <a:extLst>
              <a:ext uri="{FF2B5EF4-FFF2-40B4-BE49-F238E27FC236}">
                <a16:creationId xmlns:a16="http://schemas.microsoft.com/office/drawing/2014/main" id="{1B6818E8-33EC-4969-B888-3E134F7C1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74916" y="1713954"/>
            <a:ext cx="1226400" cy="1226400"/>
          </a:xfrm>
          <a:prstGeom prst="rect">
            <a:avLst/>
          </a:prstGeom>
        </p:spPr>
      </p:pic>
      <p:pic>
        <p:nvPicPr>
          <p:cNvPr id="13" name="Graphic 12" descr="Credit card">
            <a:extLst>
              <a:ext uri="{FF2B5EF4-FFF2-40B4-BE49-F238E27FC236}">
                <a16:creationId xmlns:a16="http://schemas.microsoft.com/office/drawing/2014/main" id="{589F3741-F36F-4A41-822B-ED9DD1CEB6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45356" y="1043319"/>
            <a:ext cx="1226400" cy="1226400"/>
          </a:xfrm>
          <a:prstGeom prst="rect">
            <a:avLst/>
          </a:prstGeom>
        </p:spPr>
      </p:pic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471FD5C4-8E13-41E4-A45F-DF20C955D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012947" y="1297890"/>
            <a:ext cx="1744809" cy="1744809"/>
          </a:xfrm>
          <a:prstGeom prst="rect">
            <a:avLst/>
          </a:prstGeom>
        </p:spPr>
      </p:pic>
      <p:pic>
        <p:nvPicPr>
          <p:cNvPr id="17" name="Graphic 16" descr="Smart Phone">
            <a:extLst>
              <a:ext uri="{FF2B5EF4-FFF2-40B4-BE49-F238E27FC236}">
                <a16:creationId xmlns:a16="http://schemas.microsoft.com/office/drawing/2014/main" id="{80513C8C-2E67-45EE-9058-4F16F4BE86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923759" y="1599702"/>
            <a:ext cx="1226399" cy="12263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9FA3F41-20F3-4CF2-AAB0-62039023344F}"/>
              </a:ext>
            </a:extLst>
          </p:cNvPr>
          <p:cNvSpPr txBox="1"/>
          <p:nvPr/>
        </p:nvSpPr>
        <p:spPr>
          <a:xfrm rot="16200000">
            <a:off x="-890968" y="1960153"/>
            <a:ext cx="2318638" cy="3554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Today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8543A6-A7EA-414C-9BF8-15DBA9BFF2A1}"/>
              </a:ext>
            </a:extLst>
          </p:cNvPr>
          <p:cNvSpPr txBox="1"/>
          <p:nvPr/>
        </p:nvSpPr>
        <p:spPr>
          <a:xfrm rot="16200000">
            <a:off x="-1228877" y="4889572"/>
            <a:ext cx="3013050" cy="3554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Near Future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4AB2B-B308-43FB-89BD-F3A55D5F66B1}"/>
              </a:ext>
            </a:extLst>
          </p:cNvPr>
          <p:cNvSpPr txBox="1"/>
          <p:nvPr/>
        </p:nvSpPr>
        <p:spPr>
          <a:xfrm>
            <a:off x="2948153" y="2571308"/>
            <a:ext cx="1680002" cy="6186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Wire? ACH? Check?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5BF9E-8070-470D-A6F4-B9139F97FC74}"/>
              </a:ext>
            </a:extLst>
          </p:cNvPr>
          <p:cNvSpPr txBox="1"/>
          <p:nvPr/>
        </p:nvSpPr>
        <p:spPr>
          <a:xfrm>
            <a:off x="7046104" y="2631038"/>
            <a:ext cx="1680002" cy="6186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Check or Credit?</a:t>
            </a:r>
          </a:p>
        </p:txBody>
      </p:sp>
      <p:pic>
        <p:nvPicPr>
          <p:cNvPr id="34" name="Graphic 33" descr="Man">
            <a:extLst>
              <a:ext uri="{FF2B5EF4-FFF2-40B4-BE49-F238E27FC236}">
                <a16:creationId xmlns:a16="http://schemas.microsoft.com/office/drawing/2014/main" id="{A4F19132-B8AE-4DA8-A57C-7A5138F9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4475" y="4547446"/>
            <a:ext cx="1688545" cy="1688545"/>
          </a:xfrm>
          <a:prstGeom prst="rect">
            <a:avLst/>
          </a:prstGeom>
        </p:spPr>
      </p:pic>
      <p:pic>
        <p:nvPicPr>
          <p:cNvPr id="35" name="Graphic 34" descr="Users">
            <a:extLst>
              <a:ext uri="{FF2B5EF4-FFF2-40B4-BE49-F238E27FC236}">
                <a16:creationId xmlns:a16="http://schemas.microsoft.com/office/drawing/2014/main" id="{E7A1ED94-E6CA-44CF-8895-912F02A888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234720" y="4456035"/>
            <a:ext cx="1744809" cy="17448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CAF50A-9EC3-41B6-8FD4-20252B0960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0495" y="4612006"/>
            <a:ext cx="2354779" cy="16239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AB98ADD-F6AC-4E20-9B05-D0025B10BBCF}"/>
              </a:ext>
            </a:extLst>
          </p:cNvPr>
          <p:cNvSpPr txBox="1"/>
          <p:nvPr/>
        </p:nvSpPr>
        <p:spPr>
          <a:xfrm>
            <a:off x="2539467" y="4819253"/>
            <a:ext cx="2497373" cy="1144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AI: Who do you want to pay?</a:t>
            </a:r>
          </a:p>
          <a:p>
            <a:pPr algn="ctr">
              <a:lnSpc>
                <a:spcPct val="95000"/>
              </a:lnSpc>
            </a:pPr>
            <a:r>
              <a:rPr lang="en-US" dirty="0"/>
              <a:t>AI: When do you want the payment to arrive?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8C9636-9B80-4570-8B3A-3D65E2AC6CCD}"/>
              </a:ext>
            </a:extLst>
          </p:cNvPr>
          <p:cNvSpPr txBox="1"/>
          <p:nvPr/>
        </p:nvSpPr>
        <p:spPr>
          <a:xfrm>
            <a:off x="7658929" y="4876800"/>
            <a:ext cx="2497373" cy="1144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AI: Who do you want to pay?</a:t>
            </a:r>
          </a:p>
          <a:p>
            <a:pPr algn="ctr">
              <a:lnSpc>
                <a:spcPct val="95000"/>
              </a:lnSpc>
            </a:pPr>
            <a:r>
              <a:rPr lang="en-US" dirty="0"/>
              <a:t>AI: When do you want the payment to arrive?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6410E65-B9D8-4042-9B11-313487107C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7796" y="3273677"/>
            <a:ext cx="8253640" cy="1263312"/>
          </a:xfrm>
          <a:prstGeom prst="rect">
            <a:avLst/>
          </a:prstGeom>
        </p:spPr>
      </p:pic>
      <p:sp>
        <p:nvSpPr>
          <p:cNvPr id="21" name="Text Box 7">
            <a:extLst>
              <a:ext uri="{FF2B5EF4-FFF2-40B4-BE49-F238E27FC236}">
                <a16:creationId xmlns:a16="http://schemas.microsoft.com/office/drawing/2014/main" id="{48D33A9E-E0D9-459F-9439-B6A09164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6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PSA: Payment Fraud &amp; Security Controls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D91B3-8195-482F-855B-86926AB7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0" y="1985682"/>
            <a:ext cx="605119" cy="6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7F4D04-14EF-4EA3-A326-E127186B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30AEA-609F-4E0D-9157-0955B72E1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Has your organization experienced more than one type of fraud in the last 12 months?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7A1D5-59EC-4210-829E-28342019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0D75F-D6C3-4F7F-9D7E-8CEA3B77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2743200"/>
            <a:ext cx="3649710" cy="3190553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7B4C0A3-6E05-434A-821C-AED46C895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5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4BFA-268F-4019-A025-3090D4B7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</p:spPr>
        <p:txBody>
          <a:bodyPr/>
          <a:lstStyle/>
          <a:p>
            <a:r>
              <a:rPr lang="en-US" dirty="0"/>
              <a:t>Treasury Fraud &amp; Controls Survey – Quick Stats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89B0-E1F2-4A28-B989-BAAD761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6973AA-F98E-4F7F-AC91-2183A53F12BC}"/>
              </a:ext>
            </a:extLst>
          </p:cNvPr>
          <p:cNvGrpSpPr/>
          <p:nvPr/>
        </p:nvGrpSpPr>
        <p:grpSpPr>
          <a:xfrm>
            <a:off x="9504927" y="6212736"/>
            <a:ext cx="1888768" cy="416664"/>
            <a:chOff x="705207" y="6157174"/>
            <a:chExt cx="1888768" cy="4166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DD3483-EDE2-44D9-9D91-CA5C1C83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207" y="6263987"/>
              <a:ext cx="776288" cy="209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CD3B05-49CA-4E01-8CA9-9745F5645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8612" y="6157174"/>
              <a:ext cx="995363" cy="4166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F278F-0A5D-40A8-84CE-2C5F007C8BD7}"/>
              </a:ext>
            </a:extLst>
          </p:cNvPr>
          <p:cNvGrpSpPr/>
          <p:nvPr/>
        </p:nvGrpSpPr>
        <p:grpSpPr>
          <a:xfrm>
            <a:off x="989012" y="1656832"/>
            <a:ext cx="9717819" cy="1086368"/>
            <a:chOff x="989012" y="1295400"/>
            <a:chExt cx="9717819" cy="10863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E2DD88-FD9A-484D-87DF-2D51E30E909F}"/>
                </a:ext>
              </a:extLst>
            </p:cNvPr>
            <p:cNvSpPr/>
            <p:nvPr/>
          </p:nvSpPr>
          <p:spPr>
            <a:xfrm>
              <a:off x="989012" y="1295400"/>
              <a:ext cx="9717819" cy="1086368"/>
            </a:xfrm>
            <a:custGeom>
              <a:avLst/>
              <a:gdLst>
                <a:gd name="connsiteX0" fmla="*/ 0 w 8125883"/>
                <a:gd name="connsiteY0" fmla="*/ 169289 h 1692892"/>
                <a:gd name="connsiteX1" fmla="*/ 169289 w 8125883"/>
                <a:gd name="connsiteY1" fmla="*/ 0 h 1692892"/>
                <a:gd name="connsiteX2" fmla="*/ 7956594 w 8125883"/>
                <a:gd name="connsiteY2" fmla="*/ 0 h 1692892"/>
                <a:gd name="connsiteX3" fmla="*/ 8125883 w 8125883"/>
                <a:gd name="connsiteY3" fmla="*/ 169289 h 1692892"/>
                <a:gd name="connsiteX4" fmla="*/ 8125883 w 8125883"/>
                <a:gd name="connsiteY4" fmla="*/ 1523603 h 1692892"/>
                <a:gd name="connsiteX5" fmla="*/ 7956594 w 8125883"/>
                <a:gd name="connsiteY5" fmla="*/ 1692892 h 1692892"/>
                <a:gd name="connsiteX6" fmla="*/ 169289 w 8125883"/>
                <a:gd name="connsiteY6" fmla="*/ 1692892 h 1692892"/>
                <a:gd name="connsiteX7" fmla="*/ 0 w 8125883"/>
                <a:gd name="connsiteY7" fmla="*/ 1523603 h 1692892"/>
                <a:gd name="connsiteX8" fmla="*/ 0 w 8125883"/>
                <a:gd name="connsiteY8" fmla="*/ 169289 h 169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5883" h="1692892">
                  <a:moveTo>
                    <a:pt x="0" y="169289"/>
                  </a:moveTo>
                  <a:cubicBezTo>
                    <a:pt x="0" y="75793"/>
                    <a:pt x="75793" y="0"/>
                    <a:pt x="169289" y="0"/>
                  </a:cubicBezTo>
                  <a:lnTo>
                    <a:pt x="7956594" y="0"/>
                  </a:lnTo>
                  <a:cubicBezTo>
                    <a:pt x="8050090" y="0"/>
                    <a:pt x="8125883" y="75793"/>
                    <a:pt x="8125883" y="169289"/>
                  </a:cubicBezTo>
                  <a:lnTo>
                    <a:pt x="8125883" y="1523603"/>
                  </a:lnTo>
                  <a:cubicBezTo>
                    <a:pt x="8125883" y="1617099"/>
                    <a:pt x="8050090" y="1692892"/>
                    <a:pt x="7956594" y="1692892"/>
                  </a:cubicBezTo>
                  <a:lnTo>
                    <a:pt x="169289" y="1692892"/>
                  </a:lnTo>
                  <a:cubicBezTo>
                    <a:pt x="75793" y="1692892"/>
                    <a:pt x="0" y="1617099"/>
                    <a:pt x="0" y="1523603"/>
                  </a:cubicBezTo>
                  <a:lnTo>
                    <a:pt x="0" y="16928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815" tIns="133350" rIns="133351" bIns="13335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dirty="0">
                  <a:solidFill>
                    <a:schemeClr val="tx1">
                      <a:lumMod val="75000"/>
                    </a:schemeClr>
                  </a:solidFill>
                </a:rPr>
                <a:t>of corporates believe the </a:t>
              </a:r>
              <a:r>
                <a:rPr lang="en-US" sz="3600" b="1" dirty="0">
                  <a:solidFill>
                    <a:schemeClr val="bg2"/>
                  </a:solidFill>
                  <a:latin typeface="Arial" pitchFamily="34" charset="0"/>
                  <a:ea typeface="+mj-ea"/>
                  <a:cs typeface="Arial" pitchFamily="34" charset="0"/>
                </a:rPr>
                <a:t>threat of fraud has increased</a:t>
              </a:r>
              <a:r>
                <a:rPr lang="en-US" sz="3500" dirty="0">
                  <a:solidFill>
                    <a:schemeClr val="tx1">
                      <a:lumMod val="75000"/>
                    </a:schemeClr>
                  </a:solidFill>
                </a:rPr>
                <a:t> in the past year.</a:t>
              </a:r>
              <a:endParaRPr lang="en-US" sz="2700" kern="12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700" kern="1200" dirty="0"/>
            </a:p>
          </p:txBody>
        </p:sp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C824F4B2-9765-4622-9467-AF73E1ED43E1}"/>
                </a:ext>
              </a:extLst>
            </p:cNvPr>
            <p:cNvSpPr/>
            <p:nvPr/>
          </p:nvSpPr>
          <p:spPr>
            <a:xfrm>
              <a:off x="1151290" y="1404037"/>
              <a:ext cx="1531584" cy="86909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3600" b="1" dirty="0">
                  <a:solidFill>
                    <a:srgbClr val="00A221"/>
                  </a:solidFill>
                </a:rPr>
                <a:t>73%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12545D-A6B8-4D00-9482-694B7782BDBF}"/>
              </a:ext>
            </a:extLst>
          </p:cNvPr>
          <p:cNvGrpSpPr/>
          <p:nvPr/>
        </p:nvGrpSpPr>
        <p:grpSpPr>
          <a:xfrm>
            <a:off x="989012" y="3581400"/>
            <a:ext cx="9717819" cy="1086368"/>
            <a:chOff x="989012" y="3790432"/>
            <a:chExt cx="9717819" cy="108636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0951F-537B-4A69-B5A7-4D70761A0406}"/>
                </a:ext>
              </a:extLst>
            </p:cNvPr>
            <p:cNvSpPr/>
            <p:nvPr/>
          </p:nvSpPr>
          <p:spPr>
            <a:xfrm>
              <a:off x="989012" y="3790432"/>
              <a:ext cx="9717819" cy="1086368"/>
            </a:xfrm>
            <a:custGeom>
              <a:avLst/>
              <a:gdLst>
                <a:gd name="connsiteX0" fmla="*/ 0 w 8125883"/>
                <a:gd name="connsiteY0" fmla="*/ 169289 h 1692892"/>
                <a:gd name="connsiteX1" fmla="*/ 169289 w 8125883"/>
                <a:gd name="connsiteY1" fmla="*/ 0 h 1692892"/>
                <a:gd name="connsiteX2" fmla="*/ 7956594 w 8125883"/>
                <a:gd name="connsiteY2" fmla="*/ 0 h 1692892"/>
                <a:gd name="connsiteX3" fmla="*/ 8125883 w 8125883"/>
                <a:gd name="connsiteY3" fmla="*/ 169289 h 1692892"/>
                <a:gd name="connsiteX4" fmla="*/ 8125883 w 8125883"/>
                <a:gd name="connsiteY4" fmla="*/ 1523603 h 1692892"/>
                <a:gd name="connsiteX5" fmla="*/ 7956594 w 8125883"/>
                <a:gd name="connsiteY5" fmla="*/ 1692892 h 1692892"/>
                <a:gd name="connsiteX6" fmla="*/ 169289 w 8125883"/>
                <a:gd name="connsiteY6" fmla="*/ 1692892 h 1692892"/>
                <a:gd name="connsiteX7" fmla="*/ 0 w 8125883"/>
                <a:gd name="connsiteY7" fmla="*/ 1523603 h 1692892"/>
                <a:gd name="connsiteX8" fmla="*/ 0 w 8125883"/>
                <a:gd name="connsiteY8" fmla="*/ 169289 h 169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5883" h="1692892">
                  <a:moveTo>
                    <a:pt x="0" y="169289"/>
                  </a:moveTo>
                  <a:cubicBezTo>
                    <a:pt x="0" y="75793"/>
                    <a:pt x="75793" y="0"/>
                    <a:pt x="169289" y="0"/>
                  </a:cubicBezTo>
                  <a:lnTo>
                    <a:pt x="7956594" y="0"/>
                  </a:lnTo>
                  <a:cubicBezTo>
                    <a:pt x="8050090" y="0"/>
                    <a:pt x="8125883" y="75793"/>
                    <a:pt x="8125883" y="169289"/>
                  </a:cubicBezTo>
                  <a:lnTo>
                    <a:pt x="8125883" y="1523603"/>
                  </a:lnTo>
                  <a:cubicBezTo>
                    <a:pt x="8125883" y="1617099"/>
                    <a:pt x="8050090" y="1692892"/>
                    <a:pt x="7956594" y="1692892"/>
                  </a:cubicBezTo>
                  <a:lnTo>
                    <a:pt x="169289" y="1692892"/>
                  </a:lnTo>
                  <a:cubicBezTo>
                    <a:pt x="75793" y="1692892"/>
                    <a:pt x="0" y="1617099"/>
                    <a:pt x="0" y="1523603"/>
                  </a:cubicBezTo>
                  <a:lnTo>
                    <a:pt x="0" y="16928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815" tIns="133350" rIns="133351" bIns="13335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dirty="0">
                  <a:solidFill>
                    <a:schemeClr val="tx1">
                      <a:lumMod val="75000"/>
                    </a:schemeClr>
                  </a:solidFill>
                </a:rPr>
                <a:t>of corporates </a:t>
              </a:r>
              <a:r>
                <a:rPr lang="en-US" sz="3600" b="1" dirty="0">
                  <a:solidFill>
                    <a:schemeClr val="bg2"/>
                  </a:solidFill>
                  <a:latin typeface="Arial" pitchFamily="34" charset="0"/>
                  <a:ea typeface="+mj-ea"/>
                  <a:cs typeface="Arial" pitchFamily="34" charset="0"/>
                </a:rPr>
                <a:t>train</a:t>
              </a:r>
              <a:r>
                <a:rPr lang="en-US" sz="3500" dirty="0">
                  <a:solidFill>
                    <a:schemeClr val="tx1">
                      <a:lumMod val="75000"/>
                    </a:schemeClr>
                  </a:solidFill>
                </a:rPr>
                <a:t> their employees on security </a:t>
              </a:r>
              <a:r>
                <a:rPr lang="en-US" sz="3600" b="1" dirty="0">
                  <a:solidFill>
                    <a:schemeClr val="bg2"/>
                  </a:solidFill>
                  <a:latin typeface="Arial" pitchFamily="34" charset="0"/>
                  <a:ea typeface="+mj-ea"/>
                  <a:cs typeface="Arial" pitchFamily="34" charset="0"/>
                </a:rPr>
                <a:t>at least annually</a:t>
              </a:r>
              <a:r>
                <a:rPr lang="en-US" sz="3500" dirty="0">
                  <a:solidFill>
                    <a:schemeClr val="tx1">
                      <a:lumMod val="75000"/>
                    </a:schemeClr>
                  </a:solidFill>
                </a:rPr>
                <a:t>.</a:t>
              </a:r>
              <a:endParaRPr lang="en-US" sz="2700" kern="12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700" kern="1200" dirty="0"/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A2DAB044-686D-45F6-B5B8-428B56C27C68}"/>
                </a:ext>
              </a:extLst>
            </p:cNvPr>
            <p:cNvSpPr/>
            <p:nvPr/>
          </p:nvSpPr>
          <p:spPr>
            <a:xfrm>
              <a:off x="1151290" y="3899070"/>
              <a:ext cx="1531584" cy="86909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3600" b="1" dirty="0">
                  <a:solidFill>
                    <a:srgbClr val="00A221"/>
                  </a:solidFill>
                </a:rPr>
                <a:t>64%</a:t>
              </a:r>
            </a:p>
          </p:txBody>
        </p:sp>
      </p:grpSp>
      <p:sp>
        <p:nvSpPr>
          <p:cNvPr id="13" name="Text Box 7">
            <a:extLst>
              <a:ext uri="{FF2B5EF4-FFF2-40B4-BE49-F238E27FC236}">
                <a16:creationId xmlns:a16="http://schemas.microsoft.com/office/drawing/2014/main" id="{5D96AF39-3812-482F-B416-8376D311E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4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2A380E-3122-4FCA-B8F2-DD9AABF3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</p:spPr>
        <p:txBody>
          <a:bodyPr/>
          <a:lstStyle/>
          <a:p>
            <a:r>
              <a:rPr lang="en-US" dirty="0">
                <a:solidFill>
                  <a:srgbClr val="00A221"/>
                </a:solidFill>
              </a:rPr>
              <a:t>Payments Fraud – Still on the Rise!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633E73-57F2-40B8-A78F-E841F0C3ED65}"/>
              </a:ext>
            </a:extLst>
          </p:cNvPr>
          <p:cNvSpPr txBox="1"/>
          <p:nvPr/>
        </p:nvSpPr>
        <p:spPr>
          <a:xfrm>
            <a:off x="755360" y="2865901"/>
            <a:ext cx="4724400" cy="235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 record-setting </a:t>
            </a:r>
            <a:r>
              <a:rPr lang="en-US" sz="2400" b="1" dirty="0">
                <a:solidFill>
                  <a:srgbClr val="00A221"/>
                </a:solidFill>
              </a:rPr>
              <a:t>82 percent of financial professionals</a:t>
            </a:r>
            <a:r>
              <a:rPr lang="en-US" sz="2400" dirty="0">
                <a:solidFill>
                  <a:srgbClr val="00A221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report that their organizations experienced attempted and/ or actual payments fraud in 2018 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920B2-9439-456F-A05E-FFB9E30DF556}"/>
              </a:ext>
            </a:extLst>
          </p:cNvPr>
          <p:cNvSpPr/>
          <p:nvPr/>
        </p:nvSpPr>
        <p:spPr>
          <a:xfrm>
            <a:off x="654455" y="1186168"/>
            <a:ext cx="10049355" cy="500865"/>
          </a:xfrm>
          <a:prstGeom prst="rect">
            <a:avLst/>
          </a:prstGeom>
          <a:solidFill>
            <a:srgbClr val="16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en-US" sz="2400" b="1" dirty="0"/>
              <a:t>Dramatic increase in payments fraud activity over last 4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4C479-512F-4A9D-86CF-B21DE3CA676F}"/>
              </a:ext>
            </a:extLst>
          </p:cNvPr>
          <p:cNvSpPr txBox="1"/>
          <p:nvPr/>
        </p:nvSpPr>
        <p:spPr>
          <a:xfrm>
            <a:off x="760412" y="6147654"/>
            <a:ext cx="3733800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/>
              <a:t>Source: 2019 AFP Payments Fraud and Control Survey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ECACA-DC8E-41F8-8730-21EB88F17DA9}"/>
              </a:ext>
            </a:extLst>
          </p:cNvPr>
          <p:cNvGrpSpPr/>
          <p:nvPr/>
        </p:nvGrpSpPr>
        <p:grpSpPr>
          <a:xfrm>
            <a:off x="5713412" y="2267892"/>
            <a:ext cx="4896287" cy="3523308"/>
            <a:chOff x="5713412" y="2267892"/>
            <a:chExt cx="4896287" cy="35233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D429CA-9622-478F-A725-38FCD4A5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13412" y="2267892"/>
              <a:ext cx="4896287" cy="35233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2E5040-3F89-45FF-9A0F-143A99913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 l="33272" t="22216" r="51756" b="51906"/>
            <a:stretch/>
          </p:blipFill>
          <p:spPr>
            <a:xfrm>
              <a:off x="7293104" y="3132138"/>
              <a:ext cx="733105" cy="911778"/>
            </a:xfrm>
            <a:prstGeom prst="rect">
              <a:avLst/>
            </a:prstGeom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38C513CD-9268-4C53-8674-D6FAA81A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0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2A380E-3122-4FCA-B8F2-DD9AABF3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</p:spPr>
        <p:txBody>
          <a:bodyPr/>
          <a:lstStyle/>
          <a:p>
            <a:r>
              <a:rPr lang="en-US" dirty="0">
                <a:solidFill>
                  <a:srgbClr val="00A221"/>
                </a:solidFill>
              </a:rPr>
              <a:t>Payments Fraud – Still on the Rise!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4C479-512F-4A9D-86CF-B21DE3CA676F}"/>
              </a:ext>
            </a:extLst>
          </p:cNvPr>
          <p:cNvSpPr txBox="1"/>
          <p:nvPr/>
        </p:nvSpPr>
        <p:spPr>
          <a:xfrm>
            <a:off x="760412" y="6147654"/>
            <a:ext cx="3733800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/>
              <a:t>Source: 2019 AFP Payments Fraud and Control Survey 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38C513CD-9268-4C53-8674-D6FAA81A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99175A-5E6C-4DB3-BDD1-A3BEFD143853}"/>
              </a:ext>
            </a:extLst>
          </p:cNvPr>
          <p:cNvGrpSpPr/>
          <p:nvPr/>
        </p:nvGrpSpPr>
        <p:grpSpPr>
          <a:xfrm>
            <a:off x="577420" y="1508194"/>
            <a:ext cx="10603884" cy="3940578"/>
            <a:chOff x="577420" y="1508194"/>
            <a:chExt cx="10603884" cy="39405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CBD3382-F602-47C5-8B2A-2B7CBE14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420" y="1508194"/>
              <a:ext cx="10603884" cy="343971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9C525F-22BE-495A-8A30-1604F81BE6BB}"/>
                </a:ext>
              </a:extLst>
            </p:cNvPr>
            <p:cNvSpPr/>
            <p:nvPr/>
          </p:nvSpPr>
          <p:spPr>
            <a:xfrm>
              <a:off x="3884613" y="4947907"/>
              <a:ext cx="7046182" cy="5008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rtlCol="0" anchor="ctr"/>
            <a:lstStyle/>
            <a:p>
              <a:r>
                <a:rPr lang="en-US" b="1" dirty="0">
                  <a:solidFill>
                    <a:srgbClr val="619ABC"/>
                  </a:solidFill>
                </a:rPr>
                <a:t>2017 data:       74%	     48%	          30%       28%          13%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54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81D1-BD3C-43BA-BD38-C52D8E64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Prominent Types of Fraud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AC379D-F1D4-435C-B2CC-358A7D967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189039"/>
            <a:ext cx="5988006" cy="50415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78A9F-7333-42ED-BE40-B9C0FFD9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452AF-B060-4525-B206-753C7C9D9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6230584"/>
            <a:ext cx="776288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D462D-2D20-4EAE-930E-9E47BD513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017" y="6123771"/>
            <a:ext cx="995363" cy="416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E5D20-706A-4F5C-AA96-4C25BFEAB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600" y="2178603"/>
            <a:ext cx="4919013" cy="2500793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DDDA75DA-2648-4C77-802F-4461CDE1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99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A0EF-4BDE-4497-A455-7CDEF980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Prominent Types of Payments Fraud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0F54-86EE-4A54-84F1-102910A12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8811A-B0B9-4F5D-B0DC-836250E98988}" type="slidenum">
              <a:rPr lang="en-CA" smtClean="0"/>
              <a:pPr/>
              <a:t>29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71389-DFCD-4011-8031-FB79C811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70" y="1731857"/>
            <a:ext cx="3677142" cy="3394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B72E06-05C2-43C5-89ED-850A8C54D703}"/>
              </a:ext>
            </a:extLst>
          </p:cNvPr>
          <p:cNvGrpSpPr/>
          <p:nvPr/>
        </p:nvGrpSpPr>
        <p:grpSpPr>
          <a:xfrm>
            <a:off x="112070" y="1189039"/>
            <a:ext cx="4134285" cy="4297361"/>
            <a:chOff x="59153" y="455374"/>
            <a:chExt cx="3391312" cy="38666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7EC927-ADD1-4262-9E87-3A08CFAD2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59153" y="455374"/>
              <a:ext cx="777240" cy="7772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B472A20-427F-4DC4-ABE1-0BD6A6F87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69135" y="867186"/>
              <a:ext cx="777240" cy="7772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53115-CCA7-40EE-8AD1-86FA949C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59153" y="1237824"/>
              <a:ext cx="777240" cy="7772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B25E3A-DA56-4E25-BE9B-1C1029A74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69135" y="1600314"/>
              <a:ext cx="777240" cy="777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78538A-C7EA-4E67-8978-20649518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59153" y="2005141"/>
              <a:ext cx="777240" cy="7772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5F3A0F-9169-4619-861B-A27A4F109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69135" y="2367741"/>
              <a:ext cx="777240" cy="7772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9BF00E-D4C7-4C2D-A83E-A4F2769B6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2365" y="2777430"/>
              <a:ext cx="777240" cy="777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11991C6-9EB8-4A35-A168-E63B4A0BF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69135" y="3138145"/>
              <a:ext cx="777240" cy="7772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3724078-78AB-40D0-87CC-5CD9061D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5577" y="3544747"/>
              <a:ext cx="777240" cy="7772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1CD1B0-FFA2-4AB3-A332-C98912062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1337165" y="1232614"/>
              <a:ext cx="777240" cy="777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9A3644C-A0BD-4062-877A-BC508C41E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1337165" y="1997103"/>
              <a:ext cx="777240" cy="7772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381F-39F2-432E-B20A-8A3AF44B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1337165" y="2777430"/>
              <a:ext cx="777240" cy="7772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3BEC1CF-0E75-4AB9-A680-BA77E765F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005195" y="1604606"/>
              <a:ext cx="777240" cy="7772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6E504B-DEE2-4874-B0EC-6FBF046E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673225" y="1991670"/>
              <a:ext cx="777240" cy="7772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C64989D-30B0-4ECF-9502-93AD89E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005195" y="2373808"/>
              <a:ext cx="777240" cy="77724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DE54CE4-8C96-47EE-85C3-4BCB417D57F4}"/>
              </a:ext>
            </a:extLst>
          </p:cNvPr>
          <p:cNvSpPr txBox="1"/>
          <p:nvPr/>
        </p:nvSpPr>
        <p:spPr>
          <a:xfrm>
            <a:off x="7856427" y="2405064"/>
            <a:ext cx="3537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4000" b="1" dirty="0">
                <a:solidFill>
                  <a:schemeClr val="accent3"/>
                </a:solidFill>
                <a:latin typeface="Arial"/>
                <a:cs typeface="Arial"/>
              </a:rPr>
              <a:t>&gt;$12.5 Billion</a:t>
            </a:r>
          </a:p>
          <a:p>
            <a:pPr lvl="0" algn="ctr" defTabSz="457200">
              <a:spcAft>
                <a:spcPts val="300"/>
              </a:spcAft>
            </a:pPr>
            <a:r>
              <a:rPr lang="en-US" sz="2400" dirty="0">
                <a:solidFill>
                  <a:srgbClr val="0C6BB0"/>
                </a:solidFill>
                <a:cs typeface="Arial"/>
              </a:rPr>
              <a:t>Global losses due to BEC in the last 5 years</a:t>
            </a:r>
          </a:p>
          <a:p>
            <a:pPr lvl="0" algn="ctr" defTabSz="457200">
              <a:spcBef>
                <a:spcPts val="600"/>
              </a:spcBef>
              <a:spcAft>
                <a:spcPts val="300"/>
              </a:spcAft>
            </a:pPr>
            <a:r>
              <a:rPr lang="en-US" sz="2400" baseline="30000" dirty="0">
                <a:solidFill>
                  <a:srgbClr val="0C6BB0"/>
                </a:solidFill>
                <a:cs typeface="Arial"/>
              </a:rPr>
              <a:t>(FBI Internet Crime Center, 2013-18)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66AB3849-DC50-43E2-8E7D-06624ED1F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9CE0DE-127A-4380-83DB-EEDF4E1C163C}"/>
              </a:ext>
            </a:extLst>
          </p:cNvPr>
          <p:cNvSpPr txBox="1"/>
          <p:nvPr/>
        </p:nvSpPr>
        <p:spPr>
          <a:xfrm>
            <a:off x="760412" y="6147654"/>
            <a:ext cx="3733800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dirty="0"/>
              <a:t>Source: 2019 AFP Payments Fraud and Control Survey </a:t>
            </a:r>
          </a:p>
        </p:txBody>
      </p:sp>
    </p:spTree>
    <p:extLst>
      <p:ext uri="{BB962C8B-B14F-4D97-AF65-F5344CB8AC3E}">
        <p14:creationId xmlns:p14="http://schemas.microsoft.com/office/powerpoint/2010/main" val="172817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B65954-6A70-4247-AB7F-7EC014DC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5A529"/>
              </a:clrFrom>
              <a:clrTo>
                <a:srgbClr val="A5A5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7424" y="2398197"/>
            <a:ext cx="4419172" cy="2326203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slide_header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CA" dirty="0"/>
              <a:t>Overview</a:t>
            </a:r>
          </a:p>
        </p:txBody>
      </p:sp>
      <p:sp>
        <p:nvSpPr>
          <p:cNvPr id="4" name="toc_text"/>
          <p:cNvSpPr>
            <a:spLocks noGrp="1"/>
          </p:cNvSpPr>
          <p:nvPr>
            <p:ph idx="1"/>
          </p:nvPr>
        </p:nvSpPr>
        <p:spPr>
          <a:xfrm>
            <a:off x="1113055" y="1371600"/>
            <a:ext cx="8934887" cy="5105399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Introduction</a:t>
            </a:r>
          </a:p>
          <a:p>
            <a:pPr lvl="0"/>
            <a:r>
              <a:rPr lang="en-US" sz="2800" dirty="0"/>
              <a:t>Treasury Perspectives Survey </a:t>
            </a:r>
            <a:endParaRPr lang="en-US" sz="2400" dirty="0"/>
          </a:p>
          <a:p>
            <a:r>
              <a:rPr lang="en-US" sz="2800" dirty="0"/>
              <a:t>Evolving Customer Experience</a:t>
            </a:r>
          </a:p>
          <a:p>
            <a:pPr marL="237744" lvl="1" indent="-237744">
              <a:spcBef>
                <a:spcPts val="2600"/>
              </a:spcBef>
              <a:buSzPct val="80000"/>
              <a:buFont typeface="Wingdings" pitchFamily="2" charset="2"/>
              <a:buChar char="n"/>
            </a:pPr>
            <a:r>
              <a:rPr lang="en-US" sz="2800" dirty="0">
                <a:latin typeface="Arial" pitchFamily="34" charset="0"/>
              </a:rPr>
              <a:t>Future-proof Your Payments</a:t>
            </a:r>
          </a:p>
          <a:p>
            <a:pPr marL="237744" lvl="1" indent="-237744">
              <a:spcBef>
                <a:spcPts val="2600"/>
              </a:spcBef>
              <a:buSzPct val="80000"/>
              <a:buFont typeface="Wingdings" pitchFamily="2" charset="2"/>
              <a:buChar char="n"/>
            </a:pPr>
            <a:r>
              <a:rPr lang="en-US" sz="2800" dirty="0">
                <a:latin typeface="Arial" pitchFamily="34" charset="0"/>
              </a:rPr>
              <a:t>PSA: Fraud &amp; Security Controls</a:t>
            </a:r>
          </a:p>
          <a:p>
            <a:pPr lvl="0"/>
            <a:r>
              <a:rPr lang="en-US" sz="2800" dirty="0"/>
              <a:t>Continuing your Journey: Engage Your Partners</a:t>
            </a:r>
            <a:endParaRPr lang="en-US" sz="24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CA" sz="1412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811A-B0B9-4F5D-B0DC-836250E98988}" type="slidenum">
              <a:rPr lang="en-CA" smtClean="0"/>
              <a:pPr/>
              <a:t>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75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DC4A2-6E6C-43C2-A907-83B60D2E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CF29E-929D-43F6-BE07-778E31D0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210810"/>
            <a:ext cx="6780952" cy="1352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FB268-603A-4140-A7C5-FC234372F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69" y="2563191"/>
            <a:ext cx="10114286" cy="33904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5974D4-55EB-4757-BD35-593D67DF6134}"/>
              </a:ext>
            </a:extLst>
          </p:cNvPr>
          <p:cNvSpPr/>
          <p:nvPr/>
        </p:nvSpPr>
        <p:spPr>
          <a:xfrm>
            <a:off x="1141412" y="3635829"/>
            <a:ext cx="9572430" cy="25797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02D09-ECD0-4A57-BA7D-185B7A070C93}"/>
              </a:ext>
            </a:extLst>
          </p:cNvPr>
          <p:cNvSpPr txBox="1"/>
          <p:nvPr/>
        </p:nvSpPr>
        <p:spPr>
          <a:xfrm>
            <a:off x="7618412" y="6082759"/>
            <a:ext cx="4953000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Source: pymnts.com (September 10, 2019</a:t>
            </a:r>
            <a:r>
              <a:rPr lang="en-US" sz="1050" dirty="0"/>
              <a:t>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947568-A500-4757-8BB9-4A76C031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and Headline Risk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FB18D23-B571-4964-AF2E-CC439A95E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11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TION TITLE">
            <a:extLst>
              <a:ext uri="{FF2B5EF4-FFF2-40B4-BE49-F238E27FC236}">
                <a16:creationId xmlns:a16="http://schemas.microsoft.com/office/drawing/2014/main" id="{18A3915D-0FE8-4A48-9B88-7E2EBE3D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</p:spPr>
        <p:txBody>
          <a:bodyPr>
            <a:noAutofit/>
          </a:bodyPr>
          <a:lstStyle/>
          <a:p>
            <a:r>
              <a:rPr lang="en-US" dirty="0"/>
              <a:t>    Government Data Breaches</a:t>
            </a:r>
            <a:endParaRPr lang="en-CA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A4098D-CCF2-4ADF-B1D4-D732117DC9B8}"/>
              </a:ext>
            </a:extLst>
          </p:cNvPr>
          <p:cNvSpPr txBox="1">
            <a:spLocks/>
          </p:cNvSpPr>
          <p:nvPr/>
        </p:nvSpPr>
        <p:spPr>
          <a:xfrm>
            <a:off x="10930794" y="6573838"/>
            <a:ext cx="9258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rgbClr val="6A73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0F0D62-E9BA-4E86-90AD-6C56768BDEF4}" type="slidenum">
              <a:rPr lang="en-US" smtClean="0"/>
              <a:pPr algn="r"/>
              <a:t>31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108C3-44FB-4D70-9070-592A074117D4}"/>
              </a:ext>
            </a:extLst>
          </p:cNvPr>
          <p:cNvSpPr/>
          <p:nvPr/>
        </p:nvSpPr>
        <p:spPr>
          <a:xfrm>
            <a:off x="1015751" y="5866382"/>
            <a:ext cx="8086413" cy="213759"/>
          </a:xfrm>
          <a:prstGeom prst="rect">
            <a:avLst/>
          </a:prstGeom>
        </p:spPr>
        <p:txBody>
          <a:bodyPr wrap="square" lIns="89770" tIns="44886" rIns="89770" bIns="448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SOURCE: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  <a:hlinkClick r:id="rId4"/>
              </a:rPr>
              <a:t>www.CIsecurity.org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Arial" charset="0"/>
                <a:cs typeface="Arial" charset="0"/>
              </a:rPr>
              <a:t> MS-ISAC Identified SLTT Government Data Breach Vector Yearly Breakdown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67530-809E-477C-AC13-EAA8DF18C850}"/>
              </a:ext>
            </a:extLst>
          </p:cNvPr>
          <p:cNvSpPr txBox="1"/>
          <p:nvPr/>
        </p:nvSpPr>
        <p:spPr>
          <a:xfrm>
            <a:off x="7385209" y="1660487"/>
            <a:ext cx="44822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Q2 2019 –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55% increase </a:t>
            </a:r>
            <a:r>
              <a:rPr lang="en-US" sz="2400" dirty="0"/>
              <a:t>in reported breaches v. Q1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education</a:t>
            </a:r>
            <a:r>
              <a:rPr lang="en-US" sz="2400" dirty="0"/>
              <a:t> sector accounted for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71% </a:t>
            </a:r>
            <a:r>
              <a:rPr lang="en-US" sz="2400" dirty="0"/>
              <a:t>of breaches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Phishing</a:t>
            </a:r>
            <a:r>
              <a:rPr lang="en-US" sz="2400" dirty="0"/>
              <a:t> was the most prolific vector, accounting for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33% </a:t>
            </a:r>
            <a:r>
              <a:rPr lang="en-US" sz="2400" dirty="0"/>
              <a:t>of reported breaches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9AA165-54D6-4839-BC33-865A9C8B5E7A}"/>
              </a:ext>
            </a:extLst>
          </p:cNvPr>
          <p:cNvGrpSpPr/>
          <p:nvPr/>
        </p:nvGrpSpPr>
        <p:grpSpPr>
          <a:xfrm>
            <a:off x="4789623" y="3429000"/>
            <a:ext cx="2313754" cy="1981200"/>
            <a:chOff x="4913749" y="1752600"/>
            <a:chExt cx="1800225" cy="1531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B9385A9-10C2-4AF3-94D2-7892DBDF2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3749" y="1752600"/>
              <a:ext cx="1333500" cy="5524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5D1719-B929-4F2B-AEC9-879A1C4F2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13749" y="2291644"/>
              <a:ext cx="1514475" cy="5524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40771D-AA91-4CC2-8595-2CF1FEB7E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3749" y="2864635"/>
              <a:ext cx="1800225" cy="4191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681DF3-535F-4E92-AAAD-BE2932DF74A0}"/>
              </a:ext>
            </a:extLst>
          </p:cNvPr>
          <p:cNvGrpSpPr/>
          <p:nvPr/>
        </p:nvGrpSpPr>
        <p:grpSpPr>
          <a:xfrm>
            <a:off x="1015751" y="1232566"/>
            <a:ext cx="3859462" cy="4623845"/>
            <a:chOff x="1015751" y="1232566"/>
            <a:chExt cx="3190875" cy="35000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ED5291-AAA2-4F4F-8DFA-3FAF83B6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15851" y="1294089"/>
              <a:ext cx="2390775" cy="34385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F84233-5416-4E9D-882A-1473A47FC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5751" y="1232566"/>
              <a:ext cx="800100" cy="3467100"/>
            </a:xfrm>
            <a:prstGeom prst="rect">
              <a:avLst/>
            </a:prstGeom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0B390361-AACD-4BEF-9CA6-44D17C50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74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DC4A2-6E6C-43C2-A907-83B60D2E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02D09-ECD0-4A57-BA7D-185B7A070C93}"/>
              </a:ext>
            </a:extLst>
          </p:cNvPr>
          <p:cNvSpPr txBox="1"/>
          <p:nvPr/>
        </p:nvSpPr>
        <p:spPr>
          <a:xfrm>
            <a:off x="7999412" y="6150310"/>
            <a:ext cx="2667000" cy="24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Source: scmagazine.com (April 26, 2019)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B5128-3E51-4D64-9A83-B9A7643A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" y="474525"/>
            <a:ext cx="751522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BC19D4-6766-4908-9300-F1DBAF4A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16" y="1823983"/>
            <a:ext cx="3771790" cy="1605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FC538B-A668-4455-B15D-B217C55143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8612" y="1950190"/>
            <a:ext cx="2905125" cy="1343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1D4BE2-DF7F-4726-9595-A5446B80E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337" y="3441867"/>
            <a:ext cx="7915275" cy="2695575"/>
          </a:xfrm>
          <a:prstGeom prst="rect">
            <a:avLst/>
          </a:prstGeom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B3620308-87BA-40DE-9321-AF4279CA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1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58D2-74E7-4766-BCA8-C949820C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Actor Playbook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236C8-2E5C-4060-B864-76EA69A5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C2822-CB51-40C7-B3FF-CF865799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71" y="1189039"/>
            <a:ext cx="10758389" cy="4754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25761-FBF5-455A-ACA3-51C5B686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32" y="6078056"/>
            <a:ext cx="995363" cy="416664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5FA0F273-EC25-40D4-BEAD-835291F6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3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A061-8789-427D-A8C1-80C34DFB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 Back with Security 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6E051-3B65-46E0-8830-FC6FAFA7D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8811A-B0B9-4F5D-B0DC-836250E98988}" type="slidenum">
              <a:rPr lang="en-CA" smtClean="0"/>
              <a:pPr/>
              <a:t>34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A99AFF-115E-4ACC-9945-6DFB7AFA1AB3}"/>
              </a:ext>
            </a:extLst>
          </p:cNvPr>
          <p:cNvGrpSpPr/>
          <p:nvPr/>
        </p:nvGrpSpPr>
        <p:grpSpPr>
          <a:xfrm>
            <a:off x="2436812" y="1066800"/>
            <a:ext cx="7315200" cy="5179708"/>
            <a:chOff x="366712" y="2301979"/>
            <a:chExt cx="5629699" cy="4464624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8634F5A-6AEA-47C7-8A56-BA35B6D6220E}"/>
                </a:ext>
              </a:extLst>
            </p:cNvPr>
            <p:cNvSpPr/>
            <p:nvPr/>
          </p:nvSpPr>
          <p:spPr>
            <a:xfrm>
              <a:off x="2282374" y="3050906"/>
              <a:ext cx="1798375" cy="720000"/>
            </a:xfrm>
            <a:custGeom>
              <a:avLst/>
              <a:gdLst/>
              <a:ahLst/>
              <a:cxnLst/>
              <a:rect l="l" t="t" r="r" b="b"/>
              <a:pathLst>
                <a:path w="1837394" h="720000">
                  <a:moveTo>
                    <a:pt x="459310" y="0"/>
                  </a:moveTo>
                  <a:lnTo>
                    <a:pt x="1378084" y="0"/>
                  </a:lnTo>
                  <a:lnTo>
                    <a:pt x="1837394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163D22"/>
            </a:solidFill>
            <a:ln w="9525">
              <a:solidFill>
                <a:srgbClr val="163D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900" b="1" dirty="0">
                  <a:solidFill>
                    <a:srgbClr val="FFFFFF"/>
                  </a:solidFill>
                </a:rPr>
                <a:t>Principle of </a:t>
              </a:r>
            </a:p>
            <a:p>
              <a:pPr algn="ctr"/>
              <a:r>
                <a:rPr lang="en-US" sz="1900" b="1" dirty="0">
                  <a:solidFill>
                    <a:srgbClr val="FFFFFF"/>
                  </a:solidFill>
                </a:rPr>
                <a:t>Least  Privilege</a:t>
              </a:r>
              <a:endParaRPr sz="19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271DC7F-C0C4-43BE-901F-547A8F25440A}"/>
                </a:ext>
              </a:extLst>
            </p:cNvPr>
            <p:cNvSpPr/>
            <p:nvPr/>
          </p:nvSpPr>
          <p:spPr>
            <a:xfrm>
              <a:off x="1813231" y="3799829"/>
              <a:ext cx="2736660" cy="720000"/>
            </a:xfrm>
            <a:custGeom>
              <a:avLst/>
              <a:gdLst/>
              <a:ahLst/>
              <a:cxnLst/>
              <a:rect l="l" t="t" r="r" b="b"/>
              <a:pathLst>
                <a:path w="2756168" h="720000">
                  <a:moveTo>
                    <a:pt x="459310" y="0"/>
                  </a:moveTo>
                  <a:lnTo>
                    <a:pt x="2296858" y="0"/>
                  </a:lnTo>
                  <a:lnTo>
                    <a:pt x="2756168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72A18F"/>
            </a:solidFill>
            <a:ln w="9525">
              <a:solidFill>
                <a:srgbClr val="72A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Multi-factor authentication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7F62A64E-1E70-457E-80D1-5F9DA8D360EF}"/>
                </a:ext>
              </a:extLst>
            </p:cNvPr>
            <p:cNvSpPr/>
            <p:nvPr/>
          </p:nvSpPr>
          <p:spPr>
            <a:xfrm>
              <a:off x="1324543" y="4548754"/>
              <a:ext cx="3714037" cy="720000"/>
            </a:xfrm>
            <a:custGeom>
              <a:avLst/>
              <a:gdLst/>
              <a:ahLst/>
              <a:cxnLst/>
              <a:rect l="l" t="t" r="r" b="b"/>
              <a:pathLst>
                <a:path w="3674942" h="720000">
                  <a:moveTo>
                    <a:pt x="459310" y="0"/>
                  </a:moveTo>
                  <a:lnTo>
                    <a:pt x="3215632" y="0"/>
                  </a:lnTo>
                  <a:lnTo>
                    <a:pt x="3674942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B9D0C7"/>
            </a:solidFill>
            <a:ln w="9525">
              <a:solidFill>
                <a:srgbClr val="B9D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Segregation of Duties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Policies, Procedures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B03B2D5D-1E6A-4A62-97F9-28BB411958D3}"/>
                </a:ext>
              </a:extLst>
            </p:cNvPr>
            <p:cNvSpPr/>
            <p:nvPr/>
          </p:nvSpPr>
          <p:spPr>
            <a:xfrm>
              <a:off x="855400" y="5297678"/>
              <a:ext cx="4652322" cy="720000"/>
            </a:xfrm>
            <a:custGeom>
              <a:avLst/>
              <a:gdLst/>
              <a:ahLst/>
              <a:cxnLst/>
              <a:rect l="l" t="t" r="r" b="b"/>
              <a:pathLst>
                <a:path w="4593716" h="720000">
                  <a:moveTo>
                    <a:pt x="459310" y="0"/>
                  </a:moveTo>
                  <a:lnTo>
                    <a:pt x="4134406" y="0"/>
                  </a:lnTo>
                  <a:lnTo>
                    <a:pt x="4593716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D4E2DD"/>
            </a:solidFill>
            <a:ln w="9525">
              <a:solidFill>
                <a:srgbClr val="B9D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Encrypt / Protect Sensitive Data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at rest and in transit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19C417BA-666A-4DB1-BA89-16832BCCA23B}"/>
                </a:ext>
              </a:extLst>
            </p:cNvPr>
            <p:cNvSpPr/>
            <p:nvPr/>
          </p:nvSpPr>
          <p:spPr>
            <a:xfrm>
              <a:off x="366712" y="6046603"/>
              <a:ext cx="5629699" cy="720000"/>
            </a:xfrm>
            <a:custGeom>
              <a:avLst/>
              <a:gdLst/>
              <a:ahLst/>
              <a:cxnLst/>
              <a:rect l="l" t="t" r="r" b="b"/>
              <a:pathLst>
                <a:path w="5512490" h="720000">
                  <a:moveTo>
                    <a:pt x="459310" y="0"/>
                  </a:moveTo>
                  <a:lnTo>
                    <a:pt x="5053180" y="0"/>
                  </a:lnTo>
                  <a:lnTo>
                    <a:pt x="5512490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E0EBE7"/>
            </a:solidFill>
            <a:ln w="9525">
              <a:solidFill>
                <a:srgbClr val="B9D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Network Security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Firewall / Antivirus / Antispyware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Isosceles Triangle 19">
              <a:extLst>
                <a:ext uri="{FF2B5EF4-FFF2-40B4-BE49-F238E27FC236}">
                  <a16:creationId xmlns:a16="http://schemas.microsoft.com/office/drawing/2014/main" id="{F9E2A43C-C072-403D-8677-F62145D8C05A}"/>
                </a:ext>
              </a:extLst>
            </p:cNvPr>
            <p:cNvSpPr/>
            <p:nvPr/>
          </p:nvSpPr>
          <p:spPr>
            <a:xfrm>
              <a:off x="2751515" y="2301979"/>
              <a:ext cx="860093" cy="720000"/>
            </a:xfrm>
            <a:custGeom>
              <a:avLst/>
              <a:gdLst/>
              <a:ahLst/>
              <a:cxnLst/>
              <a:rect l="l" t="t" r="r" b="b"/>
              <a:pathLst>
                <a:path w="918620" h="720000">
                  <a:moveTo>
                    <a:pt x="459310" y="0"/>
                  </a:moveTo>
                  <a:lnTo>
                    <a:pt x="918620" y="720000"/>
                  </a:lnTo>
                  <a:lnTo>
                    <a:pt x="0" y="720000"/>
                  </a:lnTo>
                  <a:close/>
                </a:path>
              </a:pathLst>
            </a:custGeom>
            <a:solidFill>
              <a:srgbClr val="101815"/>
            </a:solidFill>
            <a:ln w="9525">
              <a:solidFill>
                <a:srgbClr val="101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sz="1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ub_title_frame">
            <a:extLst>
              <a:ext uri="{FF2B5EF4-FFF2-40B4-BE49-F238E27FC236}">
                <a16:creationId xmlns:a16="http://schemas.microsoft.com/office/drawing/2014/main" id="{B1F2C5AB-3377-4E63-90C9-F4510DE13E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682" y="1860500"/>
            <a:ext cx="3208848" cy="1394209"/>
          </a:xfrm>
          <a:prstGeom prst="rect">
            <a:avLst/>
          </a:prstGeom>
          <a:noFill/>
        </p:spPr>
        <p:txBody>
          <a:bodyPr vert="horz" tIns="18288" rIns="89977" bIns="18288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No “magic bullet” to stop fraud </a:t>
            </a:r>
          </a:p>
        </p:txBody>
      </p:sp>
      <p:sp>
        <p:nvSpPr>
          <p:cNvPr id="14" name="sub_title_frame">
            <a:extLst>
              <a:ext uri="{FF2B5EF4-FFF2-40B4-BE49-F238E27FC236}">
                <a16:creationId xmlns:a16="http://schemas.microsoft.com/office/drawing/2014/main" id="{4C32AA99-BFBC-46EB-B9A3-9B509F24F8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86270" y="1856982"/>
            <a:ext cx="3987800" cy="1394209"/>
          </a:xfrm>
          <a:prstGeom prst="rect">
            <a:avLst/>
          </a:prstGeom>
          <a:noFill/>
        </p:spPr>
        <p:txBody>
          <a:bodyPr vert="horz" tIns="18288" rIns="89977" bIns="18288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LAYERING your defenses is the best approach</a:t>
            </a:r>
          </a:p>
        </p:txBody>
      </p:sp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C2B485FA-66B0-4E96-8708-FAA03F46E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09245" y="1291232"/>
            <a:ext cx="766168" cy="766168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C72D580F-FEC4-41D1-A114-8F96CFAE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4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B2AD-B99A-4062-9470-B7DBE00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Tips for Prominent Fraud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AB723-DDD0-4109-A6D7-027B5FA8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6FFAC-8D99-4F2C-85CD-FF612F0DCF47}"/>
              </a:ext>
            </a:extLst>
          </p:cNvPr>
          <p:cNvSpPr txBox="1"/>
          <p:nvPr/>
        </p:nvSpPr>
        <p:spPr>
          <a:xfrm>
            <a:off x="1827212" y="1219200"/>
            <a:ext cx="9144000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/>
              <a:t>BEC Fraud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Use multi-factor authentication on all email/messaging systems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Train employees how to identify and respond to suspicious emails or requests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Cyber/Data Theft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Encrypt data, both at rest and in transit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Install and maintain latest antivirus and firewall software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Employ tools to monitor cloud environments</a:t>
            </a:r>
          </a:p>
        </p:txBody>
      </p:sp>
      <p:grpSp>
        <p:nvGrpSpPr>
          <p:cNvPr id="19" name="Graphic 12" descr="Laptop">
            <a:extLst>
              <a:ext uri="{FF2B5EF4-FFF2-40B4-BE49-F238E27FC236}">
                <a16:creationId xmlns:a16="http://schemas.microsoft.com/office/drawing/2014/main" id="{B601C434-107E-4B33-9D8E-8684DE82313D}"/>
              </a:ext>
            </a:extLst>
          </p:cNvPr>
          <p:cNvGrpSpPr/>
          <p:nvPr/>
        </p:nvGrpSpPr>
        <p:grpSpPr>
          <a:xfrm>
            <a:off x="760412" y="1219200"/>
            <a:ext cx="685800" cy="823302"/>
            <a:chOff x="7694612" y="3429000"/>
            <a:chExt cx="914400" cy="914400"/>
          </a:xfrm>
          <a:solidFill>
            <a:srgbClr val="00A22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1BED41-DA4D-4553-8DF4-50CE30C29517}"/>
                </a:ext>
              </a:extLst>
            </p:cNvPr>
            <p:cNvSpPr/>
            <p:nvPr/>
          </p:nvSpPr>
          <p:spPr>
            <a:xfrm>
              <a:off x="7820818" y="3612356"/>
              <a:ext cx="657225" cy="447675"/>
            </a:xfrm>
            <a:custGeom>
              <a:avLst/>
              <a:gdLst>
                <a:gd name="connsiteX0" fmla="*/ 597694 w 657225"/>
                <a:gd name="connsiteY0" fmla="*/ 388144 h 447675"/>
                <a:gd name="connsiteX1" fmla="*/ 64294 w 657225"/>
                <a:gd name="connsiteY1" fmla="*/ 388144 h 447675"/>
                <a:gd name="connsiteX2" fmla="*/ 64294 w 657225"/>
                <a:gd name="connsiteY2" fmla="*/ 64294 h 447675"/>
                <a:gd name="connsiteX3" fmla="*/ 597694 w 657225"/>
                <a:gd name="connsiteY3" fmla="*/ 64294 h 447675"/>
                <a:gd name="connsiteX4" fmla="*/ 597694 w 657225"/>
                <a:gd name="connsiteY4" fmla="*/ 388144 h 447675"/>
                <a:gd name="connsiteX5" fmla="*/ 654844 w 657225"/>
                <a:gd name="connsiteY5" fmla="*/ 45244 h 447675"/>
                <a:gd name="connsiteX6" fmla="*/ 616744 w 657225"/>
                <a:gd name="connsiteY6" fmla="*/ 7144 h 447675"/>
                <a:gd name="connsiteX7" fmla="*/ 45244 w 657225"/>
                <a:gd name="connsiteY7" fmla="*/ 7144 h 447675"/>
                <a:gd name="connsiteX8" fmla="*/ 7144 w 657225"/>
                <a:gd name="connsiteY8" fmla="*/ 45244 h 447675"/>
                <a:gd name="connsiteX9" fmla="*/ 7144 w 657225"/>
                <a:gd name="connsiteY9" fmla="*/ 445294 h 447675"/>
                <a:gd name="connsiteX10" fmla="*/ 654844 w 657225"/>
                <a:gd name="connsiteY10" fmla="*/ 445294 h 447675"/>
                <a:gd name="connsiteX11" fmla="*/ 654844 w 657225"/>
                <a:gd name="connsiteY11" fmla="*/ 452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225" h="447675">
                  <a:moveTo>
                    <a:pt x="597694" y="388144"/>
                  </a:moveTo>
                  <a:lnTo>
                    <a:pt x="64294" y="388144"/>
                  </a:lnTo>
                  <a:lnTo>
                    <a:pt x="64294" y="64294"/>
                  </a:lnTo>
                  <a:lnTo>
                    <a:pt x="597694" y="64294"/>
                  </a:lnTo>
                  <a:lnTo>
                    <a:pt x="597694" y="388144"/>
                  </a:lnTo>
                  <a:close/>
                  <a:moveTo>
                    <a:pt x="654844" y="45244"/>
                  </a:moveTo>
                  <a:cubicBezTo>
                    <a:pt x="654844" y="24289"/>
                    <a:pt x="637699" y="7144"/>
                    <a:pt x="616744" y="7144"/>
                  </a:cubicBezTo>
                  <a:lnTo>
                    <a:pt x="45244" y="7144"/>
                  </a:lnTo>
                  <a:cubicBezTo>
                    <a:pt x="24289" y="7144"/>
                    <a:pt x="7144" y="24289"/>
                    <a:pt x="7144" y="45244"/>
                  </a:cubicBezTo>
                  <a:lnTo>
                    <a:pt x="7144" y="445294"/>
                  </a:lnTo>
                  <a:lnTo>
                    <a:pt x="654844" y="445294"/>
                  </a:lnTo>
                  <a:lnTo>
                    <a:pt x="654844" y="452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7237FB-AEAD-4BBE-905E-401633F98090}"/>
                </a:ext>
              </a:extLst>
            </p:cNvPr>
            <p:cNvSpPr/>
            <p:nvPr/>
          </p:nvSpPr>
          <p:spPr>
            <a:xfrm>
              <a:off x="7706518" y="4088606"/>
              <a:ext cx="885825" cy="66675"/>
            </a:xfrm>
            <a:custGeom>
              <a:avLst/>
              <a:gdLst>
                <a:gd name="connsiteX0" fmla="*/ 502444 w 885825"/>
                <a:gd name="connsiteY0" fmla="*/ 7144 h 66675"/>
                <a:gd name="connsiteX1" fmla="*/ 502444 w 885825"/>
                <a:gd name="connsiteY1" fmla="*/ 16669 h 66675"/>
                <a:gd name="connsiteX2" fmla="*/ 492919 w 885825"/>
                <a:gd name="connsiteY2" fmla="*/ 26194 h 66675"/>
                <a:gd name="connsiteX3" fmla="*/ 397669 w 885825"/>
                <a:gd name="connsiteY3" fmla="*/ 26194 h 66675"/>
                <a:gd name="connsiteX4" fmla="*/ 388144 w 885825"/>
                <a:gd name="connsiteY4" fmla="*/ 16669 h 66675"/>
                <a:gd name="connsiteX5" fmla="*/ 388144 w 885825"/>
                <a:gd name="connsiteY5" fmla="*/ 7144 h 66675"/>
                <a:gd name="connsiteX6" fmla="*/ 7144 w 885825"/>
                <a:gd name="connsiteY6" fmla="*/ 7144 h 66675"/>
                <a:gd name="connsiteX7" fmla="*/ 7144 w 885825"/>
                <a:gd name="connsiteY7" fmla="*/ 26194 h 66675"/>
                <a:gd name="connsiteX8" fmla="*/ 45244 w 885825"/>
                <a:gd name="connsiteY8" fmla="*/ 64294 h 66675"/>
                <a:gd name="connsiteX9" fmla="*/ 845344 w 885825"/>
                <a:gd name="connsiteY9" fmla="*/ 64294 h 66675"/>
                <a:gd name="connsiteX10" fmla="*/ 883444 w 885825"/>
                <a:gd name="connsiteY10" fmla="*/ 26194 h 66675"/>
                <a:gd name="connsiteX11" fmla="*/ 883444 w 885825"/>
                <a:gd name="connsiteY11" fmla="*/ 7144 h 66675"/>
                <a:gd name="connsiteX12" fmla="*/ 502444 w 885825"/>
                <a:gd name="connsiteY12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5825" h="66675">
                  <a:moveTo>
                    <a:pt x="502444" y="7144"/>
                  </a:moveTo>
                  <a:lnTo>
                    <a:pt x="502444" y="16669"/>
                  </a:lnTo>
                  <a:cubicBezTo>
                    <a:pt x="502444" y="22384"/>
                    <a:pt x="498634" y="26194"/>
                    <a:pt x="492919" y="26194"/>
                  </a:cubicBezTo>
                  <a:lnTo>
                    <a:pt x="397669" y="26194"/>
                  </a:lnTo>
                  <a:cubicBezTo>
                    <a:pt x="391954" y="26194"/>
                    <a:pt x="388144" y="22384"/>
                    <a:pt x="388144" y="16669"/>
                  </a:cubicBezTo>
                  <a:lnTo>
                    <a:pt x="388144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149"/>
                    <a:pt x="24289" y="64294"/>
                    <a:pt x="45244" y="64294"/>
                  </a:cubicBezTo>
                  <a:lnTo>
                    <a:pt x="845344" y="64294"/>
                  </a:lnTo>
                  <a:cubicBezTo>
                    <a:pt x="866299" y="64294"/>
                    <a:pt x="883444" y="47149"/>
                    <a:pt x="883444" y="26194"/>
                  </a:cubicBezTo>
                  <a:lnTo>
                    <a:pt x="883444" y="7144"/>
                  </a:lnTo>
                  <a:lnTo>
                    <a:pt x="5024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 descr="Download from cloud">
            <a:extLst>
              <a:ext uri="{FF2B5EF4-FFF2-40B4-BE49-F238E27FC236}">
                <a16:creationId xmlns:a16="http://schemas.microsoft.com/office/drawing/2014/main" id="{8E4A93BA-E372-4095-94C6-2A5D86E99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7507" y="3642702"/>
            <a:ext cx="808038" cy="808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A6683-D69B-4841-8417-2B4C80501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044" y="6355213"/>
            <a:ext cx="776288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E73F5-DB28-484A-9F8B-DDB2C105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449" y="6248400"/>
            <a:ext cx="995363" cy="416664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9D2D28E-18AD-4C21-8AC4-3F96EC67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0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B2AD-B99A-4062-9470-B7DBE00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Tips for Prominent Fraud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AB723-DDD0-4109-A6D7-027B5FA8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6FFAC-8D99-4F2C-85CD-FF612F0DCF47}"/>
              </a:ext>
            </a:extLst>
          </p:cNvPr>
          <p:cNvSpPr txBox="1"/>
          <p:nvPr/>
        </p:nvSpPr>
        <p:spPr>
          <a:xfrm>
            <a:off x="1827212" y="1361061"/>
            <a:ext cx="9144000" cy="501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/>
              <a:t>Check Forgery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Stop using checks, convert to e-pay methods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Utilize positive pay and debit filters/blocks for electronic and paper-based payments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Reconcile accounts daily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3200" b="1" dirty="0"/>
              <a:t>Emerging Technologies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Biometrics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Tokenization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Monitoring Software</a:t>
            </a:r>
          </a:p>
        </p:txBody>
      </p:sp>
      <p:pic>
        <p:nvPicPr>
          <p:cNvPr id="6" name="Graphic 5" descr="Bank check">
            <a:extLst>
              <a:ext uri="{FF2B5EF4-FFF2-40B4-BE49-F238E27FC236}">
                <a16:creationId xmlns:a16="http://schemas.microsoft.com/office/drawing/2014/main" id="{886A73F5-9E53-45E7-B4DA-5130548362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4212" y="1219200"/>
            <a:ext cx="914400" cy="914400"/>
          </a:xfrm>
          <a:prstGeom prst="rect">
            <a:avLst/>
          </a:prstGeom>
        </p:spPr>
      </p:pic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E9BFEFD-0DE9-4701-975D-2B74E868A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262" y="411480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58729-1077-4394-8261-185F0339C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812" y="6355213"/>
            <a:ext cx="776288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E1F609-F79E-4CAB-A8C4-49BBC38C4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217" y="6248400"/>
            <a:ext cx="995363" cy="416664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E005BE7-E6A2-4543-A846-D968A49A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37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AB723-DDD0-4109-A6D7-027B5FA8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96740-E6B2-4417-9910-54DDA324F6D3}"/>
              </a:ext>
            </a:extLst>
          </p:cNvPr>
          <p:cNvSpPr/>
          <p:nvPr/>
        </p:nvSpPr>
        <p:spPr>
          <a:xfrm>
            <a:off x="1953926" y="381000"/>
            <a:ext cx="8321040" cy="731520"/>
          </a:xfrm>
          <a:prstGeom prst="rect">
            <a:avLst/>
          </a:prstGeom>
          <a:solidFill>
            <a:srgbClr val="16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457036"/>
            <a:r>
              <a:rPr lang="en-US" sz="2400" b="1" cap="small" dirty="0">
                <a:solidFill>
                  <a:prstClr val="white"/>
                </a:solidFill>
              </a:rPr>
              <a:t>10 Common Risk Management Practices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7DACF0D-9AB5-47B4-AB43-49A48CEA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1BC19D-B5E2-4229-B2CA-F346479A3F34}"/>
              </a:ext>
            </a:extLst>
          </p:cNvPr>
          <p:cNvGrpSpPr/>
          <p:nvPr/>
        </p:nvGrpSpPr>
        <p:grpSpPr>
          <a:xfrm>
            <a:off x="1525812" y="1524000"/>
            <a:ext cx="9293000" cy="4648200"/>
            <a:chOff x="1525812" y="1524000"/>
            <a:chExt cx="9293000" cy="4648200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09D3D84-D5CD-424D-A1FC-3EE38B3A68BF}"/>
                </a:ext>
              </a:extLst>
            </p:cNvPr>
            <p:cNvSpPr txBox="1">
              <a:spLocks/>
            </p:cNvSpPr>
            <p:nvPr/>
          </p:nvSpPr>
          <p:spPr>
            <a:xfrm>
              <a:off x="1882640" y="1524000"/>
              <a:ext cx="8936172" cy="4648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37744" indent="-237744" algn="l" defTabSz="914400" rtl="0" eaLnBrk="1" latinLnBrk="0" hangingPunct="1">
                <a:lnSpc>
                  <a:spcPct val="95000"/>
                </a:lnSpc>
                <a:spcBef>
                  <a:spcPts val="26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11480" indent="-173736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576072" indent="-164592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749808" indent="-173736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914400" indent="-164592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14400" indent="-164592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14400" indent="-164592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00" indent="-164592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Font typeface="Arial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14400" indent="-164592" algn="l" defTabSz="914400" rtl="0" eaLnBrk="1" latinLnBrk="0" hangingPunct="1">
                <a:lnSpc>
                  <a:spcPct val="95000"/>
                </a:lnSpc>
                <a:spcBef>
                  <a:spcPts val="900"/>
                </a:spcBef>
                <a:buFont typeface="Arial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Cultivate a Risk Management Culture </a:t>
              </a:r>
              <a:r>
                <a:rPr lang="en-US" sz="1800" dirty="0">
                  <a:solidFill>
                    <a:srgbClr val="00B823"/>
                  </a:solidFill>
                </a:rPr>
                <a:t>within the organization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Mandate Process Controls </a:t>
              </a:r>
              <a:r>
                <a:rPr lang="en-US" sz="1800" dirty="0">
                  <a:solidFill>
                    <a:srgbClr val="00B823"/>
                  </a:solidFill>
                </a:rPr>
                <a:t>including dual control and segregation of duties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Isolate a Computer / Avoid Public Wi-Fi </a:t>
              </a:r>
              <a:r>
                <a:rPr lang="en-US" sz="1800" dirty="0">
                  <a:solidFill>
                    <a:srgbClr val="00B823"/>
                  </a:solidFill>
                </a:rPr>
                <a:t>for banking and payment initiation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Pick up the Phone </a:t>
              </a:r>
              <a:r>
                <a:rPr lang="en-US" sz="1800" dirty="0">
                  <a:solidFill>
                    <a:srgbClr val="00B823"/>
                  </a:solidFill>
                </a:rPr>
                <a:t>to authenticate </a:t>
              </a:r>
              <a:r>
                <a:rPr lang="en-US" sz="1800" b="1" dirty="0">
                  <a:solidFill>
                    <a:srgbClr val="00B823"/>
                  </a:solidFill>
                </a:rPr>
                <a:t>ALL</a:t>
              </a:r>
              <a:r>
                <a:rPr lang="en-US" sz="1800" dirty="0">
                  <a:solidFill>
                    <a:srgbClr val="00B823"/>
                  </a:solidFill>
                </a:rPr>
                <a:t> payment requests (internal &amp; vendor</a:t>
              </a:r>
              <a:r>
                <a:rPr lang="en-US" sz="1800" dirty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)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Inspect Bank Accounts Daily </a:t>
              </a:r>
              <a:r>
                <a:rPr lang="en-US" sz="1800" dirty="0">
                  <a:solidFill>
                    <a:srgbClr val="00B823"/>
                  </a:solidFill>
                </a:rPr>
                <a:t>and reconcile </a:t>
              </a:r>
              <a:r>
                <a:rPr lang="en-US" sz="1800" u="sng" dirty="0">
                  <a:solidFill>
                    <a:srgbClr val="00B823"/>
                  </a:solidFill>
                </a:rPr>
                <a:t>frequently</a:t>
              </a:r>
              <a:endParaRPr lang="en-US" sz="1800" b="1" u="sng" dirty="0">
                <a:solidFill>
                  <a:srgbClr val="00B823"/>
                </a:solidFill>
              </a:endParaRP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Structure Bank Accounts</a:t>
              </a:r>
              <a:r>
                <a:rPr lang="en-US" sz="1800" b="1" dirty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00B823"/>
                  </a:solidFill>
                </a:rPr>
                <a:t>to isolate activities and leverage inherent controls 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Use Fraud Deterrent Banking Services </a:t>
              </a:r>
              <a:r>
                <a:rPr lang="en-US" sz="1800" dirty="0">
                  <a:solidFill>
                    <a:srgbClr val="00B823"/>
                  </a:solidFill>
                </a:rPr>
                <a:t>like Positive Pay, ACH Blocks/Filters, etc.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Monitor Information </a:t>
              </a:r>
              <a:r>
                <a:rPr lang="en-US" sz="1800" dirty="0">
                  <a:solidFill>
                    <a:srgbClr val="00B823"/>
                  </a:solidFill>
                </a:rPr>
                <a:t>with credit reporting agencies and state record databases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Initiate Background Checks</a:t>
              </a:r>
              <a:r>
                <a:rPr lang="en-US" sz="1800" b="1" dirty="0">
                  <a:solidFill>
                    <a:srgbClr val="00B624"/>
                  </a:solidFill>
                </a:rPr>
                <a:t> </a:t>
              </a:r>
              <a:r>
                <a:rPr lang="en-US" sz="1800" dirty="0">
                  <a:solidFill>
                    <a:srgbClr val="00B823"/>
                  </a:solidFill>
                </a:rPr>
                <a:t>on </a:t>
              </a:r>
              <a:r>
                <a:rPr lang="en-US" sz="1800" b="1" dirty="0">
                  <a:solidFill>
                    <a:srgbClr val="00B823"/>
                  </a:solidFill>
                </a:rPr>
                <a:t>ALL</a:t>
              </a:r>
              <a:r>
                <a:rPr lang="en-US" sz="1800" dirty="0">
                  <a:solidFill>
                    <a:srgbClr val="00B823"/>
                  </a:solidFill>
                </a:rPr>
                <a:t> employees and contractors</a:t>
              </a:r>
            </a:p>
            <a:p>
              <a:pPr marL="4381" indent="0">
                <a:lnSpc>
                  <a:spcPct val="100000"/>
                </a:lnSpc>
                <a:spcBef>
                  <a:spcPts val="1400"/>
                </a:spcBef>
                <a:buClr>
                  <a:schemeClr val="bg2"/>
                </a:buClr>
                <a:buSzPct val="100000"/>
                <a:buNone/>
              </a:pPr>
              <a:r>
                <a:rPr lang="en-US" sz="1800" b="1" dirty="0">
                  <a:solidFill>
                    <a:srgbClr val="163D22"/>
                  </a:solidFill>
                </a:rPr>
                <a:t>Notify the Bank &amp; Law Enforcement </a:t>
              </a:r>
              <a:r>
                <a:rPr lang="en-US" sz="1800" dirty="0">
                  <a:solidFill>
                    <a:srgbClr val="00B823"/>
                  </a:solidFill>
                </a:rPr>
                <a:t>if you are under attack</a:t>
              </a:r>
              <a:endParaRPr lang="en-US" dirty="0"/>
            </a:p>
            <a:p>
              <a:pPr marL="0" indent="0">
                <a:buFont typeface="Wingdings" pitchFamily="2" charset="2"/>
                <a:buNone/>
              </a:pP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3EBA9B-0FA1-4CA8-8874-B909FEAC8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812" y="1993149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65EF8B-3DAD-436C-8B68-2DB049785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4320" y="2424704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C8B9D8-4DE4-45B3-B950-0B0C41D64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4914" y="2886182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3E10FE-399C-48DF-BD13-D8856E97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812" y="3341905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B8E10A-B91F-4D07-82FE-D024BF95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4320" y="3785561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32BF078-04C9-4FAC-8795-60F5A6142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812" y="1531671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4E8A51-9886-4A71-8AA5-18CF7771B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4321" y="4226777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CBEEBE-E7A0-4F5A-9C2F-0BC4E13FB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815" y="4680541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C334921-D4B7-48DA-B270-16689B4DF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816" y="5124197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20AA22-A936-4AAE-96E7-0E1377EF7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4321" y="5573938"/>
              <a:ext cx="419605" cy="41960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36457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B2AD-B99A-4062-9470-B7DBE00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AB723-DDD0-4109-A6D7-027B5FA8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72A36C-656A-4FAD-9B32-33F4317D9F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1011" y="1081829"/>
          <a:ext cx="8686801" cy="4911845"/>
        </p:xfrm>
        <a:graphic>
          <a:graphicData uri="http://schemas.openxmlformats.org/drawingml/2006/table">
            <a:tbl>
              <a:tblPr firstRow="1" bandRow="1"/>
              <a:tblGrid>
                <a:gridCol w="411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Resource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580" marR="85580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Link</a:t>
                      </a:r>
                      <a:r>
                        <a:rPr lang="en-US" sz="1500" b="1" kern="1200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500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580" marR="85580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0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FBI </a:t>
                      </a:r>
                    </a:p>
                    <a:p>
                      <a:pPr marL="285750" marR="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Cyber Crime </a:t>
                      </a:r>
                    </a:p>
                    <a:p>
                      <a:pPr marL="285750" marR="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FBI Internet Crime Complaint Center </a:t>
                      </a:r>
                    </a:p>
                    <a:p>
                      <a:pPr marL="285750" marR="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InfraGard</a:t>
                      </a:r>
                    </a:p>
                  </a:txBody>
                  <a:tcPr marL="88174" marR="88174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rId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https://www.fbi.gov/investigate/cyber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http://www.ic3.gov/default.aspx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https://www.infragard.org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4" marR="88174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8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National Cyber Security Alliance (NCSA)</a:t>
                      </a:r>
                    </a:p>
                  </a:txBody>
                  <a:tcPr marL="88174" marR="88174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https://staysafeonline.org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4" marR="88174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TD Bank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Security Center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Fraud Prevention Tips</a:t>
                      </a:r>
                    </a:p>
                  </a:txBody>
                  <a:tcPr marL="85580" marR="85580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163D22"/>
                        </a:solidFill>
                        <a:effectLst/>
                        <a:latin typeface="+mn-lt"/>
                        <a:ea typeface="Times New Roman"/>
                        <a:hlinkClick r:id="rId6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63D22"/>
                          </a:solidFill>
                          <a:effectLst/>
                          <a:latin typeface="+mn-lt"/>
                          <a:ea typeface="Times New Roman"/>
                          <a:hlinkClick r:id="rId6"/>
                        </a:rPr>
                        <a:t>http://www.tdbank.com/popup/cm_secure_notify.html</a:t>
                      </a:r>
                      <a:endParaRPr lang="en-US" sz="1400" dirty="0">
                        <a:solidFill>
                          <a:srgbClr val="163D2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hlinkClick r:id="rId7"/>
                        </a:rPr>
                        <a:t>https://www.tdbank.com/exc/pdf/tms/fraudprotection.pdf</a:t>
                      </a:r>
                      <a:endParaRPr lang="en-US" sz="1400" kern="1200" dirty="0">
                        <a:solidFill>
                          <a:srgbClr val="163D22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85580" marR="85580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TD Bank and Strategic Treasurer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Treasury Perspectives 2019 Survey Report</a:t>
                      </a:r>
                    </a:p>
                  </a:txBody>
                  <a:tcPr marL="85580" marR="85580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sng" kern="1200" dirty="0">
                        <a:solidFill>
                          <a:srgbClr val="163D22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>
                          <a:solidFill>
                            <a:srgbClr val="163D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https://strategictreasurer.com/2019-treasury-perspectives/</a:t>
                      </a:r>
                      <a:endParaRPr lang="en-US" sz="1400" dirty="0">
                        <a:solidFill>
                          <a:srgbClr val="163D2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580" marR="85580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Strategi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c Treasurer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2019 Treasury Fraud &amp; Controls Global Survey Report</a:t>
                      </a:r>
                    </a:p>
                  </a:txBody>
                  <a:tcPr marL="85580" marR="85580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>
                          <a:solidFill>
                            <a:srgbClr val="163D2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https://strategictreasurer.com/2019-treasury-fraud-controls/</a:t>
                      </a:r>
                      <a:endParaRPr lang="en-US" sz="1400" u="sng" kern="1200" dirty="0">
                        <a:solidFill>
                          <a:srgbClr val="163D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580" marR="85580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84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NACHA</a:t>
                      </a:r>
                    </a:p>
                    <a:p>
                      <a:pPr marL="285750" marR="0" lvl="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Fraud Threats</a:t>
                      </a:r>
                    </a:p>
                    <a:p>
                      <a:pPr marL="285750" marR="0" lvl="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Protecting Against Fraud: How to Spot and Prevent Fraud Schemes Threats </a:t>
                      </a:r>
                      <a:endParaRPr lang="en-US" sz="14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88174" marR="88174" marT="44087" marB="440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https://www.nacha.org/content/current-fraud-threats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https://www.nacha.org/sites/default/files/2019-06/2019%20Fraud%20Fact%20Sheet%20FINAL.pdf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74" marR="88174" marT="44087" marB="4408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882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921AA1-4661-4F89-B50B-AD2C6C70C4F1}"/>
              </a:ext>
            </a:extLst>
          </p:cNvPr>
          <p:cNvSpPr txBox="1"/>
          <p:nvPr/>
        </p:nvSpPr>
        <p:spPr>
          <a:xfrm>
            <a:off x="1674812" y="6172200"/>
            <a:ext cx="7566225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none" baseline="30000" dirty="0">
                <a:solidFill>
                  <a:srgbClr val="6A737B"/>
                </a:solidFill>
                <a:latin typeface="Arial"/>
              </a:rPr>
              <a:t>1</a:t>
            </a:r>
            <a:r>
              <a:rPr lang="en-US" sz="1100" u="none" dirty="0">
                <a:solidFill>
                  <a:srgbClr val="6A737B"/>
                </a:solidFill>
                <a:latin typeface="Arial"/>
              </a:rPr>
              <a:t> TD Bank does not control the content or privacy policies associated with any third party websites provided.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BC817F54-525D-416B-B341-B3290CB0C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02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E9F09-9440-413C-8D99-662339C7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1447800"/>
            <a:ext cx="8654912" cy="1252537"/>
          </a:xfrm>
        </p:spPr>
        <p:txBody>
          <a:bodyPr/>
          <a:lstStyle/>
          <a:p>
            <a:r>
              <a:rPr lang="en-US" dirty="0"/>
              <a:t>Next Steps: </a:t>
            </a:r>
            <a:br>
              <a:rPr lang="en-US" dirty="0"/>
            </a:br>
            <a:r>
              <a:rPr lang="en-US" dirty="0"/>
              <a:t>Bringing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E6169-B6A0-4499-A4DB-1E069E6B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77A-8D24-49A3-AB4F-32A0E8FE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4CF53-2C33-45C4-887F-5B4C3AF0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8EE47-B1F0-4FFC-8E11-8977D0BCA698}"/>
              </a:ext>
            </a:extLst>
          </p:cNvPr>
          <p:cNvSpPr txBox="1"/>
          <p:nvPr/>
        </p:nvSpPr>
        <p:spPr>
          <a:xfrm>
            <a:off x="820883" y="1447800"/>
            <a:ext cx="10820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Considering all your operations, what area do you spend the most of your time working on?</a:t>
            </a:r>
          </a:p>
          <a:p>
            <a:pPr>
              <a:spcAft>
                <a:spcPts val="600"/>
              </a:spcAft>
            </a:pPr>
            <a:endParaRPr lang="en-US" sz="700" dirty="0"/>
          </a:p>
          <a:p>
            <a:pPr marL="742950" indent="-742950">
              <a:spcAft>
                <a:spcPts val="1800"/>
              </a:spcAft>
              <a:buFont typeface="+mj-lt"/>
              <a:buAutoNum type="alphaUcPeriod"/>
            </a:pPr>
            <a:r>
              <a:rPr lang="en-US" sz="3200" dirty="0"/>
              <a:t>Payment Management</a:t>
            </a:r>
          </a:p>
          <a:p>
            <a:pPr marL="742950" indent="-742950">
              <a:spcAft>
                <a:spcPts val="1800"/>
              </a:spcAft>
              <a:buFont typeface="+mj-lt"/>
              <a:buAutoNum type="alphaUcPeriod"/>
            </a:pPr>
            <a:r>
              <a:rPr lang="en-US" sz="3200" dirty="0"/>
              <a:t>Cash Forecasting</a:t>
            </a:r>
          </a:p>
          <a:p>
            <a:pPr marL="742950" indent="-742950">
              <a:spcAft>
                <a:spcPts val="1800"/>
              </a:spcAft>
              <a:buFont typeface="+mj-lt"/>
              <a:buAutoNum type="alphaUcPeriod"/>
            </a:pPr>
            <a:r>
              <a:rPr lang="en-US" sz="3200" dirty="0"/>
              <a:t>Cash Positioning &amp; Reporting</a:t>
            </a:r>
          </a:p>
          <a:p>
            <a:pPr marL="742950" indent="-742950">
              <a:spcAft>
                <a:spcPts val="1800"/>
              </a:spcAft>
              <a:buFont typeface="+mj-lt"/>
              <a:buAutoNum type="alphaUcPeriod"/>
            </a:pPr>
            <a:r>
              <a:rPr lang="en-US" sz="3200" dirty="0"/>
              <a:t>Reconciliations &amp; Accounting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0CAFB-F9B6-4A1B-9B99-5BF8CF7F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78" y="2743200"/>
            <a:ext cx="396190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89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BE2274-4681-44D1-9CC5-C91ED62A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and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FB316-DD1E-4D69-BB6D-258D44B8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00" y="1482726"/>
            <a:ext cx="11089399" cy="4689474"/>
          </a:xfrm>
        </p:spPr>
        <p:txBody>
          <a:bodyPr/>
          <a:lstStyle/>
          <a:p>
            <a:r>
              <a:rPr lang="en-US" sz="2400" b="1" dirty="0"/>
              <a:t>Self Assessment</a:t>
            </a:r>
          </a:p>
          <a:p>
            <a:pPr lvl="1"/>
            <a:r>
              <a:rPr lang="en-US" dirty="0"/>
              <a:t>What gaps exist in your current process?</a:t>
            </a:r>
          </a:p>
          <a:p>
            <a:pPr lvl="1"/>
            <a:r>
              <a:rPr lang="en-US" dirty="0"/>
              <a:t>How many manually processes do you have?</a:t>
            </a:r>
          </a:p>
          <a:p>
            <a:pPr lvl="1"/>
            <a:r>
              <a:rPr lang="en-US" dirty="0"/>
              <a:t>Are there further opportunities for automation?</a:t>
            </a:r>
          </a:p>
          <a:p>
            <a:pPr lvl="1"/>
            <a:r>
              <a:rPr lang="en-US" dirty="0"/>
              <a:t>Do you have the visibility into key operations and financial data?</a:t>
            </a:r>
          </a:p>
          <a:p>
            <a:r>
              <a:rPr lang="en-US" sz="2400" b="1" dirty="0"/>
              <a:t>Develop a Roadmap</a:t>
            </a:r>
          </a:p>
          <a:p>
            <a:pPr lvl="1"/>
            <a:r>
              <a:rPr lang="en-US" dirty="0"/>
              <a:t>Where do you want to be in one, two, three years?</a:t>
            </a:r>
          </a:p>
          <a:p>
            <a:pPr lvl="1"/>
            <a:r>
              <a:rPr lang="en-US" dirty="0"/>
              <a:t>Remember it will take time "Rome wasn't built in one day"</a:t>
            </a:r>
          </a:p>
          <a:p>
            <a:r>
              <a:rPr lang="en-US" sz="2400" b="1" dirty="0"/>
              <a:t>Continue your journey, engage your partners!</a:t>
            </a:r>
          </a:p>
          <a:p>
            <a:pPr marL="237744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5DC1E-942A-48C0-A6D3-5BAC2734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6DF86-9262-4218-AA85-0ACBACD1E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92892" y="2805493"/>
            <a:ext cx="2137902" cy="2137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B883F-A4BC-4304-957A-E6DFB1C76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737" y="1181397"/>
            <a:ext cx="2211106" cy="1591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8F57A-AA92-492E-9E9E-668B3B59D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650737" y="4988491"/>
            <a:ext cx="2440551" cy="1428943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4B095549-3C4C-42DC-819A-748A744BC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19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healthyteennetwork.org/sites/default/files/Hands%20raised_%20closeup%20on%20one%20h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6" y="304800"/>
            <a:ext cx="1152440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228600" y="304800"/>
            <a:ext cx="11497984" cy="747533"/>
          </a:xfrm>
          <a:prstGeom prst="rect">
            <a:avLst/>
          </a:prstGeom>
          <a:solidFill>
            <a:srgbClr val="00B624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218743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Times New Roman" pitchFamily="18" charset="0"/>
              </a:rPr>
              <a:t>Thank You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46812" y="1600200"/>
            <a:ext cx="4953000" cy="2057400"/>
          </a:xfrm>
          <a:prstGeom prst="rect">
            <a:avLst/>
          </a:prstGeom>
          <a:solidFill>
            <a:schemeClr val="bg1">
              <a:alpha val="58000"/>
            </a:schemeClr>
          </a:solidFill>
          <a:ln w="53975" cmpd="sng">
            <a:solidFill>
              <a:srgbClr val="00D629"/>
            </a:solidFill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marL="233363" indent="-233363" algn="l" rtl="0" fontAlgn="base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11163" indent="-176213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>
                <a:solidFill>
                  <a:schemeClr val="bg2"/>
                </a:solidFill>
                <a:latin typeface="+mn-lt"/>
                <a:cs typeface="+mn-cs"/>
              </a:defRPr>
            </a:lvl2pPr>
            <a:lvl3pPr marL="576263" indent="-163513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750888" indent="-173038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4pPr>
            <a:lvl5pPr marL="9175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5pPr>
            <a:lvl6pPr marL="13747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6pPr>
            <a:lvl7pPr marL="18319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7pPr>
            <a:lvl8pPr marL="22891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8pPr>
            <a:lvl9pPr marL="27463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</a:rPr>
              <a:t>Adrienne D. Terpak, CTP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</a:rPr>
              <a:t>TD Bank, America's Most Convenient Bank®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775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VP, Treasury Management  Services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775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Segment Manager, Technical Marketing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M: (551) 777-0563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Email: Adrienne.Terpak@td.com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6812" y="3962400"/>
            <a:ext cx="4953000" cy="2090056"/>
          </a:xfrm>
          <a:prstGeom prst="rect">
            <a:avLst/>
          </a:prstGeom>
          <a:solidFill>
            <a:schemeClr val="bg1">
              <a:alpha val="60000"/>
            </a:schemeClr>
          </a:solidFill>
          <a:ln w="53975" cmpd="sng">
            <a:solidFill>
              <a:srgbClr val="00D629"/>
            </a:solidFill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marL="233363" indent="-233363" algn="l" rtl="0" fontAlgn="base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11163" indent="-176213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>
                <a:solidFill>
                  <a:schemeClr val="bg2"/>
                </a:solidFill>
                <a:latin typeface="+mn-lt"/>
                <a:cs typeface="+mn-cs"/>
              </a:defRPr>
            </a:lvl2pPr>
            <a:lvl3pPr marL="576263" indent="-163513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750888" indent="-173038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4pPr>
            <a:lvl5pPr marL="9175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5pPr>
            <a:lvl6pPr marL="13747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6pPr>
            <a:lvl7pPr marL="18319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7pPr>
            <a:lvl8pPr marL="22891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8pPr>
            <a:lvl9pPr marL="27463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</a:rPr>
              <a:t>Kris Kowal, CSPO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</a:rPr>
              <a:t>TD Bank, America's Most Convenient Bank®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VP, Digital Innovation &amp; Transformation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Treasury Management Services Product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O: (856) 533-6861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Email: Kris.Kowal@td.com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612" y="3929745"/>
            <a:ext cx="4953000" cy="2090056"/>
          </a:xfrm>
          <a:prstGeom prst="rect">
            <a:avLst/>
          </a:prstGeom>
          <a:solidFill>
            <a:schemeClr val="bg1">
              <a:alpha val="58000"/>
            </a:schemeClr>
          </a:solidFill>
          <a:ln w="53975" cmpd="sng">
            <a:solidFill>
              <a:srgbClr val="00D629"/>
            </a:solidFill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marL="233363" indent="-233363" algn="l" rtl="0" fontAlgn="base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11163" indent="-176213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>
                <a:solidFill>
                  <a:schemeClr val="bg2"/>
                </a:solidFill>
                <a:latin typeface="+mn-lt"/>
                <a:cs typeface="+mn-cs"/>
              </a:defRPr>
            </a:lvl2pPr>
            <a:lvl3pPr marL="576263" indent="-163513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750888" indent="-173038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4pPr>
            <a:lvl5pPr marL="9175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5pPr>
            <a:lvl6pPr marL="13747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6pPr>
            <a:lvl7pPr marL="18319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7pPr>
            <a:lvl8pPr marL="22891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8pPr>
            <a:lvl9pPr marL="2746375" indent="-1651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</a:rPr>
              <a:t>Mary Suddeth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</a:rPr>
              <a:t>TD Bank, America's Most Convenient Bank®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VP, Treasury Management Officer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O: (864) 421-1303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M: (864) 444-8678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Email: Mary.Suddeth@td.com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1D2C17E-1784-41A3-ACE2-31AE81F4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37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66A5-755F-4642-B055-B3BD3A5381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Treasury Perspectives Survey – 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4F39A-24E7-4C65-B4E0-9BE892D6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693FB-C4CC-4926-907F-591668D4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28" y="1475582"/>
            <a:ext cx="3638550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47189-3476-49E6-9D78-739A5F0E0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669" y="1485107"/>
            <a:ext cx="3657600" cy="742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F2197C-C318-4D0C-8857-742274C0EE9E}"/>
              </a:ext>
            </a:extLst>
          </p:cNvPr>
          <p:cNvSpPr txBox="1"/>
          <p:nvPr/>
        </p:nvSpPr>
        <p:spPr>
          <a:xfrm>
            <a:off x="750803" y="2514600"/>
            <a:ext cx="50292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Less optimism than in 2018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Limited impact from tax reform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Trade conflict NOT a top concern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Plans to spend despite uncertainty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8F2E2-A283-420F-BB66-0465187005CD}"/>
              </a:ext>
            </a:extLst>
          </p:cNvPr>
          <p:cNvSpPr txBox="1"/>
          <p:nvPr/>
        </p:nvSpPr>
        <p:spPr>
          <a:xfrm>
            <a:off x="6465803" y="2514600"/>
            <a:ext cx="53811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Manual processes continue to bog down operations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Payments &amp; forecasting are time consuming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Over 1/3 cannot perform all duties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7BF3966-AFA1-4101-9683-A9802159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25" y="6075903"/>
            <a:ext cx="2309987" cy="4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3DFE57B2-B0BA-4880-BE69-C7ADA095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66A5-755F-4642-B055-B3BD3A5381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Treasury Perspectives Survey – 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4F39A-24E7-4C65-B4E0-9BE892D6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794" y="6573838"/>
            <a:ext cx="925802" cy="182880"/>
          </a:xfrm>
        </p:spPr>
        <p:txBody>
          <a:bodyPr/>
          <a:lstStyle/>
          <a:p>
            <a:fld id="{5CBDBD4D-7B7B-4EC0-AB6E-424933B04FE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F154C-08D3-4FB8-AFC7-215D5138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016" y="1533211"/>
            <a:ext cx="3762375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82E6D4-09FF-4CEE-8F82-643885E2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1495227"/>
            <a:ext cx="3676650" cy="695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E1262E-6569-4868-A837-EE15F26BEE96}"/>
              </a:ext>
            </a:extLst>
          </p:cNvPr>
          <p:cNvSpPr txBox="1"/>
          <p:nvPr/>
        </p:nvSpPr>
        <p:spPr>
          <a:xfrm>
            <a:off x="6827396" y="2496741"/>
            <a:ext cx="46010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ea typeface="+mj-ea"/>
                <a:cs typeface="Arial" pitchFamily="34" charset="0"/>
              </a:rPr>
              <a:t>Excited about emerging new tech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cs typeface="Arial" pitchFamily="34" charset="0"/>
              </a:rPr>
              <a:t>Slow to apply new technology</a:t>
            </a:r>
            <a:endParaRPr lang="en-US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A1B9A9-E594-4C61-A83A-44368B0F527D}"/>
              </a:ext>
            </a:extLst>
          </p:cNvPr>
          <p:cNvSpPr txBox="1"/>
          <p:nvPr/>
        </p:nvSpPr>
        <p:spPr>
          <a:xfrm>
            <a:off x="760412" y="2515850"/>
            <a:ext cx="5381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rPr>
              <a:t>Regulatory pressure is high and expected to increase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rPr>
              <a:t>KYC remains a top concern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2ED025B-6F0A-4095-9B2C-3882EEF4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6" y="6157412"/>
            <a:ext cx="2219326" cy="4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6EB5C-A44B-47EF-AEF2-B4AFBEB25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87" y="4544930"/>
            <a:ext cx="10839450" cy="1323975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FF206C5-027A-4C4D-8F49-18E71030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71C91-C938-4737-BF28-D435CFA2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AD383-4FA2-4E6B-8251-A0025AEE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Treasury Perspectives Survey:</a:t>
            </a:r>
            <a:br>
              <a:rPr lang="en-US" dirty="0"/>
            </a:br>
            <a:r>
              <a:rPr lang="en-US" dirty="0"/>
              <a:t>What Are Your Top Operational Challenges?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1805C5-82D8-464E-851C-1CD89DE5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76" y="6280063"/>
            <a:ext cx="2258619" cy="4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0018A-D946-4B6B-8FB4-EF81739DE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5" y="2019303"/>
            <a:ext cx="10610850" cy="41433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46357A-5540-40DB-BC0E-6B05872CFD1A}"/>
              </a:ext>
            </a:extLst>
          </p:cNvPr>
          <p:cNvGrpSpPr/>
          <p:nvPr/>
        </p:nvGrpSpPr>
        <p:grpSpPr>
          <a:xfrm>
            <a:off x="4951412" y="2019303"/>
            <a:ext cx="4676775" cy="813542"/>
            <a:chOff x="4908986" y="2005861"/>
            <a:chExt cx="4676775" cy="8135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5EF437-10AD-4C8A-93AD-274A8C8C4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8986" y="2019303"/>
              <a:ext cx="1343025" cy="800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D0071F-F839-4811-BADD-39D1A7DEF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2011" y="2005861"/>
              <a:ext cx="3333750" cy="809625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6DF1C43A-B018-4A23-947F-2AC7BC95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6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71C91-C938-4737-BF28-D435CFA2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00193-125B-48A6-A066-594B7273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1" y="1524000"/>
            <a:ext cx="11649075" cy="4495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AAD383-4FA2-4E6B-8251-A0025AEE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9" y="381001"/>
            <a:ext cx="10058400" cy="80803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Treasury Perspectives Survey: </a:t>
            </a:r>
            <a:br>
              <a:rPr lang="en-US" dirty="0"/>
            </a:br>
            <a:r>
              <a:rPr lang="en-US" dirty="0"/>
              <a:t>What Activities Take the Most Time?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1805C5-82D8-464E-851C-1CD89DE5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93" y="6203863"/>
            <a:ext cx="2258619" cy="4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A9E3BDB-2040-40ED-A65B-BC7DEF1B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77A-8D24-49A3-AB4F-32A0E8FE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organization fit in?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4CF53-2C33-45C4-887F-5B4C3AF0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D2D3DEB-5BDA-44D9-B6DA-180CA3AF8BC7}"/>
              </a:ext>
            </a:extLst>
          </p:cNvPr>
          <p:cNvSpPr/>
          <p:nvPr/>
        </p:nvSpPr>
        <p:spPr>
          <a:xfrm>
            <a:off x="-794" y="3033000"/>
            <a:ext cx="12190413" cy="792000"/>
          </a:xfrm>
          <a:prstGeom prst="right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790E8-A189-4F43-8724-229ECEDBB812}"/>
              </a:ext>
            </a:extLst>
          </p:cNvPr>
          <p:cNvSpPr txBox="1"/>
          <p:nvPr/>
        </p:nvSpPr>
        <p:spPr>
          <a:xfrm>
            <a:off x="10675496" y="3251259"/>
            <a:ext cx="23622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chemeClr val="bg1"/>
                </a:solidFill>
              </a:rPr>
              <a:t>Strategic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A2603-0E1A-49B1-A78B-5CB21BD3C579}"/>
              </a:ext>
            </a:extLst>
          </p:cNvPr>
          <p:cNvSpPr txBox="1"/>
          <p:nvPr/>
        </p:nvSpPr>
        <p:spPr>
          <a:xfrm>
            <a:off x="-77788" y="3225918"/>
            <a:ext cx="23622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chemeClr val="bg1"/>
                </a:solidFill>
              </a:rPr>
              <a:t>Transactional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B27C3-6AE0-43D9-B3D8-2376C3B8DA6D}"/>
              </a:ext>
            </a:extLst>
          </p:cNvPr>
          <p:cNvSpPr txBox="1"/>
          <p:nvPr/>
        </p:nvSpPr>
        <p:spPr>
          <a:xfrm>
            <a:off x="74612" y="3825000"/>
            <a:ext cx="3505200" cy="2460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i="1" u="sng" dirty="0"/>
              <a:t>Products/Service: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Manual deposits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Excel based schedules and reconciliation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Paper based invoices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Credit card terminal on site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Checks issued for payments</a:t>
            </a:r>
          </a:p>
          <a:p>
            <a:pPr>
              <a:lnSpc>
                <a:spcPct val="95000"/>
              </a:lnSpc>
            </a:pPr>
            <a:endParaRPr lang="en-US" sz="1600" dirty="0"/>
          </a:p>
          <a:p>
            <a:pPr>
              <a:lnSpc>
                <a:spcPct val="95000"/>
              </a:lnSpc>
            </a:pPr>
            <a:endParaRPr lang="en-US" sz="1600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1A831-E38F-4B10-95EE-FC5EBC2BC091}"/>
              </a:ext>
            </a:extLst>
          </p:cNvPr>
          <p:cNvSpPr txBox="1"/>
          <p:nvPr/>
        </p:nvSpPr>
        <p:spPr>
          <a:xfrm>
            <a:off x="4189412" y="3810000"/>
            <a:ext cx="3429000" cy="2460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i="1" u="sng" dirty="0"/>
              <a:t>Products/Services: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Treasury Management Solution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File based information exchange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Lockbox services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Remote check deposit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ACH Originations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Basic website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Armored car services</a:t>
            </a:r>
          </a:p>
          <a:p>
            <a:pPr>
              <a:lnSpc>
                <a:spcPct val="95000"/>
              </a:lnSpc>
            </a:pPr>
            <a:endParaRPr lang="en-US" sz="1600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14344-9A9A-4922-94C0-8B455A885C82}"/>
              </a:ext>
            </a:extLst>
          </p:cNvPr>
          <p:cNvSpPr txBox="1"/>
          <p:nvPr/>
        </p:nvSpPr>
        <p:spPr>
          <a:xfrm>
            <a:off x="8227615" y="3810000"/>
            <a:ext cx="3352800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i="1" u="sng" dirty="0"/>
              <a:t>Products/Services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ERP – Banking – CRM APIs 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Consolidated Receivables &amp; Payables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Workflow solutions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Customer Portals with electronic billing and payments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Alternative payment acceptance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Contextual AI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BBA5F-CA25-4276-9273-80326D4B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5" y="1158361"/>
            <a:ext cx="1623762" cy="1905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34E46A-C2DA-407C-8CF4-A9B276D3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302" y="1239635"/>
            <a:ext cx="2095219" cy="1793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717F1-14CB-4FC9-815A-742E96C31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904" y="1094431"/>
            <a:ext cx="2966676" cy="2033175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4297605F-A85D-45DF-A77C-12C148B8B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9" y="6536323"/>
            <a:ext cx="6858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42A437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A437"/>
              </a:buClr>
              <a:buFont typeface="Times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TD Bank, N.A. | Bank Deposits FDIC Insured</a:t>
            </a:r>
            <a:endParaRPr lang="en-US" altLang="en-US" sz="11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to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ubhead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ubhead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disclaimer"/>
  <p:tag name="DATE" val="2009-04"/>
</p:tagLst>
</file>

<file path=ppt/theme/theme1.xml><?xml version="1.0" encoding="utf-8"?>
<a:theme xmlns:a="http://schemas.openxmlformats.org/drawingml/2006/main" name="Digital_US_16x9">
  <a:themeElements>
    <a:clrScheme name="TD 2017">
      <a:dk1>
        <a:srgbClr val="6A737B"/>
      </a:dk1>
      <a:lt1>
        <a:sysClr val="window" lastClr="FFFFFF"/>
      </a:lt1>
      <a:dk2>
        <a:srgbClr val="000000"/>
      </a:dk2>
      <a:lt2>
        <a:srgbClr val="00A221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3600"/>
      </a:hlink>
      <a:folHlink>
        <a:srgbClr val="00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  <a:extLst>
    <a:ext uri="{05A4C25C-085E-4340-85A3-A5531E510DB2}">
      <thm15:themeFamily xmlns:thm15="http://schemas.microsoft.com/office/thememl/2012/main" name="Digital_US_16x9.potx" id="{9BAFBF92-FD07-4AC6-B22E-89D4B1442CBD}" vid="{701A534D-1609-453E-96A3-CB93E11E730B}"/>
    </a:ext>
  </a:extLst>
</a:theme>
</file>

<file path=ppt/theme/theme2.xml><?xml version="1.0" encoding="utf-8"?>
<a:theme xmlns:a="http://schemas.openxmlformats.org/drawingml/2006/main" name="Office Theme">
  <a:themeElements>
    <a:clrScheme name="TD 2017">
      <a:dk1>
        <a:srgbClr val="6A737B"/>
      </a:dk1>
      <a:lt1>
        <a:sysClr val="window" lastClr="FFFFFF"/>
      </a:lt1>
      <a:dk2>
        <a:srgbClr val="000000"/>
      </a:dk2>
      <a:lt2>
        <a:srgbClr val="00A221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3600"/>
      </a:hlink>
      <a:folHlink>
        <a:srgbClr val="00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TD 2017">
      <a:dk1>
        <a:srgbClr val="6A737B"/>
      </a:dk1>
      <a:lt1>
        <a:sysClr val="window" lastClr="FFFFFF"/>
      </a:lt1>
      <a:dk2>
        <a:srgbClr val="000000"/>
      </a:dk2>
      <a:lt2>
        <a:srgbClr val="00A221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3600"/>
      </a:hlink>
      <a:folHlink>
        <a:srgbClr val="00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Digital_US_16x9</Template>
  <TotalTime>12121</TotalTime>
  <Words>1779</Words>
  <Application>Microsoft Office PowerPoint</Application>
  <PresentationFormat>Custom</PresentationFormat>
  <Paragraphs>345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Times</vt:lpstr>
      <vt:lpstr>Times New Roman</vt:lpstr>
      <vt:lpstr>Wingdings</vt:lpstr>
      <vt:lpstr>Digital_US_16x9</vt:lpstr>
      <vt:lpstr>Automating for the Future: The Payments Evolution</vt:lpstr>
      <vt:lpstr>PowerPoint Presentation</vt:lpstr>
      <vt:lpstr>Overview</vt:lpstr>
      <vt:lpstr>Audience Question</vt:lpstr>
      <vt:lpstr>Treasury Perspectives Survey – Key Findings</vt:lpstr>
      <vt:lpstr>Treasury Perspectives Survey – Key Findings</vt:lpstr>
      <vt:lpstr>Treasury Perspectives Survey: What Are Your Top Operational Challenges?</vt:lpstr>
      <vt:lpstr>Treasury Perspectives Survey:  What Activities Take the Most Time?</vt:lpstr>
      <vt:lpstr>Where does your organization fit in?</vt:lpstr>
      <vt:lpstr>Evolving the Customer Experience</vt:lpstr>
      <vt:lpstr>Future-proof your payables Automate Payments, Improve Working Capital, and Leverage Electronic Methods</vt:lpstr>
      <vt:lpstr>The State of B2B Payments: The Paper Problem</vt:lpstr>
      <vt:lpstr>Payment Networks</vt:lpstr>
      <vt:lpstr>Payment Networks – why use them?</vt:lpstr>
      <vt:lpstr>Audience Question</vt:lpstr>
      <vt:lpstr>Treasury is Overworked</vt:lpstr>
      <vt:lpstr>Future-proof your receivables Automate Payments, Improve Working Capital, and Leverage Electronic Methods</vt:lpstr>
      <vt:lpstr>Five Steps to Receivables Automation</vt:lpstr>
      <vt:lpstr>Receivables Automation</vt:lpstr>
      <vt:lpstr>Receivables – Online Billing &amp; Payment</vt:lpstr>
      <vt:lpstr>Receivables – Consolidated Automation Workflow</vt:lpstr>
      <vt:lpstr>Contextual AI Capabilities</vt:lpstr>
      <vt:lpstr>     PSA: Payment Fraud &amp; Security Controls</vt:lpstr>
      <vt:lpstr>Audience question</vt:lpstr>
      <vt:lpstr>Treasury Fraud &amp; Controls Survey – Quick Stats</vt:lpstr>
      <vt:lpstr>Payments Fraud – Still on the Rise!</vt:lpstr>
      <vt:lpstr>Payments Fraud – Still on the Rise!</vt:lpstr>
      <vt:lpstr>Prominent Types of Fraud</vt:lpstr>
      <vt:lpstr>Prominent Types of Payments Fraud</vt:lpstr>
      <vt:lpstr>Fraud and Headline Risk</vt:lpstr>
      <vt:lpstr>    Government Data Breaches</vt:lpstr>
      <vt:lpstr>PowerPoint Presentation</vt:lpstr>
      <vt:lpstr>Threat Actor Playbook</vt:lpstr>
      <vt:lpstr>Fight Back with Security Layers</vt:lpstr>
      <vt:lpstr>Prevention Tips for Prominent Fraud Types</vt:lpstr>
      <vt:lpstr>Prevention Tips for Prominent Fraud Types</vt:lpstr>
      <vt:lpstr>PowerPoint Presentation</vt:lpstr>
      <vt:lpstr>Helpful Resources</vt:lpstr>
      <vt:lpstr>Next Steps:  Bringing It All Together</vt:lpstr>
      <vt:lpstr>Strategy and Planning</vt:lpstr>
      <vt:lpstr>PowerPoint Presentation</vt:lpstr>
    </vt:vector>
  </TitlesOfParts>
  <Company>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Porter, Alyssa</dc:creator>
  <cp:keywords>Public</cp:keywords>
  <cp:lastModifiedBy>JAMES HAYES</cp:lastModifiedBy>
  <cp:revision>265</cp:revision>
  <cp:lastPrinted>2019-04-25T14:03:57Z</cp:lastPrinted>
  <dcterms:created xsi:type="dcterms:W3CDTF">2017-08-02T14:24:51Z</dcterms:created>
  <dcterms:modified xsi:type="dcterms:W3CDTF">2019-10-11T22:15:09Z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91e92c86-444c-499c-aad0-5bbf8cc34db2</vt:lpwstr>
  </property>
  <property fmtid="{D5CDD505-2E9C-101B-9397-08002B2CF9AE}" pid="3" name="aliashDocumentMarking">
    <vt:lpwstr/>
  </property>
  <property fmtid="{D5CDD505-2E9C-101B-9397-08002B2CF9AE}" pid="4" name="TDDCSClassification">
    <vt:lpwstr>Public</vt:lpwstr>
  </property>
  <property fmtid="{D5CDD505-2E9C-101B-9397-08002B2CF9AE}" pid="5" name="kjhasxiQ">
    <vt:lpwstr>Public</vt:lpwstr>
  </property>
  <property fmtid="{D5CDD505-2E9C-101B-9397-08002B2CF9AE}" pid="6" name="MSIP_Label_3db7c0f8-6d74-4949-a071-f96ae6f0ad08_Enabled">
    <vt:lpwstr>True</vt:lpwstr>
  </property>
  <property fmtid="{D5CDD505-2E9C-101B-9397-08002B2CF9AE}" pid="7" name="MSIP_Label_3db7c0f8-6d74-4949-a071-f96ae6f0ad08_SiteId">
    <vt:lpwstr>d9da684f-2c03-432a-a7b6-ed714ffc7683</vt:lpwstr>
  </property>
  <property fmtid="{D5CDD505-2E9C-101B-9397-08002B2CF9AE}" pid="8" name="MSIP_Label_3db7c0f8-6d74-4949-a071-f96ae6f0ad08_Owner">
    <vt:lpwstr>Adrienne.Terpak@td.com</vt:lpwstr>
  </property>
  <property fmtid="{D5CDD505-2E9C-101B-9397-08002B2CF9AE}" pid="9" name="MSIP_Label_3db7c0f8-6d74-4949-a071-f96ae6f0ad08_SetDate">
    <vt:lpwstr>2019-04-15T22:32:57.4050604Z</vt:lpwstr>
  </property>
  <property fmtid="{D5CDD505-2E9C-101B-9397-08002B2CF9AE}" pid="10" name="MSIP_Label_3db7c0f8-6d74-4949-a071-f96ae6f0ad08_Name">
    <vt:lpwstr>Public</vt:lpwstr>
  </property>
  <property fmtid="{D5CDD505-2E9C-101B-9397-08002B2CF9AE}" pid="11" name="MSIP_Label_3db7c0f8-6d74-4949-a071-f96ae6f0ad08_Application">
    <vt:lpwstr>Microsoft Azure Information Protection</vt:lpwstr>
  </property>
  <property fmtid="{D5CDD505-2E9C-101B-9397-08002B2CF9AE}" pid="12" name="MSIP_Label_3db7c0f8-6d74-4949-a071-f96ae6f0ad08_Extended_MSFT_Method">
    <vt:lpwstr>Manual</vt:lpwstr>
  </property>
  <property fmtid="{D5CDD505-2E9C-101B-9397-08002B2CF9AE}" pid="13" name="TD_Classification">
    <vt:lpwstr>Public</vt:lpwstr>
  </property>
</Properties>
</file>